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xml" ContentType="application/vnd.openxmlformats-officedocument.drawingml.chart+xml"/>
  <Override PartName="/ppt/notesSlides/notesSlide94.xml" ContentType="application/vnd.openxmlformats-officedocument.presentationml.notesSlide+xml"/>
  <Override PartName="/ppt/charts/chart2.xml" ContentType="application/vnd.openxmlformats-officedocument.drawingml.chart+xml"/>
  <Override PartName="/ppt/notesSlides/notesSlide95.xml" ContentType="application/vnd.openxmlformats-officedocument.presentationml.notesSlide+xml"/>
  <Override PartName="/ppt/charts/chart3.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4.xml" ContentType="application/vnd.openxmlformats-officedocument.drawingml.chart+xml"/>
  <Override PartName="/ppt/notesSlides/notesSlide103.xml" ContentType="application/vnd.openxmlformats-officedocument.presentationml.notesSlide+xml"/>
  <Override PartName="/ppt/charts/chart5.xml" ContentType="application/vnd.openxmlformats-officedocument.drawingml.chart+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harts/chart6.xml" ContentType="application/vnd.openxmlformats-officedocument.drawingml.chart+xml"/>
  <Override PartName="/ppt/notesSlides/notesSlide125.xml" ContentType="application/vnd.openxmlformats-officedocument.presentationml.notesSlide+xml"/>
  <Override PartName="/ppt/charts/chart7.xml" ContentType="application/vnd.openxmlformats-officedocument.drawingml.chart+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charts/chart8.xml" ContentType="application/vnd.openxmlformats-officedocument.drawingml.chart+xml"/>
  <Override PartName="/ppt/notesSlides/notesSlide148.xml" ContentType="application/vnd.openxmlformats-officedocument.presentationml.notesSlide+xml"/>
  <Override PartName="/ppt/charts/chart9.xml" ContentType="application/vnd.openxmlformats-officedocument.drawingml.chart+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harts/chart10.xml" ContentType="application/vnd.openxmlformats-officedocument.drawingml.chart+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6" r:id="rId2"/>
    <p:sldMasterId id="2147483666" r:id="rId3"/>
    <p:sldMasterId id="2147483785" r:id="rId4"/>
    <p:sldMasterId id="2147483943" r:id="rId5"/>
    <p:sldMasterId id="2147483945" r:id="rId6"/>
    <p:sldMasterId id="2147483947" r:id="rId7"/>
    <p:sldMasterId id="2147483949" r:id="rId8"/>
    <p:sldMasterId id="2147483951" r:id="rId9"/>
    <p:sldMasterId id="2147483972" r:id="rId10"/>
  </p:sldMasterIdLst>
  <p:notesMasterIdLst>
    <p:notesMasterId r:id="rId171"/>
  </p:notesMasterIdLst>
  <p:handoutMasterIdLst>
    <p:handoutMasterId r:id="rId172"/>
  </p:handoutMasterIdLst>
  <p:sldIdLst>
    <p:sldId id="719" r:id="rId11"/>
    <p:sldId id="724" r:id="rId12"/>
    <p:sldId id="746" r:id="rId13"/>
    <p:sldId id="781" r:id="rId14"/>
    <p:sldId id="778" r:id="rId15"/>
    <p:sldId id="779" r:id="rId16"/>
    <p:sldId id="780" r:id="rId17"/>
    <p:sldId id="782" r:id="rId18"/>
    <p:sldId id="367" r:id="rId19"/>
    <p:sldId id="742" r:id="rId20"/>
    <p:sldId id="743" r:id="rId21"/>
    <p:sldId id="566" r:id="rId22"/>
    <p:sldId id="744" r:id="rId23"/>
    <p:sldId id="369" r:id="rId24"/>
    <p:sldId id="567" r:id="rId25"/>
    <p:sldId id="787" r:id="rId26"/>
    <p:sldId id="565" r:id="rId27"/>
    <p:sldId id="783" r:id="rId28"/>
    <p:sldId id="784" r:id="rId29"/>
    <p:sldId id="785" r:id="rId30"/>
    <p:sldId id="786" r:id="rId31"/>
    <p:sldId id="682" r:id="rId32"/>
    <p:sldId id="325" r:id="rId33"/>
    <p:sldId id="326" r:id="rId34"/>
    <p:sldId id="327" r:id="rId35"/>
    <p:sldId id="329" r:id="rId36"/>
    <p:sldId id="671" r:id="rId37"/>
    <p:sldId id="747" r:id="rId38"/>
    <p:sldId id="748" r:id="rId39"/>
    <p:sldId id="749" r:id="rId40"/>
    <p:sldId id="331" r:id="rId41"/>
    <p:sldId id="332" r:id="rId42"/>
    <p:sldId id="750" r:id="rId43"/>
    <p:sldId id="776" r:id="rId44"/>
    <p:sldId id="775" r:id="rId45"/>
    <p:sldId id="333" r:id="rId46"/>
    <p:sldId id="334" r:id="rId47"/>
    <p:sldId id="777" r:id="rId48"/>
    <p:sldId id="644" r:id="rId49"/>
    <p:sldId id="336" r:id="rId50"/>
    <p:sldId id="683" r:id="rId51"/>
    <p:sldId id="337" r:id="rId52"/>
    <p:sldId id="338" r:id="rId53"/>
    <p:sldId id="562" r:id="rId54"/>
    <p:sldId id="557" r:id="rId55"/>
    <p:sldId id="558" r:id="rId56"/>
    <p:sldId id="559" r:id="rId57"/>
    <p:sldId id="560" r:id="rId58"/>
    <p:sldId id="726" r:id="rId59"/>
    <p:sldId id="563" r:id="rId60"/>
    <p:sldId id="350" r:id="rId61"/>
    <p:sldId id="351" r:id="rId62"/>
    <p:sldId id="352" r:id="rId63"/>
    <p:sldId id="353" r:id="rId64"/>
    <p:sldId id="355" r:id="rId65"/>
    <p:sldId id="356" r:id="rId66"/>
    <p:sldId id="673" r:id="rId67"/>
    <p:sldId id="674" r:id="rId68"/>
    <p:sldId id="728" r:id="rId69"/>
    <p:sldId id="751" r:id="rId70"/>
    <p:sldId id="752" r:id="rId71"/>
    <p:sldId id="815" r:id="rId72"/>
    <p:sldId id="816" r:id="rId73"/>
    <p:sldId id="817" r:id="rId74"/>
    <p:sldId id="679" r:id="rId75"/>
    <p:sldId id="371" r:id="rId76"/>
    <p:sldId id="379" r:id="rId77"/>
    <p:sldId id="372" r:id="rId78"/>
    <p:sldId id="373" r:id="rId79"/>
    <p:sldId id="374" r:id="rId80"/>
    <p:sldId id="375" r:id="rId81"/>
    <p:sldId id="376" r:id="rId82"/>
    <p:sldId id="377" r:id="rId83"/>
    <p:sldId id="378" r:id="rId84"/>
    <p:sldId id="753" r:id="rId85"/>
    <p:sldId id="380" r:id="rId86"/>
    <p:sldId id="677" r:id="rId87"/>
    <p:sldId id="733" r:id="rId88"/>
    <p:sldId id="741" r:id="rId89"/>
    <p:sldId id="386" r:id="rId90"/>
    <p:sldId id="672" r:id="rId91"/>
    <p:sldId id="581" r:id="rId92"/>
    <p:sldId id="818" r:id="rId93"/>
    <p:sldId id="754" r:id="rId94"/>
    <p:sldId id="568" r:id="rId95"/>
    <p:sldId id="819" r:id="rId96"/>
    <p:sldId id="820" r:id="rId97"/>
    <p:sldId id="821" r:id="rId98"/>
    <p:sldId id="681" r:id="rId99"/>
    <p:sldId id="451" r:id="rId100"/>
    <p:sldId id="732" r:id="rId101"/>
    <p:sldId id="452" r:id="rId102"/>
    <p:sldId id="599" r:id="rId103"/>
    <p:sldId id="600" r:id="rId104"/>
    <p:sldId id="601" r:id="rId105"/>
    <p:sldId id="602" r:id="rId106"/>
    <p:sldId id="603" r:id="rId107"/>
    <p:sldId id="813" r:id="rId108"/>
    <p:sldId id="814" r:id="rId109"/>
    <p:sldId id="812" r:id="rId110"/>
    <p:sldId id="604" r:id="rId111"/>
    <p:sldId id="605" r:id="rId112"/>
    <p:sldId id="606" r:id="rId113"/>
    <p:sldId id="774" r:id="rId114"/>
    <p:sldId id="765" r:id="rId115"/>
    <p:sldId id="607" r:id="rId116"/>
    <p:sldId id="608" r:id="rId117"/>
    <p:sldId id="609" r:id="rId118"/>
    <p:sldId id="610" r:id="rId119"/>
    <p:sldId id="611" r:id="rId120"/>
    <p:sldId id="612" r:id="rId121"/>
    <p:sldId id="613" r:id="rId122"/>
    <p:sldId id="614" r:id="rId123"/>
    <p:sldId id="615" r:id="rId124"/>
    <p:sldId id="616" r:id="rId125"/>
    <p:sldId id="617" r:id="rId126"/>
    <p:sldId id="618" r:id="rId127"/>
    <p:sldId id="619" r:id="rId128"/>
    <p:sldId id="620" r:id="rId129"/>
    <p:sldId id="621" r:id="rId130"/>
    <p:sldId id="714" r:id="rId131"/>
    <p:sldId id="623" r:id="rId132"/>
    <p:sldId id="624" r:id="rId133"/>
    <p:sldId id="625" r:id="rId134"/>
    <p:sldId id="626" r:id="rId135"/>
    <p:sldId id="627" r:id="rId136"/>
    <p:sldId id="628" r:id="rId137"/>
    <p:sldId id="629" r:id="rId138"/>
    <p:sldId id="633" r:id="rId139"/>
    <p:sldId id="489" r:id="rId140"/>
    <p:sldId id="826" r:id="rId141"/>
    <p:sldId id="831" r:id="rId142"/>
    <p:sldId id="827" r:id="rId143"/>
    <p:sldId id="828" r:id="rId144"/>
    <p:sldId id="829" r:id="rId145"/>
    <p:sldId id="830" r:id="rId146"/>
    <p:sldId id="832" r:id="rId147"/>
    <p:sldId id="833" r:id="rId148"/>
    <p:sldId id="834" r:id="rId149"/>
    <p:sldId id="835" r:id="rId150"/>
    <p:sldId id="499" r:id="rId151"/>
    <p:sldId id="500" r:id="rId152"/>
    <p:sldId id="501" r:id="rId153"/>
    <p:sldId id="502" r:id="rId154"/>
    <p:sldId id="503" r:id="rId155"/>
    <p:sldId id="504" r:id="rId156"/>
    <p:sldId id="718" r:id="rId157"/>
    <p:sldId id="716" r:id="rId158"/>
    <p:sldId id="717" r:id="rId159"/>
    <p:sldId id="762" r:id="rId160"/>
    <p:sldId id="764" r:id="rId161"/>
    <p:sldId id="642" r:id="rId162"/>
    <p:sldId id="822" r:id="rId163"/>
    <p:sldId id="823" r:id="rId164"/>
    <p:sldId id="824" r:id="rId165"/>
    <p:sldId id="521" r:id="rId166"/>
    <p:sldId id="522" r:id="rId167"/>
    <p:sldId id="735" r:id="rId168"/>
    <p:sldId id="740" r:id="rId169"/>
    <p:sldId id="736" r:id="rId17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8302"/>
    <a:srgbClr val="004E95"/>
    <a:srgbClr val="FFFFFF"/>
    <a:srgbClr val="3773AD"/>
    <a:srgbClr val="F0E2D0"/>
    <a:srgbClr val="032E5B"/>
    <a:srgbClr val="636363"/>
    <a:srgbClr val="8BB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978" autoAdjust="0"/>
  </p:normalViewPr>
  <p:slideViewPr>
    <p:cSldViewPr>
      <p:cViewPr varScale="1">
        <p:scale>
          <a:sx n="63" d="100"/>
          <a:sy n="63" d="100"/>
        </p:scale>
        <p:origin x="2916" y="66"/>
      </p:cViewPr>
      <p:guideLst>
        <p:guide orient="horz" pos="2160"/>
        <p:guide pos="2880"/>
      </p:guideLst>
    </p:cSldViewPr>
  </p:slideViewPr>
  <p:notesTextViewPr>
    <p:cViewPr>
      <p:scale>
        <a:sx n="1" d="1"/>
        <a:sy n="1" d="1"/>
      </p:scale>
      <p:origin x="0" y="0"/>
    </p:cViewPr>
  </p:notesTextViewPr>
  <p:sorterViewPr>
    <p:cViewPr varScale="1">
      <p:scale>
        <a:sx n="1" d="1"/>
        <a:sy n="1" d="1"/>
      </p:scale>
      <p:origin x="0" y="-16656"/>
    </p:cViewPr>
  </p:sorterViewPr>
  <p:notesViewPr>
    <p:cSldViewPr>
      <p:cViewPr varScale="1">
        <p:scale>
          <a:sx n="70" d="100"/>
          <a:sy n="70" d="100"/>
        </p:scale>
        <p:origin x="-3294"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theme" Target="theme/theme1.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slide" Target="slides/slide154.xml"/><Relationship Id="rId169"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handoutMaster" Target="handoutMasters/handout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viewProps" Target="view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Sheet1!$B$2:$B$11</c:f>
              <c:numCache>
                <c:formatCode>General</c:formatCode>
                <c:ptCount val="10"/>
                <c:pt idx="0">
                  <c:v>68</c:v>
                </c:pt>
                <c:pt idx="1">
                  <c:v>68</c:v>
                </c:pt>
                <c:pt idx="2">
                  <c:v>68</c:v>
                </c:pt>
                <c:pt idx="3">
                  <c:v>68</c:v>
                </c:pt>
                <c:pt idx="4">
                  <c:v>68</c:v>
                </c:pt>
                <c:pt idx="5">
                  <c:v>68</c:v>
                </c:pt>
                <c:pt idx="6">
                  <c:v>68</c:v>
                </c:pt>
                <c:pt idx="7">
                  <c:v>68</c:v>
                </c:pt>
                <c:pt idx="8">
                  <c:v>68</c:v>
                </c:pt>
                <c:pt idx="9">
                  <c:v>60</c:v>
                </c:pt>
              </c:numCache>
            </c:numRef>
          </c:val>
        </c:ser>
        <c:dLbls>
          <c:showLegendKey val="0"/>
          <c:showVal val="0"/>
          <c:showCatName val="0"/>
          <c:showSerName val="0"/>
          <c:showPercent val="0"/>
          <c:showBubbleSize val="0"/>
        </c:dLbls>
        <c:gapWidth val="150"/>
        <c:axId val="464490152"/>
        <c:axId val="464492504"/>
      </c:barChart>
      <c:catAx>
        <c:axId val="464490152"/>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4492504"/>
        <c:crosses val="autoZero"/>
        <c:auto val="1"/>
        <c:lblAlgn val="ctr"/>
        <c:lblOffset val="100"/>
        <c:noMultiLvlLbl val="0"/>
      </c:catAx>
      <c:valAx>
        <c:axId val="464492504"/>
        <c:scaling>
          <c:orientation val="minMax"/>
          <c:max val="100"/>
          <c:min val="0"/>
        </c:scaling>
        <c:delete val="0"/>
        <c:axPos val="l"/>
        <c:numFmt formatCode="General" sourceLinked="1"/>
        <c:majorTickMark val="out"/>
        <c:minorTickMark val="none"/>
        <c:tickLblPos val="nextTo"/>
        <c:crossAx val="464490152"/>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1824253462900099E-2"/>
          <c:y val="2.3690570288158401E-2"/>
          <c:w val="0.93551244555025004"/>
          <c:h val="0.83902307986149605"/>
        </c:manualLayout>
      </c:layout>
      <c:barChart>
        <c:barDir val="col"/>
        <c:grouping val="stacked"/>
        <c:varyColors val="0"/>
        <c:ser>
          <c:idx val="0"/>
          <c:order val="0"/>
          <c:tx>
            <c:strRef>
              <c:f>Sheet1!$A$4</c:f>
              <c:strCache>
                <c:ptCount val="1"/>
                <c:pt idx="0">
                  <c:v>Other Turnover</c:v>
                </c:pt>
              </c:strCache>
            </c:strRef>
          </c:tx>
          <c:spPr>
            <a:solidFill>
              <a:srgbClr val="032E5B"/>
            </a:solidFill>
            <a:ln>
              <a:solidFill>
                <a:srgbClr val="00337F"/>
              </a:solidFill>
            </a:ln>
          </c:spPr>
          <c:invertIfNegative val="0"/>
          <c:cat>
            <c:strRef>
              <c:f>Sheet1!$B$2:$T$2</c:f>
              <c:strCache>
                <c:ptCount val="19"/>
                <c:pt idx="1">
                  <c:v>95/96</c:v>
                </c:pt>
                <c:pt idx="6">
                  <c:v>00/01</c:v>
                </c:pt>
                <c:pt idx="8">
                  <c:v>02/03</c:v>
                </c:pt>
                <c:pt idx="11">
                  <c:v>05/06</c:v>
                </c:pt>
                <c:pt idx="15">
                  <c:v>09/10</c:v>
                </c:pt>
                <c:pt idx="18">
                  <c:v>12/13 YTD </c:v>
                </c:pt>
              </c:strCache>
            </c:strRef>
          </c:cat>
          <c:val>
            <c:numRef>
              <c:f>Sheet1!$B$4:$T$4</c:f>
              <c:numCache>
                <c:formatCode>0.0%</c:formatCode>
                <c:ptCount val="19"/>
                <c:pt idx="0">
                  <c:v>5.5E-2</c:v>
                </c:pt>
                <c:pt idx="1">
                  <c:v>0.04</c:v>
                </c:pt>
                <c:pt idx="2">
                  <c:v>4.5999999999999999E-2</c:v>
                </c:pt>
                <c:pt idx="3">
                  <c:v>6.9000000000000006E-2</c:v>
                </c:pt>
                <c:pt idx="4">
                  <c:v>7.0999999999999994E-2</c:v>
                </c:pt>
                <c:pt idx="5">
                  <c:v>8.5000000000000006E-2</c:v>
                </c:pt>
                <c:pt idx="6">
                  <c:v>9.2999999999999999E-2</c:v>
                </c:pt>
                <c:pt idx="7">
                  <c:v>6.3E-2</c:v>
                </c:pt>
                <c:pt idx="8">
                  <c:v>6.8000000000000005E-2</c:v>
                </c:pt>
                <c:pt idx="9">
                  <c:v>7.3999999999999996E-2</c:v>
                </c:pt>
                <c:pt idx="10">
                  <c:v>0.09</c:v>
                </c:pt>
                <c:pt idx="11">
                  <c:v>0.113</c:v>
                </c:pt>
                <c:pt idx="12">
                  <c:v>0.09</c:v>
                </c:pt>
                <c:pt idx="13">
                  <c:v>9.0999999999999998E-2</c:v>
                </c:pt>
                <c:pt idx="14">
                  <c:v>0.06</c:v>
                </c:pt>
                <c:pt idx="15">
                  <c:v>4.8000000000000001E-2</c:v>
                </c:pt>
                <c:pt idx="16">
                  <c:v>4.7E-2</c:v>
                </c:pt>
                <c:pt idx="17">
                  <c:v>6.8000000000000005E-2</c:v>
                </c:pt>
                <c:pt idx="18">
                  <c:v>7.3999999999999996E-2</c:v>
                </c:pt>
              </c:numCache>
            </c:numRef>
          </c:val>
        </c:ser>
        <c:ser>
          <c:idx val="2"/>
          <c:order val="1"/>
          <c:tx>
            <c:strRef>
              <c:f>Sheet1!$A$6</c:f>
              <c:strCache>
                <c:ptCount val="1"/>
                <c:pt idx="0">
                  <c:v>Retirements</c:v>
                </c:pt>
              </c:strCache>
            </c:strRef>
          </c:tx>
          <c:spPr>
            <a:solidFill>
              <a:schemeClr val="bg2">
                <a:lumMod val="40000"/>
                <a:lumOff val="60000"/>
              </a:schemeClr>
            </a:solidFill>
            <a:ln>
              <a:solidFill>
                <a:srgbClr val="00337F"/>
              </a:solidFill>
            </a:ln>
          </c:spPr>
          <c:invertIfNegative val="0"/>
          <c:cat>
            <c:strRef>
              <c:f>Sheet1!$B$2:$T$2</c:f>
              <c:strCache>
                <c:ptCount val="19"/>
                <c:pt idx="1">
                  <c:v>95/96</c:v>
                </c:pt>
                <c:pt idx="6">
                  <c:v>00/01</c:v>
                </c:pt>
                <c:pt idx="8">
                  <c:v>02/03</c:v>
                </c:pt>
                <c:pt idx="11">
                  <c:v>05/06</c:v>
                </c:pt>
                <c:pt idx="15">
                  <c:v>09/10</c:v>
                </c:pt>
                <c:pt idx="18">
                  <c:v>12/13 YTD </c:v>
                </c:pt>
              </c:strCache>
            </c:strRef>
          </c:cat>
          <c:val>
            <c:numRef>
              <c:f>Sheet1!$B$6:$T$6</c:f>
              <c:numCache>
                <c:formatCode>0.0%</c:formatCode>
                <c:ptCount val="19"/>
                <c:pt idx="0">
                  <c:v>1.0999999999999999E-2</c:v>
                </c:pt>
                <c:pt idx="1">
                  <c:v>4.0000000000000001E-3</c:v>
                </c:pt>
                <c:pt idx="2">
                  <c:v>1.0999999999999999E-2</c:v>
                </c:pt>
                <c:pt idx="3">
                  <c:v>8.0000000000000002E-3</c:v>
                </c:pt>
                <c:pt idx="4">
                  <c:v>1.2E-2</c:v>
                </c:pt>
                <c:pt idx="5">
                  <c:v>1.2E-2</c:v>
                </c:pt>
                <c:pt idx="6">
                  <c:v>1.7000000000000001E-2</c:v>
                </c:pt>
                <c:pt idx="7">
                  <c:v>1.7000000000000001E-2</c:v>
                </c:pt>
                <c:pt idx="8">
                  <c:v>1.6E-2</c:v>
                </c:pt>
                <c:pt idx="9">
                  <c:v>1.4999999999999999E-2</c:v>
                </c:pt>
                <c:pt idx="10">
                  <c:v>2.3E-2</c:v>
                </c:pt>
                <c:pt idx="11">
                  <c:v>0.02</c:v>
                </c:pt>
                <c:pt idx="12">
                  <c:v>1.4E-2</c:v>
                </c:pt>
                <c:pt idx="13">
                  <c:v>2.1999999999999999E-2</c:v>
                </c:pt>
                <c:pt idx="14">
                  <c:v>8.9999999999999993E-3</c:v>
                </c:pt>
                <c:pt idx="15">
                  <c:v>4.3999999999999997E-2</c:v>
                </c:pt>
                <c:pt idx="16">
                  <c:v>2.4E-2</c:v>
                </c:pt>
                <c:pt idx="17">
                  <c:v>2.1000000000000001E-2</c:v>
                </c:pt>
                <c:pt idx="18">
                  <c:v>2.5999999999999999E-2</c:v>
                </c:pt>
              </c:numCache>
            </c:numRef>
          </c:val>
        </c:ser>
        <c:dLbls>
          <c:showLegendKey val="0"/>
          <c:showVal val="0"/>
          <c:showCatName val="0"/>
          <c:showSerName val="0"/>
          <c:showPercent val="0"/>
          <c:showBubbleSize val="0"/>
        </c:dLbls>
        <c:gapWidth val="24"/>
        <c:overlap val="100"/>
        <c:axId val="470553264"/>
        <c:axId val="470548952"/>
      </c:barChart>
      <c:lineChart>
        <c:grouping val="standard"/>
        <c:varyColors val="0"/>
        <c:ser>
          <c:idx val="4"/>
          <c:order val="2"/>
          <c:tx>
            <c:strRef>
              <c:f>Sheet1!$A$12</c:f>
              <c:strCache>
                <c:ptCount val="1"/>
                <c:pt idx="0">
                  <c:v>Maricopa County Unemployment Rate</c:v>
                </c:pt>
              </c:strCache>
            </c:strRef>
          </c:tx>
          <c:spPr>
            <a:ln>
              <a:solidFill>
                <a:schemeClr val="accent1"/>
              </a:solidFill>
            </a:ln>
          </c:spPr>
          <c:marker>
            <c:symbol val="none"/>
          </c:marker>
          <c:dLbls>
            <c:dLbl>
              <c:idx val="1"/>
              <c:layout/>
              <c:dLblPos val="b"/>
              <c:showLegendKey val="0"/>
              <c:showVal val="1"/>
              <c:showCatName val="0"/>
              <c:showSerName val="0"/>
              <c:showPercent val="0"/>
              <c:showBubbleSize val="0"/>
              <c:extLst>
                <c:ext xmlns:c15="http://schemas.microsoft.com/office/drawing/2012/chart" uri="{CE6537A1-D6FC-4f65-9D91-7224C49458BB}">
                  <c15:layout/>
                </c:ext>
              </c:extLst>
            </c:dLbl>
            <c:dLbl>
              <c:idx val="6"/>
              <c:layout/>
              <c:dLblPos val="b"/>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1809113241232798E-2"/>
                  <c:y val="6.458385190114150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dLblPos val="b"/>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9.5014234356927997E-3"/>
                  <c:y val="1.28953353317977E-2"/>
                </c:manualLayout>
              </c:layout>
              <c:spPr/>
              <c:txPr>
                <a:bodyPr/>
                <a:lstStyle/>
                <a:p>
                  <a:pPr>
                    <a:defRPr lang="en-US" sz="1200" dirty="0">
                      <a:solidFill>
                        <a:srgbClr val="26354A"/>
                      </a:solidFill>
                      <a:latin typeface="Franklin Gothic Book"/>
                      <a:cs typeface="Franklin Gothic Book"/>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Lst>
            </c:dLbl>
            <c:dLbl>
              <c:idx val="18"/>
              <c:layout/>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a:solidFill>
                      <a:schemeClr val="bg1"/>
                    </a:solidFill>
                    <a:latin typeface="Franklin Gothic Book"/>
                    <a:cs typeface="Franklin Gothic Book"/>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0"/>
              </c:ext>
            </c:extLst>
          </c:dLbls>
          <c:cat>
            <c:strRef>
              <c:f>Sheet1!$B$2:$T$2</c:f>
              <c:strCache>
                <c:ptCount val="19"/>
                <c:pt idx="1">
                  <c:v>95/96</c:v>
                </c:pt>
                <c:pt idx="6">
                  <c:v>00/01</c:v>
                </c:pt>
                <c:pt idx="8">
                  <c:v>02/03</c:v>
                </c:pt>
                <c:pt idx="11">
                  <c:v>05/06</c:v>
                </c:pt>
                <c:pt idx="15">
                  <c:v>09/10</c:v>
                </c:pt>
                <c:pt idx="18">
                  <c:v>12/13 YTD </c:v>
                </c:pt>
              </c:strCache>
            </c:strRef>
          </c:cat>
          <c:val>
            <c:numRef>
              <c:f>Sheet1!$B$12:$T$12</c:f>
              <c:numCache>
                <c:formatCode>0.0%</c:formatCode>
                <c:ptCount val="19"/>
                <c:pt idx="0">
                  <c:v>4.4999999999999998E-2</c:v>
                </c:pt>
                <c:pt idx="1">
                  <c:v>3.5999999999999997E-2</c:v>
                </c:pt>
                <c:pt idx="2">
                  <c:v>3.6999999999999998E-2</c:v>
                </c:pt>
                <c:pt idx="3">
                  <c:v>2.9000000000000001E-2</c:v>
                </c:pt>
                <c:pt idx="4">
                  <c:v>2.8000000000000001E-2</c:v>
                </c:pt>
                <c:pt idx="5">
                  <c:v>0.03</c:v>
                </c:pt>
                <c:pt idx="6">
                  <c:v>3.3000000000000002E-2</c:v>
                </c:pt>
                <c:pt idx="7">
                  <c:v>4.1000000000000002E-2</c:v>
                </c:pt>
                <c:pt idx="8">
                  <c:v>5.6000000000000001E-2</c:v>
                </c:pt>
                <c:pt idx="9">
                  <c:v>5.1999999999999998E-2</c:v>
                </c:pt>
                <c:pt idx="10">
                  <c:v>4.3999999999999997E-2</c:v>
                </c:pt>
                <c:pt idx="11">
                  <c:v>0.04</c:v>
                </c:pt>
                <c:pt idx="12">
                  <c:v>3.5000000000000003E-2</c:v>
                </c:pt>
                <c:pt idx="13">
                  <c:v>3.1E-2</c:v>
                </c:pt>
                <c:pt idx="14">
                  <c:v>5.1999999999999998E-2</c:v>
                </c:pt>
                <c:pt idx="15">
                  <c:v>0.09</c:v>
                </c:pt>
                <c:pt idx="16">
                  <c:v>9.6000000000000002E-2</c:v>
                </c:pt>
                <c:pt idx="17">
                  <c:v>8.4000000000000005E-2</c:v>
                </c:pt>
                <c:pt idx="18">
                  <c:v>7.0999999999999994E-2</c:v>
                </c:pt>
              </c:numCache>
            </c:numRef>
          </c:val>
          <c:smooth val="0"/>
        </c:ser>
        <c:dLbls>
          <c:showLegendKey val="0"/>
          <c:showVal val="0"/>
          <c:showCatName val="0"/>
          <c:showSerName val="0"/>
          <c:showPercent val="0"/>
          <c:showBubbleSize val="0"/>
        </c:dLbls>
        <c:marker val="1"/>
        <c:smooth val="0"/>
        <c:axId val="470553264"/>
        <c:axId val="470548952"/>
      </c:lineChart>
      <c:catAx>
        <c:axId val="470553264"/>
        <c:scaling>
          <c:orientation val="minMax"/>
        </c:scaling>
        <c:delete val="0"/>
        <c:axPos val="b"/>
        <c:numFmt formatCode="General" sourceLinked="0"/>
        <c:majorTickMark val="none"/>
        <c:minorTickMark val="none"/>
        <c:tickLblPos val="nextTo"/>
        <c:spPr>
          <a:ln>
            <a:noFill/>
          </a:ln>
        </c:spPr>
        <c:txPr>
          <a:bodyPr/>
          <a:lstStyle/>
          <a:p>
            <a:pPr>
              <a:defRPr sz="1400">
                <a:solidFill>
                  <a:srgbClr val="000000"/>
                </a:solidFill>
                <a:latin typeface="Franklin Gothic Book"/>
                <a:cs typeface="Franklin Gothic Book"/>
              </a:defRPr>
            </a:pPr>
            <a:endParaRPr lang="en-US"/>
          </a:p>
        </c:txPr>
        <c:crossAx val="470548952"/>
        <c:crosses val="autoZero"/>
        <c:auto val="1"/>
        <c:lblAlgn val="ctr"/>
        <c:lblOffset val="100"/>
        <c:noMultiLvlLbl val="1"/>
      </c:catAx>
      <c:valAx>
        <c:axId val="470548952"/>
        <c:scaling>
          <c:orientation val="minMax"/>
          <c:max val="0.14000000000000001"/>
          <c:min val="0"/>
        </c:scaling>
        <c:delete val="0"/>
        <c:axPos val="l"/>
        <c:numFmt formatCode="0.0%" sourceLinked="1"/>
        <c:majorTickMark val="none"/>
        <c:minorTickMark val="none"/>
        <c:tickLblPos val="none"/>
        <c:spPr>
          <a:ln>
            <a:noFill/>
          </a:ln>
        </c:spPr>
        <c:crossAx val="4705532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Sheet1!$B$2:$B$11</c:f>
              <c:numCache>
                <c:formatCode>General</c:formatCode>
                <c:ptCount val="10"/>
                <c:pt idx="0">
                  <c:v>68</c:v>
                </c:pt>
                <c:pt idx="1">
                  <c:v>60</c:v>
                </c:pt>
                <c:pt idx="2">
                  <c:v>68</c:v>
                </c:pt>
                <c:pt idx="3">
                  <c:v>60</c:v>
                </c:pt>
                <c:pt idx="4">
                  <c:v>68</c:v>
                </c:pt>
                <c:pt idx="5">
                  <c:v>60</c:v>
                </c:pt>
                <c:pt idx="6">
                  <c:v>68</c:v>
                </c:pt>
                <c:pt idx="7">
                  <c:v>60</c:v>
                </c:pt>
                <c:pt idx="8">
                  <c:v>68</c:v>
                </c:pt>
                <c:pt idx="9">
                  <c:v>60</c:v>
                </c:pt>
              </c:numCache>
            </c:numRef>
          </c:val>
        </c:ser>
        <c:dLbls>
          <c:showLegendKey val="0"/>
          <c:showVal val="0"/>
          <c:showCatName val="0"/>
          <c:showSerName val="0"/>
          <c:showPercent val="0"/>
          <c:showBubbleSize val="0"/>
        </c:dLbls>
        <c:gapWidth val="150"/>
        <c:axId val="308989496"/>
        <c:axId val="467993864"/>
      </c:barChart>
      <c:catAx>
        <c:axId val="308989496"/>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7993864"/>
        <c:crosses val="autoZero"/>
        <c:auto val="1"/>
        <c:lblAlgn val="ctr"/>
        <c:lblOffset val="100"/>
        <c:noMultiLvlLbl val="0"/>
      </c:catAx>
      <c:valAx>
        <c:axId val="467993864"/>
        <c:scaling>
          <c:orientation val="minMax"/>
          <c:max val="100"/>
          <c:min val="0"/>
        </c:scaling>
        <c:delete val="0"/>
        <c:axPos val="l"/>
        <c:numFmt formatCode="General" sourceLinked="1"/>
        <c:majorTickMark val="out"/>
        <c:minorTickMark val="none"/>
        <c:tickLblPos val="nextTo"/>
        <c:crossAx val="308989496"/>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Sheet1!$B$2:$B$11</c:f>
              <c:numCache>
                <c:formatCode>General</c:formatCode>
                <c:ptCount val="10"/>
                <c:pt idx="0">
                  <c:v>82</c:v>
                </c:pt>
                <c:pt idx="1">
                  <c:v>80</c:v>
                </c:pt>
                <c:pt idx="2">
                  <c:v>77</c:v>
                </c:pt>
                <c:pt idx="3">
                  <c:v>77</c:v>
                </c:pt>
                <c:pt idx="4">
                  <c:v>74</c:v>
                </c:pt>
                <c:pt idx="5">
                  <c:v>74</c:v>
                </c:pt>
                <c:pt idx="6">
                  <c:v>72</c:v>
                </c:pt>
                <c:pt idx="7">
                  <c:v>70</c:v>
                </c:pt>
                <c:pt idx="8">
                  <c:v>68</c:v>
                </c:pt>
                <c:pt idx="9">
                  <c:v>60</c:v>
                </c:pt>
              </c:numCache>
            </c:numRef>
          </c:val>
        </c:ser>
        <c:dLbls>
          <c:showLegendKey val="0"/>
          <c:showVal val="0"/>
          <c:showCatName val="0"/>
          <c:showSerName val="0"/>
          <c:showPercent val="0"/>
          <c:showBubbleSize val="0"/>
        </c:dLbls>
        <c:gapWidth val="150"/>
        <c:axId val="467995824"/>
        <c:axId val="467998960"/>
      </c:barChart>
      <c:catAx>
        <c:axId val="467995824"/>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7998960"/>
        <c:crosses val="autoZero"/>
        <c:auto val="1"/>
        <c:lblAlgn val="ctr"/>
        <c:lblOffset val="100"/>
        <c:noMultiLvlLbl val="0"/>
      </c:catAx>
      <c:valAx>
        <c:axId val="467998960"/>
        <c:scaling>
          <c:orientation val="minMax"/>
          <c:max val="100"/>
          <c:min val="0"/>
        </c:scaling>
        <c:delete val="0"/>
        <c:axPos val="l"/>
        <c:numFmt formatCode="General" sourceLinked="1"/>
        <c:majorTickMark val="out"/>
        <c:minorTickMark val="none"/>
        <c:tickLblPos val="nextTo"/>
        <c:crossAx val="467995824"/>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Sheet1!$B$2:$B$11</c:f>
              <c:numCache>
                <c:formatCode>General</c:formatCode>
                <c:ptCount val="10"/>
                <c:pt idx="0">
                  <c:v>50</c:v>
                </c:pt>
                <c:pt idx="1">
                  <c:v>55</c:v>
                </c:pt>
                <c:pt idx="2">
                  <c:v>57</c:v>
                </c:pt>
                <c:pt idx="3">
                  <c:v>58</c:v>
                </c:pt>
                <c:pt idx="4">
                  <c:v>59</c:v>
                </c:pt>
                <c:pt idx="5">
                  <c:v>61</c:v>
                </c:pt>
                <c:pt idx="6">
                  <c:v>62</c:v>
                </c:pt>
                <c:pt idx="7">
                  <c:v>66</c:v>
                </c:pt>
                <c:pt idx="8">
                  <c:v>68</c:v>
                </c:pt>
                <c:pt idx="9">
                  <c:v>60</c:v>
                </c:pt>
              </c:numCache>
            </c:numRef>
          </c:val>
        </c:ser>
        <c:dLbls>
          <c:showLegendKey val="0"/>
          <c:showVal val="0"/>
          <c:showCatName val="0"/>
          <c:showSerName val="0"/>
          <c:showPercent val="0"/>
          <c:showBubbleSize val="0"/>
        </c:dLbls>
        <c:gapWidth val="150"/>
        <c:axId val="468001312"/>
        <c:axId val="467995432"/>
      </c:barChart>
      <c:lineChart>
        <c:grouping val="standard"/>
        <c:varyColors val="0"/>
        <c:ser>
          <c:idx val="1"/>
          <c:order val="1"/>
          <c:tx>
            <c:strRef>
              <c:f>Sheet1!$C$1</c:f>
              <c:strCache>
                <c:ptCount val="1"/>
                <c:pt idx="0">
                  <c:v>Target or Standard</c:v>
                </c:pt>
              </c:strCache>
            </c:strRef>
          </c:tx>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Sheet1!$C$2:$C$11</c:f>
              <c:numCache>
                <c:formatCode>General</c:formatCode>
                <c:ptCount val="10"/>
                <c:pt idx="0">
                  <c:v>85</c:v>
                </c:pt>
                <c:pt idx="1">
                  <c:v>85</c:v>
                </c:pt>
                <c:pt idx="2">
                  <c:v>85</c:v>
                </c:pt>
                <c:pt idx="3">
                  <c:v>85</c:v>
                </c:pt>
                <c:pt idx="4">
                  <c:v>85</c:v>
                </c:pt>
                <c:pt idx="5">
                  <c:v>85</c:v>
                </c:pt>
                <c:pt idx="6">
                  <c:v>85</c:v>
                </c:pt>
                <c:pt idx="7">
                  <c:v>85</c:v>
                </c:pt>
                <c:pt idx="8">
                  <c:v>85</c:v>
                </c:pt>
                <c:pt idx="9">
                  <c:v>85</c:v>
                </c:pt>
              </c:numCache>
            </c:numRef>
          </c:val>
          <c:smooth val="0"/>
        </c:ser>
        <c:dLbls>
          <c:showLegendKey val="0"/>
          <c:showVal val="0"/>
          <c:showCatName val="0"/>
          <c:showSerName val="0"/>
          <c:showPercent val="0"/>
          <c:showBubbleSize val="0"/>
        </c:dLbls>
        <c:marker val="1"/>
        <c:smooth val="0"/>
        <c:axId val="468001312"/>
        <c:axId val="467995432"/>
      </c:lineChart>
      <c:catAx>
        <c:axId val="468001312"/>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7995432"/>
        <c:crosses val="autoZero"/>
        <c:auto val="1"/>
        <c:lblAlgn val="ctr"/>
        <c:lblOffset val="100"/>
        <c:noMultiLvlLbl val="0"/>
      </c:catAx>
      <c:valAx>
        <c:axId val="467995432"/>
        <c:scaling>
          <c:orientation val="minMax"/>
          <c:max val="100"/>
          <c:min val="0"/>
        </c:scaling>
        <c:delete val="0"/>
        <c:axPos val="l"/>
        <c:numFmt formatCode="General" sourceLinked="1"/>
        <c:majorTickMark val="out"/>
        <c:minorTickMark val="none"/>
        <c:tickLblPos val="nextTo"/>
        <c:crossAx val="468001312"/>
        <c:crosses val="autoZero"/>
        <c:crossBetween val="between"/>
        <c:majorUnit val="10"/>
      </c:valAx>
      <c:spPr>
        <a:noFill/>
        <a:ln w="25400">
          <a:noFill/>
        </a:ln>
      </c:spPr>
    </c:plotArea>
    <c:legend>
      <c:legendPos val="t"/>
      <c:layout/>
      <c:overlay val="1"/>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Sheet1!$B$2:$B$11</c:f>
              <c:numCache>
                <c:formatCode>General</c:formatCode>
                <c:ptCount val="10"/>
                <c:pt idx="0">
                  <c:v>50</c:v>
                </c:pt>
                <c:pt idx="1">
                  <c:v>55</c:v>
                </c:pt>
                <c:pt idx="2">
                  <c:v>57</c:v>
                </c:pt>
                <c:pt idx="3">
                  <c:v>58</c:v>
                </c:pt>
                <c:pt idx="4">
                  <c:v>59</c:v>
                </c:pt>
                <c:pt idx="5">
                  <c:v>61</c:v>
                </c:pt>
                <c:pt idx="6">
                  <c:v>62</c:v>
                </c:pt>
                <c:pt idx="7">
                  <c:v>66</c:v>
                </c:pt>
                <c:pt idx="8">
                  <c:v>68</c:v>
                </c:pt>
                <c:pt idx="9">
                  <c:v>60</c:v>
                </c:pt>
              </c:numCache>
            </c:numRef>
          </c:val>
        </c:ser>
        <c:dLbls>
          <c:showLegendKey val="0"/>
          <c:showVal val="0"/>
          <c:showCatName val="0"/>
          <c:showSerName val="0"/>
          <c:showPercent val="0"/>
          <c:showBubbleSize val="0"/>
        </c:dLbls>
        <c:gapWidth val="150"/>
        <c:axId val="467994256"/>
        <c:axId val="467996216"/>
      </c:barChart>
      <c:lineChart>
        <c:grouping val="standard"/>
        <c:varyColors val="0"/>
        <c:ser>
          <c:idx val="1"/>
          <c:order val="1"/>
          <c:tx>
            <c:strRef>
              <c:f>Sheet1!$C$1</c:f>
              <c:strCache>
                <c:ptCount val="1"/>
                <c:pt idx="0">
                  <c:v>Target or Standard</c:v>
                </c:pt>
              </c:strCache>
            </c:strRef>
          </c:tx>
          <c:cat>
            <c:numRef>
              <c:f>Sheet1!$A$2:$A$11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Sheet1!$C$2:$C$11</c:f>
              <c:numCache>
                <c:formatCode>General</c:formatCode>
                <c:ptCount val="10"/>
                <c:pt idx="0">
                  <c:v>30</c:v>
                </c:pt>
                <c:pt idx="1">
                  <c:v>30</c:v>
                </c:pt>
                <c:pt idx="2">
                  <c:v>30</c:v>
                </c:pt>
                <c:pt idx="3">
                  <c:v>30</c:v>
                </c:pt>
                <c:pt idx="4">
                  <c:v>30</c:v>
                </c:pt>
                <c:pt idx="5">
                  <c:v>30</c:v>
                </c:pt>
                <c:pt idx="6">
                  <c:v>30</c:v>
                </c:pt>
                <c:pt idx="7">
                  <c:v>30</c:v>
                </c:pt>
                <c:pt idx="8">
                  <c:v>30</c:v>
                </c:pt>
                <c:pt idx="9">
                  <c:v>30</c:v>
                </c:pt>
              </c:numCache>
            </c:numRef>
          </c:val>
          <c:smooth val="0"/>
        </c:ser>
        <c:dLbls>
          <c:showLegendKey val="0"/>
          <c:showVal val="0"/>
          <c:showCatName val="0"/>
          <c:showSerName val="0"/>
          <c:showPercent val="0"/>
          <c:showBubbleSize val="0"/>
        </c:dLbls>
        <c:marker val="1"/>
        <c:smooth val="0"/>
        <c:axId val="467994256"/>
        <c:axId val="467996216"/>
      </c:lineChart>
      <c:catAx>
        <c:axId val="467994256"/>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7996216"/>
        <c:crosses val="autoZero"/>
        <c:auto val="1"/>
        <c:lblAlgn val="ctr"/>
        <c:lblOffset val="100"/>
        <c:noMultiLvlLbl val="0"/>
      </c:catAx>
      <c:valAx>
        <c:axId val="467996216"/>
        <c:scaling>
          <c:orientation val="minMax"/>
          <c:max val="100"/>
          <c:min val="0"/>
        </c:scaling>
        <c:delete val="0"/>
        <c:axPos val="l"/>
        <c:numFmt formatCode="General" sourceLinked="1"/>
        <c:majorTickMark val="out"/>
        <c:minorTickMark val="none"/>
        <c:tickLblPos val="nextTo"/>
        <c:crossAx val="467994256"/>
        <c:crosses val="autoZero"/>
        <c:crossBetween val="between"/>
        <c:majorUnit val="10"/>
      </c:valAx>
      <c:spPr>
        <a:noFill/>
        <a:ln w="25400">
          <a:noFill/>
        </a:ln>
      </c:spPr>
    </c:plotArea>
    <c:legend>
      <c:legendPos val="t"/>
      <c:layout/>
      <c:overlay val="1"/>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chemeClr val="accent6"/>
            </a:solidFill>
          </c:spPr>
          <c:invertIfNegative val="0"/>
          <c:dPt>
            <c:idx val="0"/>
            <c:invertIfNegative val="0"/>
            <c:bubble3D val="0"/>
          </c:dPt>
          <c:dPt>
            <c:idx val="1"/>
            <c:invertIfNegative val="0"/>
            <c:bubble3D val="0"/>
            <c:spPr>
              <a:solidFill>
                <a:srgbClr val="00B0F0"/>
              </a:solidFill>
            </c:spPr>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Sheet1!$A$2:$A$3</c:f>
              <c:numCache>
                <c:formatCode>General</c:formatCode>
                <c:ptCount val="2"/>
                <c:pt idx="0">
                  <c:v>2012</c:v>
                </c:pt>
                <c:pt idx="1">
                  <c:v>2013</c:v>
                </c:pt>
              </c:numCache>
            </c:numRef>
          </c:cat>
          <c:val>
            <c:numRef>
              <c:f>Sheet1!$B$2:$B$3</c:f>
              <c:numCache>
                <c:formatCode>General</c:formatCode>
                <c:ptCount val="2"/>
                <c:pt idx="0">
                  <c:v>68</c:v>
                </c:pt>
                <c:pt idx="1">
                  <c:v>60</c:v>
                </c:pt>
              </c:numCache>
            </c:numRef>
          </c:val>
        </c:ser>
        <c:dLbls>
          <c:showLegendKey val="0"/>
          <c:showVal val="0"/>
          <c:showCatName val="0"/>
          <c:showSerName val="0"/>
          <c:showPercent val="0"/>
          <c:showBubbleSize val="0"/>
        </c:dLbls>
        <c:gapWidth val="24"/>
        <c:overlap val="100"/>
        <c:axId val="467994648"/>
        <c:axId val="467997000"/>
      </c:barChart>
      <c:catAx>
        <c:axId val="467994648"/>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7997000"/>
        <c:crosses val="autoZero"/>
        <c:auto val="1"/>
        <c:lblAlgn val="ctr"/>
        <c:lblOffset val="100"/>
        <c:noMultiLvlLbl val="0"/>
      </c:catAx>
      <c:valAx>
        <c:axId val="467997000"/>
        <c:scaling>
          <c:orientation val="minMax"/>
          <c:max val="100"/>
          <c:min val="0"/>
        </c:scaling>
        <c:delete val="0"/>
        <c:axPos val="l"/>
        <c:numFmt formatCode="General" sourceLinked="1"/>
        <c:majorTickMark val="out"/>
        <c:minorTickMark val="none"/>
        <c:tickLblPos val="nextTo"/>
        <c:crossAx val="467994648"/>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Sheet1!$A$2</c:f>
              <c:strCache>
                <c:ptCount val="1"/>
                <c:pt idx="0">
                  <c:v>2012</c:v>
                </c:pt>
              </c:strCache>
            </c:strRef>
          </c:tx>
          <c:spPr>
            <a:solidFill>
              <a:schemeClr val="accent6"/>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c:v>
                </c:pt>
                <c:pt idx="1">
                  <c:v>B</c:v>
                </c:pt>
                <c:pt idx="2">
                  <c:v>C</c:v>
                </c:pt>
                <c:pt idx="3">
                  <c:v>D</c:v>
                </c:pt>
                <c:pt idx="4">
                  <c:v>E</c:v>
                </c:pt>
                <c:pt idx="5">
                  <c:v>Average</c:v>
                </c:pt>
              </c:strCache>
            </c:strRef>
          </c:cat>
          <c:val>
            <c:numRef>
              <c:f>Sheet1!$B$2:$G$2</c:f>
              <c:numCache>
                <c:formatCode>General</c:formatCode>
                <c:ptCount val="6"/>
                <c:pt idx="0">
                  <c:v>68</c:v>
                </c:pt>
                <c:pt idx="1">
                  <c:v>57</c:v>
                </c:pt>
                <c:pt idx="2">
                  <c:v>58</c:v>
                </c:pt>
                <c:pt idx="3">
                  <c:v>70</c:v>
                </c:pt>
                <c:pt idx="4">
                  <c:v>80</c:v>
                </c:pt>
                <c:pt idx="5" formatCode="0">
                  <c:v>66.599999999999994</c:v>
                </c:pt>
              </c:numCache>
            </c:numRef>
          </c:val>
        </c:ser>
        <c:ser>
          <c:idx val="2"/>
          <c:order val="1"/>
          <c:tx>
            <c:strRef>
              <c:f>Sheet1!$A$3</c:f>
              <c:strCache>
                <c:ptCount val="1"/>
                <c:pt idx="0">
                  <c:v>2013</c:v>
                </c:pt>
              </c:strCache>
            </c:strRef>
          </c:tx>
          <c:spPr>
            <a:solidFill>
              <a:srgbClr val="00B0F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c:v>
                </c:pt>
                <c:pt idx="1">
                  <c:v>B</c:v>
                </c:pt>
                <c:pt idx="2">
                  <c:v>C</c:v>
                </c:pt>
                <c:pt idx="3">
                  <c:v>D</c:v>
                </c:pt>
                <c:pt idx="4">
                  <c:v>E</c:v>
                </c:pt>
                <c:pt idx="5">
                  <c:v>Average</c:v>
                </c:pt>
              </c:strCache>
            </c:strRef>
          </c:cat>
          <c:val>
            <c:numRef>
              <c:f>Sheet1!$B$3:$G$3</c:f>
              <c:numCache>
                <c:formatCode>General</c:formatCode>
                <c:ptCount val="6"/>
                <c:pt idx="0">
                  <c:v>60</c:v>
                </c:pt>
                <c:pt idx="1">
                  <c:v>18</c:v>
                </c:pt>
                <c:pt idx="2">
                  <c:v>70</c:v>
                </c:pt>
                <c:pt idx="3">
                  <c:v>60</c:v>
                </c:pt>
                <c:pt idx="4">
                  <c:v>85</c:v>
                </c:pt>
                <c:pt idx="5" formatCode="0">
                  <c:v>58.6</c:v>
                </c:pt>
              </c:numCache>
            </c:numRef>
          </c:val>
        </c:ser>
        <c:dLbls>
          <c:showLegendKey val="0"/>
          <c:showVal val="0"/>
          <c:showCatName val="0"/>
          <c:showSerName val="0"/>
          <c:showPercent val="0"/>
          <c:showBubbleSize val="0"/>
        </c:dLbls>
        <c:gapWidth val="150"/>
        <c:axId val="468000528"/>
        <c:axId val="468000920"/>
      </c:barChart>
      <c:catAx>
        <c:axId val="468000528"/>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68000920"/>
        <c:crosses val="autoZero"/>
        <c:auto val="1"/>
        <c:lblAlgn val="ctr"/>
        <c:lblOffset val="100"/>
        <c:noMultiLvlLbl val="0"/>
      </c:catAx>
      <c:valAx>
        <c:axId val="468000920"/>
        <c:scaling>
          <c:orientation val="minMax"/>
          <c:max val="100"/>
          <c:min val="0"/>
        </c:scaling>
        <c:delete val="0"/>
        <c:axPos val="l"/>
        <c:numFmt formatCode="General" sourceLinked="1"/>
        <c:majorTickMark val="out"/>
        <c:minorTickMark val="none"/>
        <c:tickLblPos val="nextTo"/>
        <c:crossAx val="468000528"/>
        <c:crosses val="autoZero"/>
        <c:crossBetween val="between"/>
        <c:majorUnit val="10"/>
      </c:valAx>
      <c:spPr>
        <a:noFill/>
        <a:ln w="25400">
          <a:noFill/>
        </a:ln>
      </c:spPr>
    </c:plotArea>
    <c:legend>
      <c:legendPos val="t"/>
      <c:layout/>
      <c:overlay val="1"/>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FY 2005/06</c:v>
                </c:pt>
                <c:pt idx="1">
                  <c:v>FY 2006/07</c:v>
                </c:pt>
                <c:pt idx="2">
                  <c:v>FY 2007/08</c:v>
                </c:pt>
                <c:pt idx="3">
                  <c:v>FY 2008/09</c:v>
                </c:pt>
                <c:pt idx="4">
                  <c:v>FY 2009/10</c:v>
                </c:pt>
                <c:pt idx="5">
                  <c:v>FY 2010/11</c:v>
                </c:pt>
                <c:pt idx="6">
                  <c:v>FY 2011/12</c:v>
                </c:pt>
                <c:pt idx="7">
                  <c:v>FY 2012/13</c:v>
                </c:pt>
              </c:strCache>
            </c:strRef>
          </c:cat>
          <c:val>
            <c:numRef>
              <c:f>Sheet1!$B$2:$B$9</c:f>
              <c:numCache>
                <c:formatCode>General</c:formatCode>
                <c:ptCount val="8"/>
                <c:pt idx="0">
                  <c:v>4.3</c:v>
                </c:pt>
                <c:pt idx="1">
                  <c:v>2.5</c:v>
                </c:pt>
                <c:pt idx="2">
                  <c:v>3.5</c:v>
                </c:pt>
                <c:pt idx="3">
                  <c:v>4.5</c:v>
                </c:pt>
                <c:pt idx="4">
                  <c:v>2.4</c:v>
                </c:pt>
                <c:pt idx="5">
                  <c:v>4.4000000000000004</c:v>
                </c:pt>
                <c:pt idx="6">
                  <c:v>1.8</c:v>
                </c:pt>
                <c:pt idx="7">
                  <c:v>2.8</c:v>
                </c:pt>
              </c:numCache>
            </c:numRef>
          </c:val>
        </c:ser>
        <c:dLbls>
          <c:showLegendKey val="0"/>
          <c:showVal val="0"/>
          <c:showCatName val="0"/>
          <c:showSerName val="0"/>
          <c:showPercent val="0"/>
          <c:showBubbleSize val="0"/>
        </c:dLbls>
        <c:gapWidth val="150"/>
        <c:axId val="470548560"/>
        <c:axId val="470552480"/>
      </c:barChart>
      <c:catAx>
        <c:axId val="470548560"/>
        <c:scaling>
          <c:orientation val="minMax"/>
        </c:scaling>
        <c:delete val="0"/>
        <c:axPos val="b"/>
        <c:numFmt formatCode="General" sourceLinked="1"/>
        <c:majorTickMark val="out"/>
        <c:minorTickMark val="none"/>
        <c:tickLblPos val="nextTo"/>
        <c:crossAx val="470552480"/>
        <c:crosses val="autoZero"/>
        <c:auto val="1"/>
        <c:lblAlgn val="ctr"/>
        <c:lblOffset val="100"/>
        <c:noMultiLvlLbl val="0"/>
      </c:catAx>
      <c:valAx>
        <c:axId val="470552480"/>
        <c:scaling>
          <c:orientation val="minMax"/>
        </c:scaling>
        <c:delete val="0"/>
        <c:axPos val="l"/>
        <c:majorGridlines/>
        <c:numFmt formatCode="General" sourceLinked="1"/>
        <c:majorTickMark val="out"/>
        <c:minorTickMark val="none"/>
        <c:tickLblPos val="nextTo"/>
        <c:crossAx val="470548560"/>
        <c:crosses val="autoZero"/>
        <c:crossBetween val="between"/>
      </c:valAx>
    </c:plotArea>
    <c:legend>
      <c:legendPos val="r"/>
      <c:layout/>
      <c:overlay val="0"/>
    </c:legend>
    <c:plotVisOnly val="1"/>
    <c:dispBlanksAs val="gap"/>
    <c:showDLblsOverMax val="0"/>
  </c:chart>
  <c:spPr>
    <a:ln>
      <a:solidFill>
        <a:schemeClr val="bg1"/>
      </a:solidFill>
    </a:ln>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dLbl>
              <c:idx val="3"/>
              <c:layout>
                <c:manualLayout>
                  <c:x val="-3.1767337024180948E-3"/>
                  <c:y val="0"/>
                </c:manualLayout>
              </c:layout>
              <c:tx>
                <c:rich>
                  <a:bodyPr/>
                  <a:lstStyle/>
                  <a:p>
                    <a:r>
                      <a:rPr lang="en-US" dirty="0" smtClean="0"/>
                      <a:t>High - 4.5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7651005536271419E-3"/>
                  <c:y val="5.5321805198420152E-3"/>
                </c:manualLayout>
              </c:layout>
              <c:tx>
                <c:rich>
                  <a:bodyPr/>
                  <a:lstStyle/>
                  <a:p>
                    <a:r>
                      <a:rPr lang="en-US" dirty="0" smtClean="0"/>
                      <a:t>Low - 1.8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dirty="0" smtClean="0"/>
                      <a:t>$2.8 million</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Sheet1!$A$2:$A$9</c:f>
              <c:numCache>
                <c:formatCode>General</c:formatCode>
                <c:ptCount val="8"/>
                <c:pt idx="0">
                  <c:v>2006</c:v>
                </c:pt>
                <c:pt idx="3">
                  <c:v>2009</c:v>
                </c:pt>
                <c:pt idx="7">
                  <c:v>2013</c:v>
                </c:pt>
              </c:numCache>
            </c:numRef>
          </c:cat>
          <c:val>
            <c:numRef>
              <c:f>Sheet1!$B$2:$B$9</c:f>
              <c:numCache>
                <c:formatCode>General</c:formatCode>
                <c:ptCount val="8"/>
                <c:pt idx="0">
                  <c:v>4.3</c:v>
                </c:pt>
                <c:pt idx="1">
                  <c:v>2.5</c:v>
                </c:pt>
                <c:pt idx="2">
                  <c:v>3.5</c:v>
                </c:pt>
                <c:pt idx="3">
                  <c:v>4.5</c:v>
                </c:pt>
                <c:pt idx="4">
                  <c:v>2.4</c:v>
                </c:pt>
                <c:pt idx="5">
                  <c:v>4.4000000000000004</c:v>
                </c:pt>
                <c:pt idx="6">
                  <c:v>1.8</c:v>
                </c:pt>
                <c:pt idx="7">
                  <c:v>2.8</c:v>
                </c:pt>
              </c:numCache>
            </c:numRef>
          </c:val>
        </c:ser>
        <c:dLbls>
          <c:showLegendKey val="0"/>
          <c:showVal val="0"/>
          <c:showCatName val="0"/>
          <c:showSerName val="0"/>
          <c:showPercent val="0"/>
          <c:showBubbleSize val="0"/>
        </c:dLbls>
        <c:gapWidth val="25"/>
        <c:axId val="470548168"/>
        <c:axId val="470547776"/>
      </c:barChart>
      <c:catAx>
        <c:axId val="470548168"/>
        <c:scaling>
          <c:orientation val="minMax"/>
        </c:scaling>
        <c:delete val="0"/>
        <c:axPos val="b"/>
        <c:numFmt formatCode="General" sourceLinked="1"/>
        <c:majorTickMark val="none"/>
        <c:minorTickMark val="none"/>
        <c:tickLblPos val="nextTo"/>
        <c:crossAx val="470547776"/>
        <c:crosses val="autoZero"/>
        <c:auto val="1"/>
        <c:lblAlgn val="ctr"/>
        <c:lblOffset val="100"/>
        <c:noMultiLvlLbl val="0"/>
      </c:catAx>
      <c:valAx>
        <c:axId val="470547776"/>
        <c:scaling>
          <c:orientation val="minMax"/>
          <c:max val="5"/>
        </c:scaling>
        <c:delete val="1"/>
        <c:axPos val="l"/>
        <c:majorGridlines>
          <c:spPr>
            <a:ln>
              <a:solidFill>
                <a:srgbClr val="000000"/>
              </a:solidFill>
            </a:ln>
          </c:spPr>
        </c:majorGridlines>
        <c:numFmt formatCode="General" sourceLinked="1"/>
        <c:majorTickMark val="none"/>
        <c:minorTickMark val="none"/>
        <c:tickLblPos val="nextTo"/>
        <c:crossAx val="470548168"/>
        <c:crosses val="autoZero"/>
        <c:crossBetween val="between"/>
        <c:majorUnit val="1.5"/>
      </c:valAx>
    </c:plotArea>
    <c:plotVisOnly val="1"/>
    <c:dispBlanksAs val="gap"/>
    <c:showDLblsOverMax val="0"/>
  </c:chart>
  <c:spPr>
    <a:ln>
      <a:noFill/>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850700-E0EE-4BA1-9F8B-C21E26F488EF}" type="doc">
      <dgm:prSet loTypeId="urn:microsoft.com/office/officeart/2005/8/layout/cycle6" loCatId="cycle" qsTypeId="urn:microsoft.com/office/officeart/2005/8/quickstyle/simple1" qsCatId="simple" csTypeId="urn:microsoft.com/office/officeart/2005/8/colors/accent1_1" csCatId="accent1" phldr="1"/>
      <dgm:spPr/>
      <dgm:t>
        <a:bodyPr/>
        <a:lstStyle/>
        <a:p>
          <a:endParaRPr lang="en-US"/>
        </a:p>
      </dgm:t>
    </dgm:pt>
    <dgm:pt modelId="{370B85B8-9239-4C01-9CC7-54BB0EBB86A2}">
      <dgm:prSet phldrT="[Text]" custT="1"/>
      <dgm:spPr>
        <a:solidFill>
          <a:schemeClr val="accent5"/>
        </a:solidFill>
        <a:ln>
          <a:noFill/>
        </a:ln>
      </dgm:spPr>
      <dgm:t>
        <a:bodyPr/>
        <a:lstStyle/>
        <a:p>
          <a:pPr>
            <a:spcAft>
              <a:spcPts val="0"/>
            </a:spcAft>
          </a:pPr>
          <a:r>
            <a:rPr lang="en-US" sz="1200" dirty="0" smtClean="0">
              <a:solidFill>
                <a:schemeClr val="bg1"/>
              </a:solidFill>
            </a:rPr>
            <a:t>Natural Assets</a:t>
          </a:r>
          <a:endParaRPr lang="en-US" sz="1200" dirty="0">
            <a:solidFill>
              <a:schemeClr val="bg1"/>
            </a:solidFill>
          </a:endParaRPr>
        </a:p>
      </dgm:t>
    </dgm:pt>
    <dgm:pt modelId="{62F1B347-FF62-41B5-9BD2-D57343D25F1B}" type="parTrans" cxnId="{870B7CD5-8001-498E-916F-B918EB53C985}">
      <dgm:prSet/>
      <dgm:spPr/>
      <dgm:t>
        <a:bodyPr/>
        <a:lstStyle/>
        <a:p>
          <a:endParaRPr lang="en-US" sz="800"/>
        </a:p>
      </dgm:t>
    </dgm:pt>
    <dgm:pt modelId="{B36CED8F-63E2-4542-A24B-8A5F4627E7B8}" type="sibTrans" cxnId="{870B7CD5-8001-498E-916F-B918EB53C985}">
      <dgm:prSet/>
      <dgm:spPr/>
      <dgm:t>
        <a:bodyPr/>
        <a:lstStyle/>
        <a:p>
          <a:endParaRPr lang="en-US" sz="800"/>
        </a:p>
      </dgm:t>
    </dgm:pt>
    <dgm:pt modelId="{22254990-F8ED-49C5-809F-A50AC92EA45B}">
      <dgm:prSet phldrT="[Text]" custT="1"/>
      <dgm:spPr>
        <a:solidFill>
          <a:schemeClr val="accent5"/>
        </a:solidFill>
        <a:ln>
          <a:noFill/>
        </a:ln>
      </dgm:spPr>
      <dgm:t>
        <a:bodyPr/>
        <a:lstStyle/>
        <a:p>
          <a:pPr>
            <a:spcAft>
              <a:spcPts val="0"/>
            </a:spcAft>
          </a:pPr>
          <a:r>
            <a:rPr lang="en-US" sz="1200" dirty="0" smtClean="0">
              <a:solidFill>
                <a:schemeClr val="bg1"/>
              </a:solidFill>
            </a:rPr>
            <a:t>Economics</a:t>
          </a:r>
          <a:endParaRPr lang="en-US" sz="1200" dirty="0">
            <a:solidFill>
              <a:schemeClr val="bg1"/>
            </a:solidFill>
          </a:endParaRPr>
        </a:p>
      </dgm:t>
    </dgm:pt>
    <dgm:pt modelId="{40185376-5FB1-4E83-981F-67C58CFA97D2}" type="parTrans" cxnId="{C3D85BCD-DC62-4078-BAE1-EEE06E5E5919}">
      <dgm:prSet/>
      <dgm:spPr/>
      <dgm:t>
        <a:bodyPr/>
        <a:lstStyle/>
        <a:p>
          <a:endParaRPr lang="en-US" sz="800"/>
        </a:p>
      </dgm:t>
    </dgm:pt>
    <dgm:pt modelId="{EDD08A84-ECA4-403E-B6FB-15DD1B27BD8E}" type="sibTrans" cxnId="{C3D85BCD-DC62-4078-BAE1-EEE06E5E5919}">
      <dgm:prSet/>
      <dgm:spPr/>
      <dgm:t>
        <a:bodyPr/>
        <a:lstStyle/>
        <a:p>
          <a:endParaRPr lang="en-US" sz="800"/>
        </a:p>
      </dgm:t>
    </dgm:pt>
    <dgm:pt modelId="{AACE777B-F85A-47A2-9E31-FA4E90819E69}">
      <dgm:prSet phldrT="[Text]" custT="1"/>
      <dgm:spPr>
        <a:solidFill>
          <a:schemeClr val="accent5"/>
        </a:solidFill>
        <a:ln>
          <a:noFill/>
        </a:ln>
      </dgm:spPr>
      <dgm:t>
        <a:bodyPr/>
        <a:lstStyle/>
        <a:p>
          <a:pPr>
            <a:spcAft>
              <a:spcPts val="0"/>
            </a:spcAft>
          </a:pPr>
          <a:r>
            <a:rPr lang="en-US" sz="1050" dirty="0" smtClean="0">
              <a:solidFill>
                <a:schemeClr val="bg1"/>
              </a:solidFill>
            </a:rPr>
            <a:t>Environment/ Sustainability</a:t>
          </a:r>
          <a:endParaRPr lang="en-US" sz="1050" dirty="0">
            <a:solidFill>
              <a:schemeClr val="bg1"/>
            </a:solidFill>
          </a:endParaRPr>
        </a:p>
      </dgm:t>
    </dgm:pt>
    <dgm:pt modelId="{3FBA7806-6ABA-47BD-82F3-524D66206C50}" type="parTrans" cxnId="{759876FC-8C6E-4031-B8B3-B84D5ACF8FC8}">
      <dgm:prSet/>
      <dgm:spPr/>
      <dgm:t>
        <a:bodyPr/>
        <a:lstStyle/>
        <a:p>
          <a:endParaRPr lang="en-US" sz="800"/>
        </a:p>
      </dgm:t>
    </dgm:pt>
    <dgm:pt modelId="{98A6D213-4554-4742-A4FD-DBB7BA8E4A8E}" type="sibTrans" cxnId="{759876FC-8C6E-4031-B8B3-B84D5ACF8FC8}">
      <dgm:prSet/>
      <dgm:spPr/>
      <dgm:t>
        <a:bodyPr/>
        <a:lstStyle/>
        <a:p>
          <a:endParaRPr lang="en-US" sz="800"/>
        </a:p>
      </dgm:t>
    </dgm:pt>
    <dgm:pt modelId="{DFA6EC34-A489-4198-AD5F-BBE12651815F}">
      <dgm:prSet phldrT="[Text]" custT="1"/>
      <dgm:spPr>
        <a:solidFill>
          <a:schemeClr val="accent5"/>
        </a:solidFill>
        <a:ln>
          <a:noFill/>
        </a:ln>
      </dgm:spPr>
      <dgm:t>
        <a:bodyPr/>
        <a:lstStyle/>
        <a:p>
          <a:pPr>
            <a:spcAft>
              <a:spcPts val="0"/>
            </a:spcAft>
          </a:pPr>
          <a:r>
            <a:rPr lang="en-US" sz="1200" dirty="0" smtClean="0">
              <a:solidFill>
                <a:schemeClr val="bg1"/>
              </a:solidFill>
            </a:rPr>
            <a:t>Other</a:t>
          </a:r>
          <a:endParaRPr lang="en-US" sz="1200" dirty="0">
            <a:solidFill>
              <a:schemeClr val="bg1"/>
            </a:solidFill>
          </a:endParaRPr>
        </a:p>
      </dgm:t>
    </dgm:pt>
    <dgm:pt modelId="{90ADC8D5-774C-4A20-A7EB-F7163176EB09}" type="parTrans" cxnId="{E3944B31-5EDF-4777-821F-7D490C9FCD20}">
      <dgm:prSet/>
      <dgm:spPr/>
      <dgm:t>
        <a:bodyPr/>
        <a:lstStyle/>
        <a:p>
          <a:endParaRPr lang="en-US" sz="800"/>
        </a:p>
      </dgm:t>
    </dgm:pt>
    <dgm:pt modelId="{AEB7B0EF-7489-48F1-A140-B32FAE6D3DCF}" type="sibTrans" cxnId="{E3944B31-5EDF-4777-821F-7D490C9FCD20}">
      <dgm:prSet/>
      <dgm:spPr/>
      <dgm:t>
        <a:bodyPr/>
        <a:lstStyle/>
        <a:p>
          <a:endParaRPr lang="en-US" sz="800"/>
        </a:p>
      </dgm:t>
    </dgm:pt>
    <dgm:pt modelId="{11EDC91D-A4DB-4E4E-9DA0-81BFA084ACCC}">
      <dgm:prSet custT="1"/>
      <dgm:spPr>
        <a:solidFill>
          <a:schemeClr val="accent5"/>
        </a:solidFill>
        <a:ln>
          <a:noFill/>
        </a:ln>
      </dgm:spPr>
      <dgm:t>
        <a:bodyPr/>
        <a:lstStyle/>
        <a:p>
          <a:pPr>
            <a:spcAft>
              <a:spcPts val="0"/>
            </a:spcAft>
          </a:pPr>
          <a:r>
            <a:rPr lang="en-US" sz="1200" dirty="0" smtClean="0">
              <a:solidFill>
                <a:schemeClr val="bg1"/>
              </a:solidFill>
            </a:rPr>
            <a:t>Cultural Assets</a:t>
          </a:r>
          <a:endParaRPr lang="en-US" sz="1200" dirty="0">
            <a:solidFill>
              <a:schemeClr val="bg1"/>
            </a:solidFill>
          </a:endParaRPr>
        </a:p>
      </dgm:t>
    </dgm:pt>
    <dgm:pt modelId="{849C1123-4BB5-482A-996F-60704D193C64}" type="parTrans" cxnId="{B2ED1611-1985-47AA-B029-9A2A65871CB6}">
      <dgm:prSet/>
      <dgm:spPr/>
      <dgm:t>
        <a:bodyPr/>
        <a:lstStyle/>
        <a:p>
          <a:endParaRPr lang="en-US" sz="800"/>
        </a:p>
      </dgm:t>
    </dgm:pt>
    <dgm:pt modelId="{F4155318-607E-49A8-8A69-94A8003598C6}" type="sibTrans" cxnId="{B2ED1611-1985-47AA-B029-9A2A65871CB6}">
      <dgm:prSet/>
      <dgm:spPr/>
      <dgm:t>
        <a:bodyPr/>
        <a:lstStyle/>
        <a:p>
          <a:endParaRPr lang="en-US" sz="800"/>
        </a:p>
      </dgm:t>
    </dgm:pt>
    <dgm:pt modelId="{D2E69924-FA40-4500-8039-9249360A45AD}">
      <dgm:prSet custT="1"/>
      <dgm:spPr>
        <a:solidFill>
          <a:schemeClr val="accent5"/>
        </a:solidFill>
        <a:ln>
          <a:noFill/>
        </a:ln>
      </dgm:spPr>
      <dgm:t>
        <a:bodyPr/>
        <a:lstStyle/>
        <a:p>
          <a:pPr>
            <a:spcAft>
              <a:spcPts val="0"/>
            </a:spcAft>
          </a:pPr>
          <a:r>
            <a:rPr lang="en-US" sz="1200" dirty="0" smtClean="0">
              <a:solidFill>
                <a:schemeClr val="bg1"/>
              </a:solidFill>
            </a:rPr>
            <a:t>Specific Amenities</a:t>
          </a:r>
          <a:endParaRPr lang="en-US" sz="1200" dirty="0">
            <a:solidFill>
              <a:schemeClr val="bg1"/>
            </a:solidFill>
          </a:endParaRPr>
        </a:p>
      </dgm:t>
    </dgm:pt>
    <dgm:pt modelId="{C09067A7-7B40-44DA-9D4E-06CA6866D81E}" type="parTrans" cxnId="{CCEF7F17-B851-4B8F-96DB-1A7CADF4F092}">
      <dgm:prSet/>
      <dgm:spPr/>
      <dgm:t>
        <a:bodyPr/>
        <a:lstStyle/>
        <a:p>
          <a:endParaRPr lang="en-US" sz="800"/>
        </a:p>
      </dgm:t>
    </dgm:pt>
    <dgm:pt modelId="{40960595-F39A-4058-AA3B-6C724CDBCADC}" type="sibTrans" cxnId="{CCEF7F17-B851-4B8F-96DB-1A7CADF4F092}">
      <dgm:prSet/>
      <dgm:spPr/>
      <dgm:t>
        <a:bodyPr/>
        <a:lstStyle/>
        <a:p>
          <a:endParaRPr lang="en-US" sz="800"/>
        </a:p>
      </dgm:t>
    </dgm:pt>
    <dgm:pt modelId="{0A27E23C-B5CA-4988-8604-E96320579468}">
      <dgm:prSet custT="1"/>
      <dgm:spPr>
        <a:solidFill>
          <a:schemeClr val="accent5"/>
        </a:solidFill>
        <a:ln>
          <a:noFill/>
        </a:ln>
      </dgm:spPr>
      <dgm:t>
        <a:bodyPr/>
        <a:lstStyle/>
        <a:p>
          <a:pPr>
            <a:spcAft>
              <a:spcPts val="0"/>
            </a:spcAft>
          </a:pPr>
          <a:r>
            <a:rPr lang="en-US" sz="1200" dirty="0" smtClean="0">
              <a:solidFill>
                <a:schemeClr val="bg1"/>
              </a:solidFill>
            </a:rPr>
            <a:t>People</a:t>
          </a:r>
          <a:endParaRPr lang="en-US" sz="1200" dirty="0">
            <a:solidFill>
              <a:schemeClr val="bg1"/>
            </a:solidFill>
          </a:endParaRPr>
        </a:p>
      </dgm:t>
    </dgm:pt>
    <dgm:pt modelId="{FF11F33E-7A81-42F7-AD98-06A67ED88B97}" type="parTrans" cxnId="{8CDB8892-3F1B-4F20-9754-F0D1C6E18E62}">
      <dgm:prSet/>
      <dgm:spPr/>
      <dgm:t>
        <a:bodyPr/>
        <a:lstStyle/>
        <a:p>
          <a:endParaRPr lang="en-US" sz="800"/>
        </a:p>
      </dgm:t>
    </dgm:pt>
    <dgm:pt modelId="{84B961FB-4C4E-4C7C-8A75-FC980A28F78C}" type="sibTrans" cxnId="{8CDB8892-3F1B-4F20-9754-F0D1C6E18E62}">
      <dgm:prSet/>
      <dgm:spPr/>
      <dgm:t>
        <a:bodyPr/>
        <a:lstStyle/>
        <a:p>
          <a:endParaRPr lang="en-US" sz="800"/>
        </a:p>
      </dgm:t>
    </dgm:pt>
    <dgm:pt modelId="{EBBFF5D3-04A1-4FF1-A255-CD034F200A05}">
      <dgm:prSet custT="1"/>
      <dgm:spPr>
        <a:solidFill>
          <a:schemeClr val="accent5"/>
        </a:solidFill>
        <a:ln>
          <a:noFill/>
        </a:ln>
      </dgm:spPr>
      <dgm:t>
        <a:bodyPr/>
        <a:lstStyle/>
        <a:p>
          <a:pPr>
            <a:spcAft>
              <a:spcPts val="0"/>
            </a:spcAft>
          </a:pPr>
          <a:r>
            <a:rPr lang="en-US" sz="1050" dirty="0" smtClean="0">
              <a:solidFill>
                <a:schemeClr val="bg1"/>
              </a:solidFill>
            </a:rPr>
            <a:t>Technology/ Innovation</a:t>
          </a:r>
          <a:endParaRPr lang="en-US" sz="1050" dirty="0">
            <a:solidFill>
              <a:schemeClr val="bg1"/>
            </a:solidFill>
          </a:endParaRPr>
        </a:p>
      </dgm:t>
    </dgm:pt>
    <dgm:pt modelId="{5586B011-174E-4277-ACE3-8B0D038F8C1E}" type="parTrans" cxnId="{383BBD3F-931A-47C2-B6AB-18953956EDF1}">
      <dgm:prSet/>
      <dgm:spPr/>
      <dgm:t>
        <a:bodyPr/>
        <a:lstStyle/>
        <a:p>
          <a:endParaRPr lang="en-US" sz="800"/>
        </a:p>
      </dgm:t>
    </dgm:pt>
    <dgm:pt modelId="{76915410-A827-4F07-9F45-9E46312FE7EE}" type="sibTrans" cxnId="{383BBD3F-931A-47C2-B6AB-18953956EDF1}">
      <dgm:prSet/>
      <dgm:spPr/>
      <dgm:t>
        <a:bodyPr/>
        <a:lstStyle/>
        <a:p>
          <a:endParaRPr lang="en-US" sz="800"/>
        </a:p>
      </dgm:t>
    </dgm:pt>
    <dgm:pt modelId="{CA63EBA0-80D7-486B-905E-52A4A6D8C9F4}">
      <dgm:prSet phldrT="[Text]" custT="1"/>
      <dgm:spPr>
        <a:solidFill>
          <a:schemeClr val="accent5"/>
        </a:solidFill>
        <a:ln>
          <a:noFill/>
        </a:ln>
      </dgm:spPr>
      <dgm:t>
        <a:bodyPr/>
        <a:lstStyle/>
        <a:p>
          <a:pPr>
            <a:spcAft>
              <a:spcPts val="0"/>
            </a:spcAft>
          </a:pPr>
          <a:r>
            <a:rPr lang="en-US" sz="1200" dirty="0" smtClean="0">
              <a:solidFill>
                <a:schemeClr val="bg1"/>
              </a:solidFill>
            </a:rPr>
            <a:t>Public Services</a:t>
          </a:r>
          <a:endParaRPr lang="en-US" sz="1200" dirty="0">
            <a:solidFill>
              <a:schemeClr val="bg1"/>
            </a:solidFill>
          </a:endParaRPr>
        </a:p>
      </dgm:t>
    </dgm:pt>
    <dgm:pt modelId="{B60FEC6F-13B4-48CB-87C8-377611D22D48}" type="parTrans" cxnId="{5FE10452-7F4B-491E-88C3-BF039873DA30}">
      <dgm:prSet/>
      <dgm:spPr/>
      <dgm:t>
        <a:bodyPr/>
        <a:lstStyle/>
        <a:p>
          <a:endParaRPr lang="en-US"/>
        </a:p>
      </dgm:t>
    </dgm:pt>
    <dgm:pt modelId="{FDA900D5-05B7-42B8-8C3D-6A532DA62426}" type="sibTrans" cxnId="{5FE10452-7F4B-491E-88C3-BF039873DA30}">
      <dgm:prSet/>
      <dgm:spPr/>
      <dgm:t>
        <a:bodyPr/>
        <a:lstStyle/>
        <a:p>
          <a:endParaRPr lang="en-US"/>
        </a:p>
      </dgm:t>
    </dgm:pt>
    <dgm:pt modelId="{6A9B5EDD-D6B3-48EF-BFE1-98F16FD895ED}" type="pres">
      <dgm:prSet presAssocID="{B4850700-E0EE-4BA1-9F8B-C21E26F488EF}" presName="cycle" presStyleCnt="0">
        <dgm:presLayoutVars>
          <dgm:dir/>
          <dgm:resizeHandles val="exact"/>
        </dgm:presLayoutVars>
      </dgm:prSet>
      <dgm:spPr/>
      <dgm:t>
        <a:bodyPr/>
        <a:lstStyle/>
        <a:p>
          <a:endParaRPr lang="en-US"/>
        </a:p>
      </dgm:t>
    </dgm:pt>
    <dgm:pt modelId="{A26FC12B-F837-47FE-B14E-7D524B2FBC78}" type="pres">
      <dgm:prSet presAssocID="{370B85B8-9239-4C01-9CC7-54BB0EBB86A2}" presName="node" presStyleLbl="node1" presStyleIdx="0" presStyleCnt="9" custScaleX="156041" custScaleY="133368">
        <dgm:presLayoutVars>
          <dgm:bulletEnabled val="1"/>
        </dgm:presLayoutVars>
      </dgm:prSet>
      <dgm:spPr/>
      <dgm:t>
        <a:bodyPr/>
        <a:lstStyle/>
        <a:p>
          <a:endParaRPr lang="en-US"/>
        </a:p>
      </dgm:t>
    </dgm:pt>
    <dgm:pt modelId="{094B09C4-97FD-48F2-B16A-87F8CAFCFA58}" type="pres">
      <dgm:prSet presAssocID="{370B85B8-9239-4C01-9CC7-54BB0EBB86A2}" presName="spNode" presStyleCnt="0"/>
      <dgm:spPr/>
    </dgm:pt>
    <dgm:pt modelId="{452F3D7F-67DD-46D4-BCC6-7AA5E33AB7BE}" type="pres">
      <dgm:prSet presAssocID="{B36CED8F-63E2-4542-A24B-8A5F4627E7B8}" presName="sibTrans" presStyleLbl="sibTrans1D1" presStyleIdx="0" presStyleCnt="9"/>
      <dgm:spPr/>
      <dgm:t>
        <a:bodyPr/>
        <a:lstStyle/>
        <a:p>
          <a:endParaRPr lang="en-US"/>
        </a:p>
      </dgm:t>
    </dgm:pt>
    <dgm:pt modelId="{E3A2ABBB-C250-4425-8601-0B745EA1BF6B}" type="pres">
      <dgm:prSet presAssocID="{11EDC91D-A4DB-4E4E-9DA0-81BFA084ACCC}" presName="node" presStyleLbl="node1" presStyleIdx="1" presStyleCnt="9" custScaleX="156041" custScaleY="133368" custRadScaleRad="100884" custRadScaleInc="58929">
        <dgm:presLayoutVars>
          <dgm:bulletEnabled val="1"/>
        </dgm:presLayoutVars>
      </dgm:prSet>
      <dgm:spPr/>
      <dgm:t>
        <a:bodyPr/>
        <a:lstStyle/>
        <a:p>
          <a:endParaRPr lang="en-US"/>
        </a:p>
      </dgm:t>
    </dgm:pt>
    <dgm:pt modelId="{9ACC0202-5BD4-4926-A578-EE61C0538C14}" type="pres">
      <dgm:prSet presAssocID="{11EDC91D-A4DB-4E4E-9DA0-81BFA084ACCC}" presName="spNode" presStyleCnt="0"/>
      <dgm:spPr/>
    </dgm:pt>
    <dgm:pt modelId="{3F2D3014-D688-465D-90A9-5064792CCA6F}" type="pres">
      <dgm:prSet presAssocID="{F4155318-607E-49A8-8A69-94A8003598C6}" presName="sibTrans" presStyleLbl="sibTrans1D1" presStyleIdx="1" presStyleCnt="9"/>
      <dgm:spPr/>
      <dgm:t>
        <a:bodyPr/>
        <a:lstStyle/>
        <a:p>
          <a:endParaRPr lang="en-US"/>
        </a:p>
      </dgm:t>
    </dgm:pt>
    <dgm:pt modelId="{9C3F393B-1594-42E5-9B1A-5CD9A143D59A}" type="pres">
      <dgm:prSet presAssocID="{D2E69924-FA40-4500-8039-9249360A45AD}" presName="node" presStyleLbl="node1" presStyleIdx="2" presStyleCnt="9" custScaleX="156041" custScaleY="133368">
        <dgm:presLayoutVars>
          <dgm:bulletEnabled val="1"/>
        </dgm:presLayoutVars>
      </dgm:prSet>
      <dgm:spPr/>
      <dgm:t>
        <a:bodyPr/>
        <a:lstStyle/>
        <a:p>
          <a:endParaRPr lang="en-US"/>
        </a:p>
      </dgm:t>
    </dgm:pt>
    <dgm:pt modelId="{DABB16C0-DCB6-4D6E-B1BD-3A32E9B95E43}" type="pres">
      <dgm:prSet presAssocID="{D2E69924-FA40-4500-8039-9249360A45AD}" presName="spNode" presStyleCnt="0"/>
      <dgm:spPr/>
    </dgm:pt>
    <dgm:pt modelId="{9F69058D-D047-4041-A7A7-A95836C44C84}" type="pres">
      <dgm:prSet presAssocID="{40960595-F39A-4058-AA3B-6C724CDBCADC}" presName="sibTrans" presStyleLbl="sibTrans1D1" presStyleIdx="2" presStyleCnt="9"/>
      <dgm:spPr/>
      <dgm:t>
        <a:bodyPr/>
        <a:lstStyle/>
        <a:p>
          <a:endParaRPr lang="en-US"/>
        </a:p>
      </dgm:t>
    </dgm:pt>
    <dgm:pt modelId="{C5FAF82A-4CAA-4478-A16C-AD7C19DD25A6}" type="pres">
      <dgm:prSet presAssocID="{0A27E23C-B5CA-4988-8604-E96320579468}" presName="node" presStyleLbl="node1" presStyleIdx="3" presStyleCnt="9" custScaleX="156041" custScaleY="133368" custRadScaleRad="100884" custRadScaleInc="-58930">
        <dgm:presLayoutVars>
          <dgm:bulletEnabled val="1"/>
        </dgm:presLayoutVars>
      </dgm:prSet>
      <dgm:spPr/>
      <dgm:t>
        <a:bodyPr/>
        <a:lstStyle/>
        <a:p>
          <a:endParaRPr lang="en-US"/>
        </a:p>
      </dgm:t>
    </dgm:pt>
    <dgm:pt modelId="{F0748CEA-7D5B-4803-A488-70A2C16A77FC}" type="pres">
      <dgm:prSet presAssocID="{0A27E23C-B5CA-4988-8604-E96320579468}" presName="spNode" presStyleCnt="0"/>
      <dgm:spPr/>
    </dgm:pt>
    <dgm:pt modelId="{1239A03D-1DA6-41B1-A37C-40DFB272F028}" type="pres">
      <dgm:prSet presAssocID="{84B961FB-4C4E-4C7C-8A75-FC980A28F78C}" presName="sibTrans" presStyleLbl="sibTrans1D1" presStyleIdx="3" presStyleCnt="9"/>
      <dgm:spPr/>
      <dgm:t>
        <a:bodyPr/>
        <a:lstStyle/>
        <a:p>
          <a:endParaRPr lang="en-US"/>
        </a:p>
      </dgm:t>
    </dgm:pt>
    <dgm:pt modelId="{3DDD9081-D03F-4F38-89DA-F1E43D82A401}" type="pres">
      <dgm:prSet presAssocID="{EBBFF5D3-04A1-4FF1-A255-CD034F200A05}" presName="node" presStyleLbl="node1" presStyleIdx="4" presStyleCnt="9" custScaleX="156041" custScaleY="133368">
        <dgm:presLayoutVars>
          <dgm:bulletEnabled val="1"/>
        </dgm:presLayoutVars>
      </dgm:prSet>
      <dgm:spPr/>
      <dgm:t>
        <a:bodyPr/>
        <a:lstStyle/>
        <a:p>
          <a:endParaRPr lang="en-US"/>
        </a:p>
      </dgm:t>
    </dgm:pt>
    <dgm:pt modelId="{6728F2B6-D821-4985-8429-DC84F4A1C749}" type="pres">
      <dgm:prSet presAssocID="{EBBFF5D3-04A1-4FF1-A255-CD034F200A05}" presName="spNode" presStyleCnt="0"/>
      <dgm:spPr/>
    </dgm:pt>
    <dgm:pt modelId="{536E1CC2-DAD2-47F8-A2C4-B2106116843A}" type="pres">
      <dgm:prSet presAssocID="{76915410-A827-4F07-9F45-9E46312FE7EE}" presName="sibTrans" presStyleLbl="sibTrans1D1" presStyleIdx="4" presStyleCnt="9"/>
      <dgm:spPr/>
      <dgm:t>
        <a:bodyPr/>
        <a:lstStyle/>
        <a:p>
          <a:endParaRPr lang="en-US"/>
        </a:p>
      </dgm:t>
    </dgm:pt>
    <dgm:pt modelId="{836574F0-E343-40F1-8FAC-D6878168EB68}" type="pres">
      <dgm:prSet presAssocID="{22254990-F8ED-49C5-809F-A50AC92EA45B}" presName="node" presStyleLbl="node1" presStyleIdx="5" presStyleCnt="9" custScaleX="156041" custScaleY="133368" custRadScaleRad="100884" custRadScaleInc="58930">
        <dgm:presLayoutVars>
          <dgm:bulletEnabled val="1"/>
        </dgm:presLayoutVars>
      </dgm:prSet>
      <dgm:spPr/>
      <dgm:t>
        <a:bodyPr/>
        <a:lstStyle/>
        <a:p>
          <a:endParaRPr lang="en-US"/>
        </a:p>
      </dgm:t>
    </dgm:pt>
    <dgm:pt modelId="{D55C8868-A69D-4BFB-AC89-6C8876E8BEF4}" type="pres">
      <dgm:prSet presAssocID="{22254990-F8ED-49C5-809F-A50AC92EA45B}" presName="spNode" presStyleCnt="0"/>
      <dgm:spPr/>
    </dgm:pt>
    <dgm:pt modelId="{DA5B8983-8031-473F-8BE6-98E150E528EA}" type="pres">
      <dgm:prSet presAssocID="{EDD08A84-ECA4-403E-B6FB-15DD1B27BD8E}" presName="sibTrans" presStyleLbl="sibTrans1D1" presStyleIdx="5" presStyleCnt="9"/>
      <dgm:spPr/>
      <dgm:t>
        <a:bodyPr/>
        <a:lstStyle/>
        <a:p>
          <a:endParaRPr lang="en-US"/>
        </a:p>
      </dgm:t>
    </dgm:pt>
    <dgm:pt modelId="{AAE9226F-48C7-45B4-86E8-B2DA240188C4}" type="pres">
      <dgm:prSet presAssocID="{CA63EBA0-80D7-486B-905E-52A4A6D8C9F4}" presName="node" presStyleLbl="node1" presStyleIdx="6" presStyleCnt="9" custScaleX="156041" custScaleY="133368" custRadScaleRad="102847" custRadScaleInc="27095">
        <dgm:presLayoutVars>
          <dgm:bulletEnabled val="1"/>
        </dgm:presLayoutVars>
      </dgm:prSet>
      <dgm:spPr/>
      <dgm:t>
        <a:bodyPr/>
        <a:lstStyle/>
        <a:p>
          <a:endParaRPr lang="en-US"/>
        </a:p>
      </dgm:t>
    </dgm:pt>
    <dgm:pt modelId="{0DA59BD2-CC2D-42C3-968C-CA363A3ECCB5}" type="pres">
      <dgm:prSet presAssocID="{CA63EBA0-80D7-486B-905E-52A4A6D8C9F4}" presName="spNode" presStyleCnt="0"/>
      <dgm:spPr/>
    </dgm:pt>
    <dgm:pt modelId="{B1962A94-7F67-46B0-9C56-7440F4C3FAFD}" type="pres">
      <dgm:prSet presAssocID="{FDA900D5-05B7-42B8-8C3D-6A532DA62426}" presName="sibTrans" presStyleLbl="sibTrans1D1" presStyleIdx="6" presStyleCnt="9"/>
      <dgm:spPr/>
      <dgm:t>
        <a:bodyPr/>
        <a:lstStyle/>
        <a:p>
          <a:endParaRPr lang="en-US"/>
        </a:p>
      </dgm:t>
    </dgm:pt>
    <dgm:pt modelId="{7137224B-E971-4CA0-9E40-925BDF1736D8}" type="pres">
      <dgm:prSet presAssocID="{AACE777B-F85A-47A2-9E31-FA4E90819E69}" presName="node" presStyleLbl="node1" presStyleIdx="7" presStyleCnt="9" custScaleX="174566" custScaleY="133368">
        <dgm:presLayoutVars>
          <dgm:bulletEnabled val="1"/>
        </dgm:presLayoutVars>
      </dgm:prSet>
      <dgm:spPr/>
      <dgm:t>
        <a:bodyPr/>
        <a:lstStyle/>
        <a:p>
          <a:endParaRPr lang="en-US"/>
        </a:p>
      </dgm:t>
    </dgm:pt>
    <dgm:pt modelId="{6A4A362F-80B7-4C67-971F-B0C251ACB9C6}" type="pres">
      <dgm:prSet presAssocID="{AACE777B-F85A-47A2-9E31-FA4E90819E69}" presName="spNode" presStyleCnt="0"/>
      <dgm:spPr/>
    </dgm:pt>
    <dgm:pt modelId="{B217CE72-3A6B-48BB-9860-CFFE772BFBB8}" type="pres">
      <dgm:prSet presAssocID="{98A6D213-4554-4742-A4FD-DBB7BA8E4A8E}" presName="sibTrans" presStyleLbl="sibTrans1D1" presStyleIdx="7" presStyleCnt="9"/>
      <dgm:spPr/>
      <dgm:t>
        <a:bodyPr/>
        <a:lstStyle/>
        <a:p>
          <a:endParaRPr lang="en-US"/>
        </a:p>
      </dgm:t>
    </dgm:pt>
    <dgm:pt modelId="{3FD09DB1-C4AD-477E-804D-9773A4BAAB7B}" type="pres">
      <dgm:prSet presAssocID="{DFA6EC34-A489-4198-AD5F-BBE12651815F}" presName="node" presStyleLbl="node1" presStyleIdx="8" presStyleCnt="9" custScaleX="156041" custScaleY="133368" custRadScaleRad="100884" custRadScaleInc="-58929">
        <dgm:presLayoutVars>
          <dgm:bulletEnabled val="1"/>
        </dgm:presLayoutVars>
      </dgm:prSet>
      <dgm:spPr/>
      <dgm:t>
        <a:bodyPr/>
        <a:lstStyle/>
        <a:p>
          <a:endParaRPr lang="en-US"/>
        </a:p>
      </dgm:t>
    </dgm:pt>
    <dgm:pt modelId="{0054568C-6127-4897-84E5-EA02F027CB56}" type="pres">
      <dgm:prSet presAssocID="{DFA6EC34-A489-4198-AD5F-BBE12651815F}" presName="spNode" presStyleCnt="0"/>
      <dgm:spPr/>
    </dgm:pt>
    <dgm:pt modelId="{25A60550-7F87-4BBC-A480-D21CEE5C28F8}" type="pres">
      <dgm:prSet presAssocID="{AEB7B0EF-7489-48F1-A140-B32FAE6D3DCF}" presName="sibTrans" presStyleLbl="sibTrans1D1" presStyleIdx="8" presStyleCnt="9"/>
      <dgm:spPr/>
      <dgm:t>
        <a:bodyPr/>
        <a:lstStyle/>
        <a:p>
          <a:endParaRPr lang="en-US"/>
        </a:p>
      </dgm:t>
    </dgm:pt>
  </dgm:ptLst>
  <dgm:cxnLst>
    <dgm:cxn modelId="{759876FC-8C6E-4031-B8B3-B84D5ACF8FC8}" srcId="{B4850700-E0EE-4BA1-9F8B-C21E26F488EF}" destId="{AACE777B-F85A-47A2-9E31-FA4E90819E69}" srcOrd="7" destOrd="0" parTransId="{3FBA7806-6ABA-47BD-82F3-524D66206C50}" sibTransId="{98A6D213-4554-4742-A4FD-DBB7BA8E4A8E}"/>
    <dgm:cxn modelId="{8CDB8892-3F1B-4F20-9754-F0D1C6E18E62}" srcId="{B4850700-E0EE-4BA1-9F8B-C21E26F488EF}" destId="{0A27E23C-B5CA-4988-8604-E96320579468}" srcOrd="3" destOrd="0" parTransId="{FF11F33E-7A81-42F7-AD98-06A67ED88B97}" sibTransId="{84B961FB-4C4E-4C7C-8A75-FC980A28F78C}"/>
    <dgm:cxn modelId="{E20D7EB6-F4E6-4571-9256-9D3484C10ADF}" type="presOf" srcId="{CA63EBA0-80D7-486B-905E-52A4A6D8C9F4}" destId="{AAE9226F-48C7-45B4-86E8-B2DA240188C4}" srcOrd="0" destOrd="0" presId="urn:microsoft.com/office/officeart/2005/8/layout/cycle6"/>
    <dgm:cxn modelId="{19F56B69-F608-4524-AEA3-D19ACF654DDF}" type="presOf" srcId="{76915410-A827-4F07-9F45-9E46312FE7EE}" destId="{536E1CC2-DAD2-47F8-A2C4-B2106116843A}" srcOrd="0" destOrd="0" presId="urn:microsoft.com/office/officeart/2005/8/layout/cycle6"/>
    <dgm:cxn modelId="{B87C89FB-34A9-4EDA-849E-8A115573F1CE}" type="presOf" srcId="{F4155318-607E-49A8-8A69-94A8003598C6}" destId="{3F2D3014-D688-465D-90A9-5064792CCA6F}" srcOrd="0" destOrd="0" presId="urn:microsoft.com/office/officeart/2005/8/layout/cycle6"/>
    <dgm:cxn modelId="{B2BDE92D-1151-4D65-8D76-032AE96BAC84}" type="presOf" srcId="{98A6D213-4554-4742-A4FD-DBB7BA8E4A8E}" destId="{B217CE72-3A6B-48BB-9860-CFFE772BFBB8}" srcOrd="0" destOrd="0" presId="urn:microsoft.com/office/officeart/2005/8/layout/cycle6"/>
    <dgm:cxn modelId="{B4E2F2D9-3E21-4D3F-98A7-92873CC01F38}" type="presOf" srcId="{EBBFF5D3-04A1-4FF1-A255-CD034F200A05}" destId="{3DDD9081-D03F-4F38-89DA-F1E43D82A401}" srcOrd="0" destOrd="0" presId="urn:microsoft.com/office/officeart/2005/8/layout/cycle6"/>
    <dgm:cxn modelId="{11D03F1F-6D14-4D0E-A93F-B67B8F1113CC}" type="presOf" srcId="{B36CED8F-63E2-4542-A24B-8A5F4627E7B8}" destId="{452F3D7F-67DD-46D4-BCC6-7AA5E33AB7BE}" srcOrd="0" destOrd="0" presId="urn:microsoft.com/office/officeart/2005/8/layout/cycle6"/>
    <dgm:cxn modelId="{ED51AF1A-CD08-4C5C-BE15-E41B6085CB12}" type="presOf" srcId="{FDA900D5-05B7-42B8-8C3D-6A532DA62426}" destId="{B1962A94-7F67-46B0-9C56-7440F4C3FAFD}" srcOrd="0" destOrd="0" presId="urn:microsoft.com/office/officeart/2005/8/layout/cycle6"/>
    <dgm:cxn modelId="{C3D85BCD-DC62-4078-BAE1-EEE06E5E5919}" srcId="{B4850700-E0EE-4BA1-9F8B-C21E26F488EF}" destId="{22254990-F8ED-49C5-809F-A50AC92EA45B}" srcOrd="5" destOrd="0" parTransId="{40185376-5FB1-4E83-981F-67C58CFA97D2}" sibTransId="{EDD08A84-ECA4-403E-B6FB-15DD1B27BD8E}"/>
    <dgm:cxn modelId="{7F431DE9-D7A9-4805-B5AE-70CA1C304E07}" type="presOf" srcId="{0A27E23C-B5CA-4988-8604-E96320579468}" destId="{C5FAF82A-4CAA-4478-A16C-AD7C19DD25A6}" srcOrd="0" destOrd="0" presId="urn:microsoft.com/office/officeart/2005/8/layout/cycle6"/>
    <dgm:cxn modelId="{B485D4AA-F276-4A53-9ED7-0DCAA405F847}" type="presOf" srcId="{B4850700-E0EE-4BA1-9F8B-C21E26F488EF}" destId="{6A9B5EDD-D6B3-48EF-BFE1-98F16FD895ED}" srcOrd="0" destOrd="0" presId="urn:microsoft.com/office/officeart/2005/8/layout/cycle6"/>
    <dgm:cxn modelId="{4EA09D42-B7F5-462C-BD68-D73F46D98241}" type="presOf" srcId="{D2E69924-FA40-4500-8039-9249360A45AD}" destId="{9C3F393B-1594-42E5-9B1A-5CD9A143D59A}" srcOrd="0" destOrd="0" presId="urn:microsoft.com/office/officeart/2005/8/layout/cycle6"/>
    <dgm:cxn modelId="{9B2E8C51-AD78-4578-AAAB-6BBBFB49EC38}" type="presOf" srcId="{84B961FB-4C4E-4C7C-8A75-FC980A28F78C}" destId="{1239A03D-1DA6-41B1-A37C-40DFB272F028}" srcOrd="0" destOrd="0" presId="urn:microsoft.com/office/officeart/2005/8/layout/cycle6"/>
    <dgm:cxn modelId="{383BBD3F-931A-47C2-B6AB-18953956EDF1}" srcId="{B4850700-E0EE-4BA1-9F8B-C21E26F488EF}" destId="{EBBFF5D3-04A1-4FF1-A255-CD034F200A05}" srcOrd="4" destOrd="0" parTransId="{5586B011-174E-4277-ACE3-8B0D038F8C1E}" sibTransId="{76915410-A827-4F07-9F45-9E46312FE7EE}"/>
    <dgm:cxn modelId="{684E7AB0-F987-436E-89D3-3C7ECB1E23D3}" type="presOf" srcId="{22254990-F8ED-49C5-809F-A50AC92EA45B}" destId="{836574F0-E343-40F1-8FAC-D6878168EB68}" srcOrd="0" destOrd="0" presId="urn:microsoft.com/office/officeart/2005/8/layout/cycle6"/>
    <dgm:cxn modelId="{5FEFE366-D31F-4908-9842-312A056A7A1D}" type="presOf" srcId="{AEB7B0EF-7489-48F1-A140-B32FAE6D3DCF}" destId="{25A60550-7F87-4BBC-A480-D21CEE5C28F8}" srcOrd="0" destOrd="0" presId="urn:microsoft.com/office/officeart/2005/8/layout/cycle6"/>
    <dgm:cxn modelId="{5FE10452-7F4B-491E-88C3-BF039873DA30}" srcId="{B4850700-E0EE-4BA1-9F8B-C21E26F488EF}" destId="{CA63EBA0-80D7-486B-905E-52A4A6D8C9F4}" srcOrd="6" destOrd="0" parTransId="{B60FEC6F-13B4-48CB-87C8-377611D22D48}" sibTransId="{FDA900D5-05B7-42B8-8C3D-6A532DA62426}"/>
    <dgm:cxn modelId="{F1463AC3-0416-4C45-BFBB-9334EC2EC64F}" type="presOf" srcId="{EDD08A84-ECA4-403E-B6FB-15DD1B27BD8E}" destId="{DA5B8983-8031-473F-8BE6-98E150E528EA}" srcOrd="0" destOrd="0" presId="urn:microsoft.com/office/officeart/2005/8/layout/cycle6"/>
    <dgm:cxn modelId="{E3944B31-5EDF-4777-821F-7D490C9FCD20}" srcId="{B4850700-E0EE-4BA1-9F8B-C21E26F488EF}" destId="{DFA6EC34-A489-4198-AD5F-BBE12651815F}" srcOrd="8" destOrd="0" parTransId="{90ADC8D5-774C-4A20-A7EB-F7163176EB09}" sibTransId="{AEB7B0EF-7489-48F1-A140-B32FAE6D3DCF}"/>
    <dgm:cxn modelId="{11BEB4CE-9BE1-4891-8900-C099FC83500A}" type="presOf" srcId="{40960595-F39A-4058-AA3B-6C724CDBCADC}" destId="{9F69058D-D047-4041-A7A7-A95836C44C84}" srcOrd="0" destOrd="0" presId="urn:microsoft.com/office/officeart/2005/8/layout/cycle6"/>
    <dgm:cxn modelId="{870B7CD5-8001-498E-916F-B918EB53C985}" srcId="{B4850700-E0EE-4BA1-9F8B-C21E26F488EF}" destId="{370B85B8-9239-4C01-9CC7-54BB0EBB86A2}" srcOrd="0" destOrd="0" parTransId="{62F1B347-FF62-41B5-9BD2-D57343D25F1B}" sibTransId="{B36CED8F-63E2-4542-A24B-8A5F4627E7B8}"/>
    <dgm:cxn modelId="{4B357904-356A-4BE2-A328-D94CFD35D875}" type="presOf" srcId="{11EDC91D-A4DB-4E4E-9DA0-81BFA084ACCC}" destId="{E3A2ABBB-C250-4425-8601-0B745EA1BF6B}" srcOrd="0" destOrd="0" presId="urn:microsoft.com/office/officeart/2005/8/layout/cycle6"/>
    <dgm:cxn modelId="{A0BFFC68-18ED-41C4-B141-5A428BD2BA62}" type="presOf" srcId="{370B85B8-9239-4C01-9CC7-54BB0EBB86A2}" destId="{A26FC12B-F837-47FE-B14E-7D524B2FBC78}" srcOrd="0" destOrd="0" presId="urn:microsoft.com/office/officeart/2005/8/layout/cycle6"/>
    <dgm:cxn modelId="{A85C8012-09A0-4D67-8154-105A32F1D2BE}" type="presOf" srcId="{AACE777B-F85A-47A2-9E31-FA4E90819E69}" destId="{7137224B-E971-4CA0-9E40-925BDF1736D8}" srcOrd="0" destOrd="0" presId="urn:microsoft.com/office/officeart/2005/8/layout/cycle6"/>
    <dgm:cxn modelId="{D2340E34-1635-45DF-A9A9-085D9B69131B}" type="presOf" srcId="{DFA6EC34-A489-4198-AD5F-BBE12651815F}" destId="{3FD09DB1-C4AD-477E-804D-9773A4BAAB7B}" srcOrd="0" destOrd="0" presId="urn:microsoft.com/office/officeart/2005/8/layout/cycle6"/>
    <dgm:cxn modelId="{B2ED1611-1985-47AA-B029-9A2A65871CB6}" srcId="{B4850700-E0EE-4BA1-9F8B-C21E26F488EF}" destId="{11EDC91D-A4DB-4E4E-9DA0-81BFA084ACCC}" srcOrd="1" destOrd="0" parTransId="{849C1123-4BB5-482A-996F-60704D193C64}" sibTransId="{F4155318-607E-49A8-8A69-94A8003598C6}"/>
    <dgm:cxn modelId="{CCEF7F17-B851-4B8F-96DB-1A7CADF4F092}" srcId="{B4850700-E0EE-4BA1-9F8B-C21E26F488EF}" destId="{D2E69924-FA40-4500-8039-9249360A45AD}" srcOrd="2" destOrd="0" parTransId="{C09067A7-7B40-44DA-9D4E-06CA6866D81E}" sibTransId="{40960595-F39A-4058-AA3B-6C724CDBCADC}"/>
    <dgm:cxn modelId="{6E56CD56-CC80-4BE4-B797-E618736D6E46}" type="presParOf" srcId="{6A9B5EDD-D6B3-48EF-BFE1-98F16FD895ED}" destId="{A26FC12B-F837-47FE-B14E-7D524B2FBC78}" srcOrd="0" destOrd="0" presId="urn:microsoft.com/office/officeart/2005/8/layout/cycle6"/>
    <dgm:cxn modelId="{8D8622CA-EE44-48E6-8759-F96A29F9BD32}" type="presParOf" srcId="{6A9B5EDD-D6B3-48EF-BFE1-98F16FD895ED}" destId="{094B09C4-97FD-48F2-B16A-87F8CAFCFA58}" srcOrd="1" destOrd="0" presId="urn:microsoft.com/office/officeart/2005/8/layout/cycle6"/>
    <dgm:cxn modelId="{20B88C55-2DB1-4E28-9354-198899512102}" type="presParOf" srcId="{6A9B5EDD-D6B3-48EF-BFE1-98F16FD895ED}" destId="{452F3D7F-67DD-46D4-BCC6-7AA5E33AB7BE}" srcOrd="2" destOrd="0" presId="urn:microsoft.com/office/officeart/2005/8/layout/cycle6"/>
    <dgm:cxn modelId="{FEA36030-62F2-472F-9139-3328F3D85B8F}" type="presParOf" srcId="{6A9B5EDD-D6B3-48EF-BFE1-98F16FD895ED}" destId="{E3A2ABBB-C250-4425-8601-0B745EA1BF6B}" srcOrd="3" destOrd="0" presId="urn:microsoft.com/office/officeart/2005/8/layout/cycle6"/>
    <dgm:cxn modelId="{B9079877-4FDD-443C-B0D5-4C635E4D8C1C}" type="presParOf" srcId="{6A9B5EDD-D6B3-48EF-BFE1-98F16FD895ED}" destId="{9ACC0202-5BD4-4926-A578-EE61C0538C14}" srcOrd="4" destOrd="0" presId="urn:microsoft.com/office/officeart/2005/8/layout/cycle6"/>
    <dgm:cxn modelId="{A6E300AF-C68F-4AE6-B98D-F83B2491C5E3}" type="presParOf" srcId="{6A9B5EDD-D6B3-48EF-BFE1-98F16FD895ED}" destId="{3F2D3014-D688-465D-90A9-5064792CCA6F}" srcOrd="5" destOrd="0" presId="urn:microsoft.com/office/officeart/2005/8/layout/cycle6"/>
    <dgm:cxn modelId="{F894817C-FE6C-455E-A1D9-42C63F80BFEA}" type="presParOf" srcId="{6A9B5EDD-D6B3-48EF-BFE1-98F16FD895ED}" destId="{9C3F393B-1594-42E5-9B1A-5CD9A143D59A}" srcOrd="6" destOrd="0" presId="urn:microsoft.com/office/officeart/2005/8/layout/cycle6"/>
    <dgm:cxn modelId="{BC9A35D3-F562-48EF-AC8B-442537742BF9}" type="presParOf" srcId="{6A9B5EDD-D6B3-48EF-BFE1-98F16FD895ED}" destId="{DABB16C0-DCB6-4D6E-B1BD-3A32E9B95E43}" srcOrd="7" destOrd="0" presId="urn:microsoft.com/office/officeart/2005/8/layout/cycle6"/>
    <dgm:cxn modelId="{26B0F06A-ACE9-4987-8F88-83CD6E03441B}" type="presParOf" srcId="{6A9B5EDD-D6B3-48EF-BFE1-98F16FD895ED}" destId="{9F69058D-D047-4041-A7A7-A95836C44C84}" srcOrd="8" destOrd="0" presId="urn:microsoft.com/office/officeart/2005/8/layout/cycle6"/>
    <dgm:cxn modelId="{B44FF280-DCBE-4FF3-ADE5-AAA550E60082}" type="presParOf" srcId="{6A9B5EDD-D6B3-48EF-BFE1-98F16FD895ED}" destId="{C5FAF82A-4CAA-4478-A16C-AD7C19DD25A6}" srcOrd="9" destOrd="0" presId="urn:microsoft.com/office/officeart/2005/8/layout/cycle6"/>
    <dgm:cxn modelId="{1A756CEC-5BED-4C50-9D1A-86A957088A1D}" type="presParOf" srcId="{6A9B5EDD-D6B3-48EF-BFE1-98F16FD895ED}" destId="{F0748CEA-7D5B-4803-A488-70A2C16A77FC}" srcOrd="10" destOrd="0" presId="urn:microsoft.com/office/officeart/2005/8/layout/cycle6"/>
    <dgm:cxn modelId="{DB4BB7CF-D90C-49AA-A912-B57558B432BE}" type="presParOf" srcId="{6A9B5EDD-D6B3-48EF-BFE1-98F16FD895ED}" destId="{1239A03D-1DA6-41B1-A37C-40DFB272F028}" srcOrd="11" destOrd="0" presId="urn:microsoft.com/office/officeart/2005/8/layout/cycle6"/>
    <dgm:cxn modelId="{8E8CE5D8-3E4D-41D5-A30A-FD626940F44C}" type="presParOf" srcId="{6A9B5EDD-D6B3-48EF-BFE1-98F16FD895ED}" destId="{3DDD9081-D03F-4F38-89DA-F1E43D82A401}" srcOrd="12" destOrd="0" presId="urn:microsoft.com/office/officeart/2005/8/layout/cycle6"/>
    <dgm:cxn modelId="{774FBFCA-8B44-4FB2-81EF-BAA55F0EB823}" type="presParOf" srcId="{6A9B5EDD-D6B3-48EF-BFE1-98F16FD895ED}" destId="{6728F2B6-D821-4985-8429-DC84F4A1C749}" srcOrd="13" destOrd="0" presId="urn:microsoft.com/office/officeart/2005/8/layout/cycle6"/>
    <dgm:cxn modelId="{8A76446B-C26E-4D1E-9DF2-FD0CE1D6C734}" type="presParOf" srcId="{6A9B5EDD-D6B3-48EF-BFE1-98F16FD895ED}" destId="{536E1CC2-DAD2-47F8-A2C4-B2106116843A}" srcOrd="14" destOrd="0" presId="urn:microsoft.com/office/officeart/2005/8/layout/cycle6"/>
    <dgm:cxn modelId="{6C046214-C332-470F-94F6-899B63D717D6}" type="presParOf" srcId="{6A9B5EDD-D6B3-48EF-BFE1-98F16FD895ED}" destId="{836574F0-E343-40F1-8FAC-D6878168EB68}" srcOrd="15" destOrd="0" presId="urn:microsoft.com/office/officeart/2005/8/layout/cycle6"/>
    <dgm:cxn modelId="{E29996A0-3450-4BE3-9A25-319A111F342D}" type="presParOf" srcId="{6A9B5EDD-D6B3-48EF-BFE1-98F16FD895ED}" destId="{D55C8868-A69D-4BFB-AC89-6C8876E8BEF4}" srcOrd="16" destOrd="0" presId="urn:microsoft.com/office/officeart/2005/8/layout/cycle6"/>
    <dgm:cxn modelId="{A695ED68-CC8F-4730-B989-116E31AB6BE6}" type="presParOf" srcId="{6A9B5EDD-D6B3-48EF-BFE1-98F16FD895ED}" destId="{DA5B8983-8031-473F-8BE6-98E150E528EA}" srcOrd="17" destOrd="0" presId="urn:microsoft.com/office/officeart/2005/8/layout/cycle6"/>
    <dgm:cxn modelId="{7BBDA6B3-B050-4A3E-A11C-2CC28BBB3D0B}" type="presParOf" srcId="{6A9B5EDD-D6B3-48EF-BFE1-98F16FD895ED}" destId="{AAE9226F-48C7-45B4-86E8-B2DA240188C4}" srcOrd="18" destOrd="0" presId="urn:microsoft.com/office/officeart/2005/8/layout/cycle6"/>
    <dgm:cxn modelId="{24520B1B-BD86-4862-8399-44F0973B28E8}" type="presParOf" srcId="{6A9B5EDD-D6B3-48EF-BFE1-98F16FD895ED}" destId="{0DA59BD2-CC2D-42C3-968C-CA363A3ECCB5}" srcOrd="19" destOrd="0" presId="urn:microsoft.com/office/officeart/2005/8/layout/cycle6"/>
    <dgm:cxn modelId="{411A35FD-0D4B-455F-A372-B7826526FEF6}" type="presParOf" srcId="{6A9B5EDD-D6B3-48EF-BFE1-98F16FD895ED}" destId="{B1962A94-7F67-46B0-9C56-7440F4C3FAFD}" srcOrd="20" destOrd="0" presId="urn:microsoft.com/office/officeart/2005/8/layout/cycle6"/>
    <dgm:cxn modelId="{8C85FCA8-1891-4DE7-AF4F-D639A0A284C9}" type="presParOf" srcId="{6A9B5EDD-D6B3-48EF-BFE1-98F16FD895ED}" destId="{7137224B-E971-4CA0-9E40-925BDF1736D8}" srcOrd="21" destOrd="0" presId="urn:microsoft.com/office/officeart/2005/8/layout/cycle6"/>
    <dgm:cxn modelId="{66016E98-8911-43C7-99CF-C944FA8BC402}" type="presParOf" srcId="{6A9B5EDD-D6B3-48EF-BFE1-98F16FD895ED}" destId="{6A4A362F-80B7-4C67-971F-B0C251ACB9C6}" srcOrd="22" destOrd="0" presId="urn:microsoft.com/office/officeart/2005/8/layout/cycle6"/>
    <dgm:cxn modelId="{41CCAD10-638D-4960-894A-DBD43948B6D8}" type="presParOf" srcId="{6A9B5EDD-D6B3-48EF-BFE1-98F16FD895ED}" destId="{B217CE72-3A6B-48BB-9860-CFFE772BFBB8}" srcOrd="23" destOrd="0" presId="urn:microsoft.com/office/officeart/2005/8/layout/cycle6"/>
    <dgm:cxn modelId="{C4BDA273-3FCC-4863-9A1C-6DAC7AAD4D98}" type="presParOf" srcId="{6A9B5EDD-D6B3-48EF-BFE1-98F16FD895ED}" destId="{3FD09DB1-C4AD-477E-804D-9773A4BAAB7B}" srcOrd="24" destOrd="0" presId="urn:microsoft.com/office/officeart/2005/8/layout/cycle6"/>
    <dgm:cxn modelId="{598918A5-7C2A-49AE-AD5D-FB911A5C40A3}" type="presParOf" srcId="{6A9B5EDD-D6B3-48EF-BFE1-98F16FD895ED}" destId="{0054568C-6127-4897-84E5-EA02F027CB56}" srcOrd="25" destOrd="0" presId="urn:microsoft.com/office/officeart/2005/8/layout/cycle6"/>
    <dgm:cxn modelId="{FD60C831-B7AF-4CC1-AF51-B2E93B0BE108}" type="presParOf" srcId="{6A9B5EDD-D6B3-48EF-BFE1-98F16FD895ED}" destId="{25A60550-7F87-4BBC-A480-D21CEE5C28F8}" srcOrd="26"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FC12B-F837-47FE-B14E-7D524B2FBC78}">
      <dsp:nvSpPr>
        <dsp:cNvPr id="0" name=""/>
        <dsp:cNvSpPr/>
      </dsp:nvSpPr>
      <dsp:spPr>
        <a:xfrm>
          <a:off x="1820971" y="-62097"/>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Natural Assets</a:t>
          </a:r>
          <a:endParaRPr lang="en-US" sz="1200" kern="1200" dirty="0">
            <a:solidFill>
              <a:schemeClr val="bg1"/>
            </a:solidFill>
          </a:endParaRPr>
        </a:p>
      </dsp:txBody>
      <dsp:txXfrm>
        <a:off x="1845589" y="-37479"/>
        <a:ext cx="858504" cy="455062"/>
      </dsp:txXfrm>
    </dsp:sp>
    <dsp:sp modelId="{452F3D7F-67DD-46D4-BCC6-7AA5E33AB7BE}">
      <dsp:nvSpPr>
        <dsp:cNvPr id="0" name=""/>
        <dsp:cNvSpPr/>
      </dsp:nvSpPr>
      <dsp:spPr>
        <a:xfrm>
          <a:off x="870217" y="205306"/>
          <a:ext cx="2907982" cy="2907982"/>
        </a:xfrm>
        <a:custGeom>
          <a:avLst/>
          <a:gdLst/>
          <a:ahLst/>
          <a:cxnLst/>
          <a:rect l="0" t="0" r="0" b="0"/>
          <a:pathLst>
            <a:path>
              <a:moveTo>
                <a:pt x="1862002" y="58420"/>
              </a:moveTo>
              <a:arcTo wR="1453991" hR="1453991" stAng="17177814" swAng="84900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A2ABBB-C250-4425-8601-0B745EA1BF6B}">
      <dsp:nvSpPr>
        <dsp:cNvPr id="0" name=""/>
        <dsp:cNvSpPr/>
      </dsp:nvSpPr>
      <dsp:spPr>
        <a:xfrm>
          <a:off x="2908599" y="407669"/>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Cultural Assets</a:t>
          </a:r>
          <a:endParaRPr lang="en-US" sz="1200" kern="1200" dirty="0">
            <a:solidFill>
              <a:schemeClr val="bg1"/>
            </a:solidFill>
          </a:endParaRPr>
        </a:p>
      </dsp:txBody>
      <dsp:txXfrm>
        <a:off x="2933217" y="432287"/>
        <a:ext cx="858504" cy="455062"/>
      </dsp:txXfrm>
    </dsp:sp>
    <dsp:sp modelId="{3F2D3014-D688-465D-90A9-5064792CCA6F}">
      <dsp:nvSpPr>
        <dsp:cNvPr id="0" name=""/>
        <dsp:cNvSpPr/>
      </dsp:nvSpPr>
      <dsp:spPr>
        <a:xfrm>
          <a:off x="796172" y="117557"/>
          <a:ext cx="2907982" cy="2907982"/>
        </a:xfrm>
        <a:custGeom>
          <a:avLst/>
          <a:gdLst/>
          <a:ahLst/>
          <a:cxnLst/>
          <a:rect l="0" t="0" r="0" b="0"/>
          <a:pathLst>
            <a:path>
              <a:moveTo>
                <a:pt x="2750882" y="796599"/>
              </a:moveTo>
              <a:arcTo wR="1453991" hR="1453991" stAng="19987178" swAng="56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3F393B-1594-42E5-9B1A-5CD9A143D59A}">
      <dsp:nvSpPr>
        <dsp:cNvPr id="0" name=""/>
        <dsp:cNvSpPr/>
      </dsp:nvSpPr>
      <dsp:spPr>
        <a:xfrm>
          <a:off x="3252873" y="1139410"/>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Specific Amenities</a:t>
          </a:r>
          <a:endParaRPr lang="en-US" sz="1200" kern="1200" dirty="0">
            <a:solidFill>
              <a:schemeClr val="bg1"/>
            </a:solidFill>
          </a:endParaRPr>
        </a:p>
      </dsp:txBody>
      <dsp:txXfrm>
        <a:off x="3277491" y="1164028"/>
        <a:ext cx="858504" cy="455062"/>
      </dsp:txXfrm>
    </dsp:sp>
    <dsp:sp modelId="{9F69058D-D047-4041-A7A7-A95836C44C84}">
      <dsp:nvSpPr>
        <dsp:cNvPr id="0" name=""/>
        <dsp:cNvSpPr/>
      </dsp:nvSpPr>
      <dsp:spPr>
        <a:xfrm>
          <a:off x="822205" y="252484"/>
          <a:ext cx="2907982" cy="2907982"/>
        </a:xfrm>
        <a:custGeom>
          <a:avLst/>
          <a:gdLst/>
          <a:ahLst/>
          <a:cxnLst/>
          <a:rect l="0" t="0" r="0" b="0"/>
          <a:pathLst>
            <a:path>
              <a:moveTo>
                <a:pt x="2906754" y="1394238"/>
              </a:moveTo>
              <a:arcTo wR="1453991" hR="1453991" stAng="21458683" swAng="70014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FAF82A-4CAA-4478-A16C-AD7C19DD25A6}">
      <dsp:nvSpPr>
        <dsp:cNvPr id="0" name=""/>
        <dsp:cNvSpPr/>
      </dsp:nvSpPr>
      <dsp:spPr>
        <a:xfrm>
          <a:off x="3179633" y="1944768"/>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People</a:t>
          </a:r>
          <a:endParaRPr lang="en-US" sz="1200" kern="1200" dirty="0">
            <a:solidFill>
              <a:schemeClr val="bg1"/>
            </a:solidFill>
          </a:endParaRPr>
        </a:p>
      </dsp:txBody>
      <dsp:txXfrm>
        <a:off x="3204251" y="1969386"/>
        <a:ext cx="858504" cy="455062"/>
      </dsp:txXfrm>
    </dsp:sp>
    <dsp:sp modelId="{1239A03D-1DA6-41B1-A37C-40DFB272F028}">
      <dsp:nvSpPr>
        <dsp:cNvPr id="0" name=""/>
        <dsp:cNvSpPr/>
      </dsp:nvSpPr>
      <dsp:spPr>
        <a:xfrm>
          <a:off x="855404" y="161968"/>
          <a:ext cx="2907982" cy="2907982"/>
        </a:xfrm>
        <a:custGeom>
          <a:avLst/>
          <a:gdLst/>
          <a:ahLst/>
          <a:cxnLst/>
          <a:rect l="0" t="0" r="0" b="0"/>
          <a:pathLst>
            <a:path>
              <a:moveTo>
                <a:pt x="2643196" y="2290580"/>
              </a:moveTo>
              <a:arcTo wR="1453991" hR="1453991" stAng="2107551" swAng="9889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DD9081-D03F-4F38-89DA-F1E43D82A401}">
      <dsp:nvSpPr>
        <dsp:cNvPr id="0" name=""/>
        <dsp:cNvSpPr/>
      </dsp:nvSpPr>
      <dsp:spPr>
        <a:xfrm>
          <a:off x="2318265" y="2758198"/>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ts val="0"/>
            </a:spcAft>
          </a:pPr>
          <a:r>
            <a:rPr lang="en-US" sz="1050" kern="1200" dirty="0" smtClean="0">
              <a:solidFill>
                <a:schemeClr val="bg1"/>
              </a:solidFill>
            </a:rPr>
            <a:t>Technology/ Innovation</a:t>
          </a:r>
          <a:endParaRPr lang="en-US" sz="1050" kern="1200" dirty="0">
            <a:solidFill>
              <a:schemeClr val="bg1"/>
            </a:solidFill>
          </a:endParaRPr>
        </a:p>
      </dsp:txBody>
      <dsp:txXfrm>
        <a:off x="2342883" y="2782816"/>
        <a:ext cx="858504" cy="455062"/>
      </dsp:txXfrm>
    </dsp:sp>
    <dsp:sp modelId="{536E1CC2-DAD2-47F8-A2C4-B2106116843A}">
      <dsp:nvSpPr>
        <dsp:cNvPr id="0" name=""/>
        <dsp:cNvSpPr/>
      </dsp:nvSpPr>
      <dsp:spPr>
        <a:xfrm>
          <a:off x="752518" y="193704"/>
          <a:ext cx="2907982" cy="2907982"/>
        </a:xfrm>
        <a:custGeom>
          <a:avLst/>
          <a:gdLst/>
          <a:ahLst/>
          <a:cxnLst/>
          <a:rect l="0" t="0" r="0" b="0"/>
          <a:pathLst>
            <a:path>
              <a:moveTo>
                <a:pt x="1563004" y="2903890"/>
              </a:moveTo>
              <a:arcTo wR="1453991" hR="1453991" stAng="5142012" swAng="6381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6574F0-E343-40F1-8FAC-D6878168EB68}">
      <dsp:nvSpPr>
        <dsp:cNvPr id="0" name=""/>
        <dsp:cNvSpPr/>
      </dsp:nvSpPr>
      <dsp:spPr>
        <a:xfrm>
          <a:off x="1135556" y="2688751"/>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Economics</a:t>
          </a:r>
          <a:endParaRPr lang="en-US" sz="1200" kern="1200" dirty="0">
            <a:solidFill>
              <a:schemeClr val="bg1"/>
            </a:solidFill>
          </a:endParaRPr>
        </a:p>
      </dsp:txBody>
      <dsp:txXfrm>
        <a:off x="1160174" y="2713369"/>
        <a:ext cx="858504" cy="455062"/>
      </dsp:txXfrm>
    </dsp:sp>
    <dsp:sp modelId="{DA5B8983-8031-473F-8BE6-98E150E528EA}">
      <dsp:nvSpPr>
        <dsp:cNvPr id="0" name=""/>
        <dsp:cNvSpPr/>
      </dsp:nvSpPr>
      <dsp:spPr>
        <a:xfrm>
          <a:off x="650406" y="61805"/>
          <a:ext cx="2907982" cy="2907982"/>
        </a:xfrm>
        <a:custGeom>
          <a:avLst/>
          <a:gdLst/>
          <a:ahLst/>
          <a:cxnLst/>
          <a:rect l="0" t="0" r="0" b="0"/>
          <a:pathLst>
            <a:path>
              <a:moveTo>
                <a:pt x="593165" y="2625771"/>
              </a:moveTo>
              <a:arcTo wR="1453991" hR="1453991" stAng="7578128" swAng="4602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E9226F-48C7-45B4-86E8-B2DA240188C4}">
      <dsp:nvSpPr>
        <dsp:cNvPr id="0" name=""/>
        <dsp:cNvSpPr/>
      </dsp:nvSpPr>
      <dsp:spPr>
        <a:xfrm>
          <a:off x="481389" y="2056499"/>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Public Services</a:t>
          </a:r>
          <a:endParaRPr lang="en-US" sz="1200" kern="1200" dirty="0">
            <a:solidFill>
              <a:schemeClr val="bg1"/>
            </a:solidFill>
          </a:endParaRPr>
        </a:p>
      </dsp:txBody>
      <dsp:txXfrm>
        <a:off x="506007" y="2081117"/>
        <a:ext cx="858504" cy="455062"/>
      </dsp:txXfrm>
    </dsp:sp>
    <dsp:sp modelId="{B1962A94-7F67-46B0-9C56-7440F4C3FAFD}">
      <dsp:nvSpPr>
        <dsp:cNvPr id="0" name=""/>
        <dsp:cNvSpPr/>
      </dsp:nvSpPr>
      <dsp:spPr>
        <a:xfrm>
          <a:off x="813244" y="338241"/>
          <a:ext cx="2907982" cy="2907982"/>
        </a:xfrm>
        <a:custGeom>
          <a:avLst/>
          <a:gdLst/>
          <a:ahLst/>
          <a:cxnLst/>
          <a:rect l="0" t="0" r="0" b="0"/>
          <a:pathLst>
            <a:path>
              <a:moveTo>
                <a:pt x="23472" y="1714193"/>
              </a:moveTo>
              <a:arcTo wR="1453991" hR="1453991" stAng="10181458" swAng="96055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37224B-E971-4CA0-9E40-925BDF1736D8}">
      <dsp:nvSpPr>
        <dsp:cNvPr id="0" name=""/>
        <dsp:cNvSpPr/>
      </dsp:nvSpPr>
      <dsp:spPr>
        <a:xfrm>
          <a:off x="335186" y="1139410"/>
          <a:ext cx="1015506"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ts val="0"/>
            </a:spcAft>
          </a:pPr>
          <a:r>
            <a:rPr lang="en-US" sz="1050" kern="1200" dirty="0" smtClean="0">
              <a:solidFill>
                <a:schemeClr val="bg1"/>
              </a:solidFill>
            </a:rPr>
            <a:t>Environment/ Sustainability</a:t>
          </a:r>
          <a:endParaRPr lang="en-US" sz="1050" kern="1200" dirty="0">
            <a:solidFill>
              <a:schemeClr val="bg1"/>
            </a:solidFill>
          </a:endParaRPr>
        </a:p>
      </dsp:txBody>
      <dsp:txXfrm>
        <a:off x="359804" y="1164028"/>
        <a:ext cx="966270" cy="455062"/>
      </dsp:txXfrm>
    </dsp:sp>
    <dsp:sp modelId="{B217CE72-3A6B-48BB-9860-CFFE772BFBB8}">
      <dsp:nvSpPr>
        <dsp:cNvPr id="0" name=""/>
        <dsp:cNvSpPr/>
      </dsp:nvSpPr>
      <dsp:spPr>
        <a:xfrm>
          <a:off x="845527" y="117557"/>
          <a:ext cx="2907982" cy="2907982"/>
        </a:xfrm>
        <a:custGeom>
          <a:avLst/>
          <a:gdLst/>
          <a:ahLst/>
          <a:cxnLst/>
          <a:rect l="0" t="0" r="0" b="0"/>
          <a:pathLst>
            <a:path>
              <a:moveTo>
                <a:pt x="66433" y="1019509"/>
              </a:moveTo>
              <a:arcTo wR="1453991" hR="1453991" stAng="11843206" swAng="56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D09DB1-C4AD-477E-804D-9773A4BAAB7B}">
      <dsp:nvSpPr>
        <dsp:cNvPr id="0" name=""/>
        <dsp:cNvSpPr/>
      </dsp:nvSpPr>
      <dsp:spPr>
        <a:xfrm>
          <a:off x="733342" y="407669"/>
          <a:ext cx="907740" cy="504298"/>
        </a:xfrm>
        <a:prstGeom prst="round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ts val="0"/>
            </a:spcAft>
          </a:pPr>
          <a:r>
            <a:rPr lang="en-US" sz="1200" kern="1200" dirty="0" smtClean="0">
              <a:solidFill>
                <a:schemeClr val="bg1"/>
              </a:solidFill>
            </a:rPr>
            <a:t>Other</a:t>
          </a:r>
          <a:endParaRPr lang="en-US" sz="1200" kern="1200" dirty="0">
            <a:solidFill>
              <a:schemeClr val="bg1"/>
            </a:solidFill>
          </a:endParaRPr>
        </a:p>
      </dsp:txBody>
      <dsp:txXfrm>
        <a:off x="757960" y="432287"/>
        <a:ext cx="858504" cy="455062"/>
      </dsp:txXfrm>
    </dsp:sp>
    <dsp:sp modelId="{25A60550-7F87-4BBC-A480-D21CEE5C28F8}">
      <dsp:nvSpPr>
        <dsp:cNvPr id="0" name=""/>
        <dsp:cNvSpPr/>
      </dsp:nvSpPr>
      <dsp:spPr>
        <a:xfrm>
          <a:off x="771482" y="205306"/>
          <a:ext cx="2907982" cy="2907982"/>
        </a:xfrm>
        <a:custGeom>
          <a:avLst/>
          <a:gdLst/>
          <a:ahLst/>
          <a:cxnLst/>
          <a:rect l="0" t="0" r="0" b="0"/>
          <a:pathLst>
            <a:path>
              <a:moveTo>
                <a:pt x="717194" y="200507"/>
              </a:moveTo>
              <a:arcTo wR="1453991" hR="1453991" stAng="14373182" swAng="84900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17" tIns="45708" rIns="91417" bIns="45708" rtlCol="0"/>
          <a:lstStyle>
            <a:lvl1pPr algn="l">
              <a:defRPr sz="1200"/>
            </a:lvl1pPr>
          </a:lstStyle>
          <a:p>
            <a:endParaRPr lang="en-US" dirty="0">
              <a:latin typeface="GillSans" pitchFamily="34" charset="0"/>
            </a:endParaRPr>
          </a:p>
        </p:txBody>
      </p:sp>
      <p:sp>
        <p:nvSpPr>
          <p:cNvPr id="3" name="Date Placeholder 2"/>
          <p:cNvSpPr>
            <a:spLocks noGrp="1"/>
          </p:cNvSpPr>
          <p:nvPr>
            <p:ph type="dt" sz="quarter" idx="1"/>
          </p:nvPr>
        </p:nvSpPr>
        <p:spPr>
          <a:xfrm>
            <a:off x="3884613" y="0"/>
            <a:ext cx="2971800" cy="464820"/>
          </a:xfrm>
          <a:prstGeom prst="rect">
            <a:avLst/>
          </a:prstGeom>
        </p:spPr>
        <p:txBody>
          <a:bodyPr vert="horz" lIns="91417" tIns="45708" rIns="91417" bIns="45708" rtlCol="0"/>
          <a:lstStyle>
            <a:lvl1pPr algn="r">
              <a:defRPr sz="1200"/>
            </a:lvl1pPr>
          </a:lstStyle>
          <a:p>
            <a:fld id="{48B97F19-D9A9-49BB-BC01-9A1DBE55612C}" type="datetimeFigureOut">
              <a:rPr lang="en-US" smtClean="0">
                <a:latin typeface="GillSans" pitchFamily="34" charset="0"/>
              </a:rPr>
              <a:t>2/17/2015</a:t>
            </a:fld>
            <a:endParaRPr lang="en-US" dirty="0">
              <a:latin typeface="GillSans" pitchFamily="34" charset="0"/>
            </a:endParaRPr>
          </a:p>
        </p:txBody>
      </p:sp>
      <p:sp>
        <p:nvSpPr>
          <p:cNvPr id="4" name="Footer Placeholder 3"/>
          <p:cNvSpPr>
            <a:spLocks noGrp="1"/>
          </p:cNvSpPr>
          <p:nvPr>
            <p:ph type="ftr" sz="quarter" idx="2"/>
          </p:nvPr>
        </p:nvSpPr>
        <p:spPr>
          <a:xfrm>
            <a:off x="0" y="8829967"/>
            <a:ext cx="2971800" cy="464820"/>
          </a:xfrm>
          <a:prstGeom prst="rect">
            <a:avLst/>
          </a:prstGeom>
        </p:spPr>
        <p:txBody>
          <a:bodyPr vert="horz" lIns="91417" tIns="45708" rIns="91417" bIns="45708" rtlCol="0" anchor="b"/>
          <a:lstStyle>
            <a:lvl1pPr algn="l">
              <a:defRPr sz="1200"/>
            </a:lvl1pPr>
          </a:lstStyle>
          <a:p>
            <a:endParaRPr lang="en-US" dirty="0">
              <a:latin typeface="GillSans" pitchFamily="34" charset="0"/>
            </a:endParaRP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17" tIns="45708" rIns="91417" bIns="45708" rtlCol="0" anchor="b"/>
          <a:lstStyle>
            <a:lvl1pPr algn="r">
              <a:defRPr sz="1200"/>
            </a:lvl1pPr>
          </a:lstStyle>
          <a:p>
            <a:fld id="{0800B200-4006-4567-B819-ACA368906B69}" type="slidenum">
              <a:rPr lang="en-US" smtClean="0">
                <a:latin typeface="GillSans" pitchFamily="34" charset="0"/>
              </a:rPr>
              <a:t>‹#›</a:t>
            </a:fld>
            <a:endParaRPr lang="en-US" dirty="0">
              <a:latin typeface="GillSans" pitchFamily="34" charset="0"/>
            </a:endParaRPr>
          </a:p>
        </p:txBody>
      </p:sp>
    </p:spTree>
    <p:extLst>
      <p:ext uri="{BB962C8B-B14F-4D97-AF65-F5344CB8AC3E}">
        <p14:creationId xmlns:p14="http://schemas.microsoft.com/office/powerpoint/2010/main" val="3298022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17" tIns="45708" rIns="91417" bIns="45708"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17" tIns="45708" rIns="91417" bIns="45708" rtlCol="0"/>
          <a:lstStyle>
            <a:lvl1pPr algn="r">
              <a:defRPr sz="1200"/>
            </a:lvl1pPr>
          </a:lstStyle>
          <a:p>
            <a:fld id="{E5676A5D-451C-46A6-BBC5-270F5BEBE47F}" type="datetimeFigureOut">
              <a:rPr lang="en-US" smtClean="0"/>
              <a:t>2/17/2015</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1417" tIns="45708" rIns="91417" bIns="45708" rtlCol="0" anchor="ctr"/>
          <a:lstStyle/>
          <a:p>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17" tIns="45708" rIns="91417"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17" tIns="45708" rIns="91417" bIns="45708" rtlCol="0" anchor="b"/>
          <a:lstStyle>
            <a:lvl1pPr algn="r">
              <a:defRPr sz="1200"/>
            </a:lvl1pPr>
          </a:lstStyle>
          <a:p>
            <a:fld id="{7CF14C23-2443-4DC2-B1A1-5EBB1A4D2229}" type="slidenum">
              <a:rPr lang="en-US" smtClean="0"/>
              <a:t>‹#›</a:t>
            </a:fld>
            <a:endParaRPr lang="en-US"/>
          </a:p>
        </p:txBody>
      </p:sp>
    </p:spTree>
    <p:extLst>
      <p:ext uri="{BB962C8B-B14F-4D97-AF65-F5344CB8AC3E}">
        <p14:creationId xmlns:p14="http://schemas.microsoft.com/office/powerpoint/2010/main" val="1087114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Good morning – thanks for taking the time out of your busy schedules to think strategically. </a:t>
            </a:r>
          </a:p>
          <a:p>
            <a:pPr marL="216151" indent="-216151">
              <a:buFont typeface="Wingdings" pitchFamily="2" charset="2"/>
              <a:buChar char="§"/>
            </a:pPr>
            <a:endParaRPr lang="en-US" dirty="0"/>
          </a:p>
          <a:p>
            <a:r>
              <a:rPr lang="en-US" dirty="0"/>
              <a:t>Welcome to “Managing Organizational Performance” class where we’ll talk through several of the key habits for increasing the likelihood your organization will be a high-performance organization</a:t>
            </a:r>
          </a:p>
          <a:p>
            <a:pPr marL="216151" indent="-216151">
              <a:buFont typeface="Wingdings" pitchFamily="2" charset="2"/>
              <a:buChar char="§"/>
            </a:pPr>
            <a:endParaRPr lang="en-US" dirty="0"/>
          </a:p>
          <a:p>
            <a:r>
              <a:rPr lang="en-US" dirty="0"/>
              <a:t>We’ll be here until </a:t>
            </a:r>
            <a:r>
              <a:rPr lang="en-US" dirty="0" smtClean="0"/>
              <a:t>noon., </a:t>
            </a:r>
            <a:r>
              <a:rPr lang="en-US" dirty="0"/>
              <a:t>there are several breakpoints when we’re doing group exercises. The restrooms are out the door and to the right down the hall, there’s a break room with vending machines there as well. </a:t>
            </a:r>
          </a:p>
          <a:p>
            <a:pPr marL="216151" indent="-21615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normAutofit/>
          </a:bodyPr>
          <a:lstStyle/>
          <a:p>
            <a:r>
              <a:rPr lang="en-US" dirty="0"/>
              <a:t>As employees – our job satisfaction would improve if we understood our unique contribution,  how our work impacted others, and if we got a daily sense of accomplishment</a:t>
            </a:r>
          </a:p>
          <a:p>
            <a:pPr marL="164440" indent="-16444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575300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lvl="0"/>
            <a:r>
              <a:rPr lang="en-US" dirty="0" smtClean="0"/>
              <a:t>So</a:t>
            </a:r>
            <a:r>
              <a:rPr lang="en-US" baseline="0" dirty="0" smtClean="0"/>
              <a:t> </a:t>
            </a:r>
            <a:r>
              <a:rPr lang="en-US" dirty="0" smtClean="0"/>
              <a:t>he </a:t>
            </a:r>
            <a:r>
              <a:rPr lang="en-US" dirty="0"/>
              <a:t>first question you should ask when looking at any performance measure is – “compared to what?”</a:t>
            </a:r>
          </a:p>
          <a:p>
            <a:pPr defTabSz="877131">
              <a:defRPr/>
            </a:pPr>
            <a:endParaRPr lang="en-US" dirty="0">
              <a:solidFill>
                <a:schemeClr val="bg1"/>
              </a:solidFill>
            </a:endParaRPr>
          </a:p>
          <a:p>
            <a:pPr lvl="0"/>
            <a:r>
              <a:rPr lang="en-US" dirty="0"/>
              <a:t>When someone reports their weekend golf score – we ask “what’s par for the course.” That’s a good evaluation question as well.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4658272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another tool for evaluation is target setting - comparing the latest data to targets that have been set. </a:t>
            </a:r>
          </a:p>
          <a:p>
            <a:endParaRPr lang="en-US" dirty="0"/>
          </a:p>
          <a:p>
            <a:pPr defTabSz="914173">
              <a:defRPr/>
            </a:pPr>
            <a:r>
              <a:rPr lang="en-US" dirty="0"/>
              <a:t>Targets are generally thought to be useful because they have motivational value, they hold people accountable, and without targets performance is too ambiguous.</a:t>
            </a:r>
          </a:p>
          <a:p>
            <a:endParaRPr lang="en-US" dirty="0"/>
          </a:p>
          <a:p>
            <a:r>
              <a:rPr lang="en-US" dirty="0"/>
              <a:t>However targets have important drawbacks as well. Targets are largely an arbitrary number. And in some cases can encourage people to “game the numbers,’ if not outright cheat. </a:t>
            </a:r>
          </a:p>
          <a:p>
            <a:endParaRPr lang="en-US" dirty="0"/>
          </a:p>
          <a:p>
            <a:r>
              <a:rPr lang="en-US" dirty="0"/>
              <a:t>Targets should be set carefully – avoid unintended consequences – what negative behaviors they might be incenting. For example, measuring “closed” cases – from the earlier Dilbert slide – which resulted in cases closed prematurely.</a:t>
            </a:r>
          </a:p>
          <a:p>
            <a:endParaRPr lang="en-US" dirty="0"/>
          </a:p>
          <a:p>
            <a:r>
              <a:rPr lang="en-US" dirty="0"/>
              <a:t>In addition, target setting is an art and can be subject to political pressure. </a:t>
            </a:r>
          </a:p>
          <a:p>
            <a:pPr defTabSz="914173">
              <a:defRPr/>
            </a:pPr>
            <a:endParaRPr lang="en-US" dirty="0"/>
          </a:p>
          <a:p>
            <a:pPr defTabSz="914173">
              <a:defRPr/>
            </a:pPr>
            <a:r>
              <a:rPr lang="en-US" dirty="0"/>
              <a:t>Best set by those closer to the work, rather than from the outside. </a:t>
            </a:r>
          </a:p>
          <a:p>
            <a:endParaRPr lang="en-US" dirty="0"/>
          </a:p>
          <a:p>
            <a:r>
              <a:rPr lang="en-US" dirty="0"/>
              <a:t>For internal management purposes, it’s likely to be helpful in encouraging performance improvement – if the targets are realistic</a:t>
            </a:r>
          </a:p>
          <a:p>
            <a:endParaRPr lang="en-US" dirty="0"/>
          </a:p>
          <a:p>
            <a:r>
              <a:rPr lang="en-US" dirty="0"/>
              <a:t>If there’s considerable uncertainty – consider expressing targets as ranges rather than single values.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28028873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So – back to our examples</a:t>
            </a:r>
          </a:p>
          <a:p>
            <a:endParaRPr lang="en-US" dirty="0"/>
          </a:p>
          <a:p>
            <a:r>
              <a:rPr lang="en-US" dirty="0"/>
              <a:t>What if we add a standard or target – what now?</a:t>
            </a:r>
          </a:p>
          <a:p>
            <a:endParaRPr lang="en-US" dirty="0"/>
          </a:p>
          <a:p>
            <a:r>
              <a:rPr lang="en-US" dirty="0"/>
              <a:t>We’ve got a lot of work to do to reach the standard, and we’re heading in the wrong direction</a:t>
            </a:r>
          </a:p>
          <a:p>
            <a:pPr marL="163656" indent="-163656">
              <a:buFont typeface="Wingdings" pitchFamily="2" charset="2"/>
              <a:buChar char="§"/>
            </a:pPr>
            <a:endParaRPr lang="en-US" dirty="0"/>
          </a:p>
        </p:txBody>
      </p:sp>
    </p:spTree>
    <p:extLst>
      <p:ext uri="{BB962C8B-B14F-4D97-AF65-F5344CB8AC3E}">
        <p14:creationId xmlns:p14="http://schemas.microsoft.com/office/powerpoint/2010/main" val="2757516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And what if the standard is here? What now?</a:t>
            </a:r>
          </a:p>
          <a:p>
            <a:endParaRPr lang="en-US" dirty="0"/>
          </a:p>
          <a:p>
            <a:r>
              <a:rPr lang="en-US" dirty="0"/>
              <a:t>One question might be, can we divert resources away from this area – to one that’s below standards (Prior slide)</a:t>
            </a:r>
          </a:p>
          <a:p>
            <a:pPr marL="163656" indent="-163656">
              <a:buFont typeface="Wingdings" pitchFamily="2" charset="2"/>
              <a:buChar char="§"/>
            </a:pPr>
            <a:endParaRPr lang="en-US" dirty="0"/>
          </a:p>
        </p:txBody>
      </p:sp>
    </p:spTree>
    <p:extLst>
      <p:ext uri="{BB962C8B-B14F-4D97-AF65-F5344CB8AC3E}">
        <p14:creationId xmlns:p14="http://schemas.microsoft.com/office/powerpoint/2010/main" val="1353577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Here’s an example from a recent article on Scottsdale’s Fleet Department “Report your way to improved productivity.” </a:t>
            </a:r>
            <a:endParaRPr lang="en-US" dirty="0" smtClean="0"/>
          </a:p>
          <a:p>
            <a:endParaRPr lang="en-US" dirty="0" smtClean="0"/>
          </a:p>
          <a:p>
            <a:pPr defTabSz="436580">
              <a:defRPr/>
            </a:pPr>
            <a:r>
              <a:rPr lang="en-US" dirty="0" smtClean="0"/>
              <a:t>This</a:t>
            </a:r>
            <a:r>
              <a:rPr lang="en-US" baseline="0" dirty="0" smtClean="0"/>
              <a:t> measures days between fleet work orders – the goal is 45 days. </a:t>
            </a:r>
          </a:p>
          <a:p>
            <a:pPr defTabSz="436580">
              <a:defRPr/>
            </a:pPr>
            <a:endParaRPr lang="en-US" baseline="0" dirty="0" smtClean="0"/>
          </a:p>
          <a:p>
            <a:pPr defTabSz="436580">
              <a:defRPr/>
            </a:pPr>
            <a:r>
              <a:rPr lang="en-US" baseline="0" dirty="0" smtClean="0"/>
              <a:t>The department has set that as it’s target and is specifically working to improve performance over time – so looking at the historical performance you can see improvement over time.</a:t>
            </a:r>
            <a:endParaRPr lang="en-US" dirty="0" smtClean="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7453277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436580">
              <a:defRPr/>
            </a:pPr>
            <a:r>
              <a:rPr lang="en-US" dirty="0" smtClean="0"/>
              <a:t>this table is from our quarterly performance report that we just started this year. </a:t>
            </a:r>
          </a:p>
          <a:p>
            <a:pPr defTabSz="436580">
              <a:defRPr/>
            </a:pPr>
            <a:endParaRPr lang="en-US" dirty="0" smtClean="0"/>
          </a:p>
          <a:p>
            <a:pPr defTabSz="436580">
              <a:defRPr/>
            </a:pPr>
            <a:r>
              <a:rPr lang="en-US" dirty="0" smtClean="0"/>
              <a:t>We’re starting to report on a quarterly basis, our progress towards the targets reported</a:t>
            </a:r>
            <a:r>
              <a:rPr lang="en-US" baseline="0" dirty="0" smtClean="0"/>
              <a:t> in the annual budget</a:t>
            </a:r>
            <a:r>
              <a:rPr lang="en-US" dirty="0" smtClean="0"/>
              <a:t>.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7815735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Next – let’s talk about benchmarking. Comparing one organization’s performance to another.</a:t>
            </a:r>
          </a:p>
          <a:p>
            <a:endParaRPr lang="en-US" dirty="0"/>
          </a:p>
          <a:p>
            <a:r>
              <a:rPr lang="en-US" dirty="0"/>
              <a:t>This is comparing results to other agencies delivering similar services to similar customers</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6296209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But because of the complexity of each of our organizations</a:t>
            </a:r>
          </a:p>
          <a:p>
            <a:pPr>
              <a:tabLst>
                <a:tab pos="457086" algn="l"/>
              </a:tabLst>
            </a:pPr>
            <a:endParaRPr lang="en-US" dirty="0"/>
          </a:p>
          <a:p>
            <a:pPr>
              <a:tabLst>
                <a:tab pos="457086" algn="l"/>
              </a:tabLst>
            </a:pPr>
            <a:r>
              <a:rPr lang="en-US" dirty="0"/>
              <a:t>It is often hard to make apples-to-apples comparisons</a:t>
            </a:r>
          </a:p>
          <a:p>
            <a:pPr>
              <a:tabLst>
                <a:tab pos="457086" algn="l"/>
              </a:tabLst>
            </a:pPr>
            <a:endParaRPr lang="en-US" dirty="0"/>
          </a:p>
          <a:p>
            <a:pPr>
              <a:tabLst>
                <a:tab pos="457086" algn="l"/>
              </a:tabLst>
            </a:pPr>
            <a:r>
              <a:rPr lang="en-US" dirty="0"/>
              <a:t>Sometimes because the differences are overwhelming, </a:t>
            </a:r>
          </a:p>
          <a:p>
            <a:pPr>
              <a:tabLst>
                <a:tab pos="457086" algn="l"/>
              </a:tabLst>
            </a:pPr>
            <a:endParaRPr lang="en-US" dirty="0"/>
          </a:p>
          <a:p>
            <a:pPr>
              <a:tabLst>
                <a:tab pos="457086" algn="l"/>
              </a:tabLst>
            </a:pPr>
            <a:r>
              <a:rPr lang="en-US" dirty="0"/>
              <a:t>or too difficult or too time-consuming to research and explain,</a:t>
            </a:r>
          </a:p>
          <a:p>
            <a:pPr>
              <a:tabLst>
                <a:tab pos="457086" algn="l"/>
              </a:tabLst>
            </a:pPr>
            <a:endParaRPr lang="en-US" dirty="0"/>
          </a:p>
          <a:p>
            <a:pPr>
              <a:tabLst>
                <a:tab pos="457086" algn="l"/>
              </a:tabLst>
            </a:pPr>
            <a:r>
              <a:rPr lang="en-US" dirty="0"/>
              <a:t>We give up. </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19108" lvl="2"/>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But – the truth is – as human beings – we learn by comparing. </a:t>
            </a:r>
          </a:p>
          <a:p>
            <a:pPr>
              <a:tabLst>
                <a:tab pos="457086" algn="l"/>
              </a:tabLst>
            </a:pPr>
            <a:endParaRPr lang="en-US" dirty="0"/>
          </a:p>
          <a:p>
            <a:pPr>
              <a:tabLst>
                <a:tab pos="457086" algn="l"/>
              </a:tabLst>
            </a:pPr>
            <a:r>
              <a:rPr lang="en-US" dirty="0"/>
              <a:t>Apple, orange, pear, lemon</a:t>
            </a:r>
          </a:p>
          <a:p>
            <a:pPr>
              <a:tabLst>
                <a:tab pos="457086" algn="l"/>
              </a:tabLst>
            </a:pPr>
            <a:endParaRPr lang="en-US" dirty="0"/>
          </a:p>
          <a:p>
            <a:pPr>
              <a:tabLst>
                <a:tab pos="457086" algn="l"/>
              </a:tabLst>
            </a:pPr>
            <a:r>
              <a:rPr lang="en-US" dirty="0"/>
              <a:t>Boy, girl</a:t>
            </a:r>
          </a:p>
          <a:p>
            <a:pPr>
              <a:tabLst>
                <a:tab pos="457086" algn="l"/>
              </a:tabLst>
            </a:pPr>
            <a:endParaRPr lang="en-US" dirty="0"/>
          </a:p>
          <a:p>
            <a:pPr>
              <a:tabLst>
                <a:tab pos="457086" algn="l"/>
              </a:tabLst>
            </a:pPr>
            <a:r>
              <a:rPr lang="en-US" dirty="0"/>
              <a:t>Short, Tall</a:t>
            </a:r>
          </a:p>
          <a:p>
            <a:pPr>
              <a:tabLst>
                <a:tab pos="457086" algn="l"/>
              </a:tabLst>
            </a:pPr>
            <a:endParaRPr lang="en-US" dirty="0"/>
          </a:p>
          <a:p>
            <a:pPr>
              <a:tabLst>
                <a:tab pos="457086" algn="l"/>
              </a:tabLst>
            </a:pPr>
            <a:r>
              <a:rPr lang="en-US" dirty="0"/>
              <a:t>Rich, Poor</a:t>
            </a:r>
          </a:p>
          <a:p>
            <a:pPr>
              <a:tabLst>
                <a:tab pos="457086" algn="l"/>
              </a:tabLst>
            </a:pPr>
            <a:endParaRPr lang="en-US" dirty="0"/>
          </a:p>
          <a:p>
            <a:pPr>
              <a:tabLst>
                <a:tab pos="457086" algn="l"/>
              </a:tabLst>
            </a:pPr>
            <a:r>
              <a:rPr lang="en-US" dirty="0"/>
              <a:t>Needs Improvement, Outstanding</a:t>
            </a:r>
          </a:p>
          <a:p>
            <a:pPr>
              <a:tabLst>
                <a:tab pos="457086" algn="l"/>
              </a:tabLst>
            </a:pPr>
            <a:endParaRPr lang="en-US" dirty="0"/>
          </a:p>
          <a:p>
            <a:pPr>
              <a:tabLst>
                <a:tab pos="457086" algn="l"/>
              </a:tabLst>
            </a:pPr>
            <a:r>
              <a:rPr lang="en-US" dirty="0"/>
              <a:t>A, B, C, D, F</a:t>
            </a:r>
          </a:p>
          <a:p>
            <a:pPr>
              <a:tabLst>
                <a:tab pos="457086" algn="l"/>
              </a:tabLst>
            </a:pPr>
            <a:endParaRPr lang="en-US" dirty="0"/>
          </a:p>
          <a:p>
            <a:pPr>
              <a:tabLst>
                <a:tab pos="457086" algn="l"/>
              </a:tabLst>
            </a:pPr>
            <a:r>
              <a:rPr lang="en-US" dirty="0"/>
              <a:t>Employees or contractors</a:t>
            </a:r>
          </a:p>
          <a:p>
            <a:pPr>
              <a:tabLst>
                <a:tab pos="457086" algn="l"/>
              </a:tabLst>
            </a:pPr>
            <a:endParaRPr lang="en-US" dirty="0"/>
          </a:p>
          <a:p>
            <a:pPr>
              <a:tabLst>
                <a:tab pos="457086" algn="l"/>
              </a:tabLst>
            </a:pPr>
            <a:r>
              <a:rPr lang="en-US" dirty="0"/>
              <a:t>Department or district</a:t>
            </a:r>
          </a:p>
          <a:p>
            <a:pPr>
              <a:tabLst>
                <a:tab pos="457086" algn="l"/>
              </a:tabLst>
            </a:pPr>
            <a:endParaRPr lang="en-US" dirty="0"/>
          </a:p>
          <a:p>
            <a:pPr>
              <a:tabLst>
                <a:tab pos="457086" algn="l"/>
              </a:tabLst>
            </a:pPr>
            <a:r>
              <a:rPr lang="en-US" dirty="0"/>
              <a:t>City, County, Town, </a:t>
            </a:r>
          </a:p>
          <a:p>
            <a:pPr>
              <a:tabLst>
                <a:tab pos="457086" algn="l"/>
              </a:tabLst>
            </a:pPr>
            <a:endParaRPr lang="en-US" dirty="0"/>
          </a:p>
          <a:p>
            <a:pPr>
              <a:tabLst>
                <a:tab pos="457086" algn="l"/>
              </a:tabLst>
            </a:pPr>
            <a:r>
              <a:rPr lang="en-US" dirty="0"/>
              <a:t>Comparisons are helpful because they give us context for decision-making</a:t>
            </a:r>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normAutofit/>
          </a:bodyPr>
          <a:lstStyle/>
          <a:p>
            <a:r>
              <a:rPr lang="en-US" dirty="0"/>
              <a:t>This is also true from the organization perspective as well – </a:t>
            </a:r>
          </a:p>
          <a:p>
            <a:r>
              <a:rPr lang="en-US" dirty="0"/>
              <a:t>if we could clearly communicate what we do, that would reduce organizational anonymity; why we do it -  would reduce organizational irrelevance; and how well we do it -  would reduce organizational immeasurability</a:t>
            </a:r>
          </a:p>
          <a:p>
            <a:endParaRPr lang="en-US" dirty="0"/>
          </a:p>
          <a:p>
            <a:r>
              <a:rPr lang="en-US" dirty="0"/>
              <a:t>And –would result in a stronger self-image of organizational performance</a:t>
            </a:r>
          </a:p>
          <a:p>
            <a:endParaRPr lang="en-US" dirty="0"/>
          </a:p>
          <a:p>
            <a:r>
              <a:rPr lang="en-US" dirty="0"/>
              <a:t>It’s clear to me. Effective organizations have a clear sense of what they do, why they do it, and how well they do it.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96495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19108" lvl="2" defTabSz="914173">
              <a:defRPr/>
            </a:pPr>
            <a:r>
              <a:rPr lang="en-US" dirty="0"/>
              <a:t>We’ve all been to the grocery store </a:t>
            </a:r>
          </a:p>
          <a:p>
            <a:pPr marL="219108" lvl="2"/>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19108" lvl="2" defTabSz="914173">
              <a:defRPr/>
            </a:pPr>
            <a:r>
              <a:rPr lang="en-US" dirty="0"/>
              <a:t>And had to choose between competing options for how we can spend our hard-earned money</a:t>
            </a:r>
          </a:p>
          <a:p>
            <a:pPr marL="219108" lvl="2"/>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19108" lvl="2" defTabSz="914173">
              <a:defRPr/>
            </a:pPr>
            <a:r>
              <a:rPr lang="en-US" dirty="0"/>
              <a:t>I couldn’t survive a grocery trip – without the cost per ounce comparison on the grocery shelf!  </a:t>
            </a:r>
          </a:p>
          <a:p>
            <a:pPr marL="390517" lvl="2"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And yet, we often ask citizens to have trust and confidence in the work we do…</a:t>
            </a:r>
          </a:p>
          <a:p>
            <a:pPr>
              <a:tabLst>
                <a:tab pos="457086" algn="l"/>
              </a:tabLst>
            </a:pPr>
            <a:endParaRPr lang="en-US" dirty="0"/>
          </a:p>
          <a:p>
            <a:pPr>
              <a:tabLst>
                <a:tab pos="457086" algn="l"/>
              </a:tabLst>
            </a:pPr>
            <a:r>
              <a:rPr lang="en-US" dirty="0"/>
              <a:t>What they pay and receive for our services without similar information.</a:t>
            </a:r>
          </a:p>
          <a:p>
            <a:pPr>
              <a:tabLst>
                <a:tab pos="457086" algn="l"/>
              </a:tabLst>
            </a:pPr>
            <a:endParaRPr lang="en-US" dirty="0"/>
          </a:p>
          <a:p>
            <a:pPr>
              <a:tabLst>
                <a:tab pos="457086" algn="l"/>
              </a:tabLst>
            </a:pPr>
            <a:r>
              <a:rPr lang="en-US" dirty="0"/>
              <a:t>We may believe we’re unique and that we’re un-comparable! </a:t>
            </a:r>
          </a:p>
          <a:p>
            <a:pPr>
              <a:tabLst>
                <a:tab pos="457086" algn="l"/>
              </a:tabLst>
            </a:pPr>
            <a:endParaRPr lang="en-US" dirty="0"/>
          </a:p>
          <a:p>
            <a:pPr>
              <a:tabLst>
                <a:tab pos="457086" algn="l"/>
              </a:tabLst>
            </a:pPr>
            <a:r>
              <a:rPr lang="en-US" dirty="0"/>
              <a:t>But we’re challenged to have good comparative information </a:t>
            </a:r>
          </a:p>
          <a:p>
            <a:pPr>
              <a:tabLst>
                <a:tab pos="457086" algn="l"/>
              </a:tabLst>
            </a:pPr>
            <a:endParaRPr lang="en-US" dirty="0"/>
          </a:p>
          <a:p>
            <a:pPr>
              <a:tabLst>
                <a:tab pos="457086" algn="l"/>
              </a:tabLst>
            </a:pPr>
            <a:r>
              <a:rPr lang="en-US" dirty="0"/>
              <a:t>so that we can demonstrate our differences and similarities</a:t>
            </a:r>
          </a:p>
          <a:p>
            <a:pPr>
              <a:tabLst>
                <a:tab pos="457086" algn="l"/>
              </a:tabLst>
            </a:pPr>
            <a:endParaRPr lang="en-US" dirty="0"/>
          </a:p>
          <a:p>
            <a:pPr>
              <a:tabLst>
                <a:tab pos="457086" algn="l"/>
              </a:tabLst>
            </a:pPr>
            <a:r>
              <a:rPr lang="en-US" dirty="0"/>
              <a:t>To others who don’t have the depth of knowledge that we do about our areas of expertise</a:t>
            </a:r>
          </a:p>
          <a:p>
            <a:pPr>
              <a:tabLst>
                <a:tab pos="457086" algn="l"/>
              </a:tabLst>
            </a:pPr>
            <a:endParaRPr lang="en-US" dirty="0"/>
          </a:p>
          <a:p>
            <a:pPr>
              <a:tabLst>
                <a:tab pos="457086" algn="l"/>
              </a:tabLst>
            </a:pPr>
            <a:r>
              <a:rPr lang="en-US" dirty="0"/>
              <a:t>To validate our claims about our level of performance</a:t>
            </a:r>
          </a:p>
          <a:p>
            <a:pPr marL="342816" indent="-342816">
              <a:buFont typeface="Wingdings"/>
              <a:buChar char=""/>
              <a:tabLst>
                <a:tab pos="457086" algn="l"/>
              </a:tabLst>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And to track our progress and growth</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Comparing with others can also be motivational – it helps our performance improve</a:t>
            </a:r>
          </a:p>
          <a:p>
            <a:pPr>
              <a:tabLst>
                <a:tab pos="457086" algn="l"/>
              </a:tabLst>
            </a:pPr>
            <a:endParaRPr lang="en-US" dirty="0"/>
          </a:p>
          <a:p>
            <a:pPr>
              <a:tabLst>
                <a:tab pos="457086" algn="l"/>
              </a:tabLst>
            </a:pPr>
            <a:r>
              <a:rPr lang="en-US" dirty="0"/>
              <a:t>For example, when we watch a sports event and see something unusual or unique</a:t>
            </a:r>
          </a:p>
          <a:p>
            <a:pPr>
              <a:tabLst>
                <a:tab pos="457086" algn="l"/>
              </a:tabLst>
            </a:pPr>
            <a:endParaRPr lang="en-US" dirty="0"/>
          </a:p>
          <a:p>
            <a:pPr>
              <a:tabLst>
                <a:tab pos="457086" algn="l"/>
              </a:tabLst>
            </a:pPr>
            <a:r>
              <a:rPr lang="en-US" dirty="0"/>
              <a:t>Within seconds the statisticians are there to help us understand when that has happened before </a:t>
            </a:r>
          </a:p>
          <a:p>
            <a:pPr>
              <a:tabLst>
                <a:tab pos="457086" algn="l"/>
              </a:tabLst>
            </a:pPr>
            <a:endParaRPr lang="en-US" dirty="0"/>
          </a:p>
          <a:p>
            <a:pPr>
              <a:tabLst>
                <a:tab pos="457086" algn="l"/>
              </a:tabLst>
            </a:pPr>
            <a:r>
              <a:rPr lang="en-US" dirty="0"/>
              <a:t>or not</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What are they looking at? Their times? Right?</a:t>
            </a:r>
          </a:p>
          <a:p>
            <a:pPr>
              <a:tabLst>
                <a:tab pos="457086" algn="l"/>
              </a:tabLst>
            </a:pPr>
            <a:endParaRPr lang="en-US" dirty="0"/>
          </a:p>
          <a:p>
            <a:pPr>
              <a:tabLst>
                <a:tab pos="457086" algn="l"/>
              </a:tabLst>
            </a:pPr>
            <a:r>
              <a:rPr lang="en-US" dirty="0"/>
              <a:t>They want to see if they’ve beaten their past performance, and the times of their competitors</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smtClean="0">
                <a:effectLst/>
              </a:rPr>
              <a:t>Sporting events have entertainment value to us</a:t>
            </a:r>
          </a:p>
          <a:p>
            <a:endParaRPr lang="en-US" dirty="0" smtClean="0">
              <a:effectLst/>
            </a:endParaRPr>
          </a:p>
          <a:p>
            <a:r>
              <a:rPr lang="en-US" dirty="0" smtClean="0">
                <a:effectLst/>
              </a:rPr>
              <a:t>Solely because of the comparisons and competition</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Now local governments are not sporting events or swimming competitions</a:t>
            </a:r>
          </a:p>
          <a:p>
            <a:pPr>
              <a:tabLst>
                <a:tab pos="457086" algn="l"/>
              </a:tabLst>
            </a:pPr>
            <a:endParaRPr lang="en-US" dirty="0"/>
          </a:p>
          <a:p>
            <a:pPr>
              <a:tabLst>
                <a:tab pos="457086" algn="l"/>
              </a:tabLst>
            </a:pPr>
            <a:r>
              <a:rPr lang="en-US" dirty="0"/>
              <a:t>But – hopefully you can see that </a:t>
            </a:r>
          </a:p>
          <a:p>
            <a:pPr>
              <a:tabLst>
                <a:tab pos="457086" algn="l"/>
              </a:tabLst>
            </a:pPr>
            <a:endParaRPr lang="en-US" dirty="0"/>
          </a:p>
          <a:p>
            <a:pPr>
              <a:tabLst>
                <a:tab pos="457086" algn="l"/>
              </a:tabLst>
            </a:pPr>
            <a:r>
              <a:rPr lang="en-US" dirty="0"/>
              <a:t>As humans we are interested in comparing to better understand us</a:t>
            </a:r>
          </a:p>
          <a:p>
            <a:pPr>
              <a:tabLst>
                <a:tab pos="457086" algn="l"/>
              </a:tabLst>
            </a:pPr>
            <a:endParaRPr lang="en-US" dirty="0"/>
          </a:p>
          <a:p>
            <a:pPr>
              <a:tabLst>
                <a:tab pos="457086" algn="l"/>
              </a:tabLst>
            </a:pPr>
            <a:r>
              <a:rPr lang="en-US" dirty="0"/>
              <a:t>and the world around us. </a:t>
            </a:r>
          </a:p>
          <a:p>
            <a:pPr>
              <a:tabLst>
                <a:tab pos="457086" algn="l"/>
              </a:tabLst>
            </a:pPr>
            <a:endParaRPr lang="en-US" dirty="0"/>
          </a:p>
          <a:p>
            <a:pPr>
              <a:tabLst>
                <a:tab pos="457086" algn="l"/>
              </a:tabLst>
            </a:pPr>
            <a:r>
              <a:rPr lang="en-US" dirty="0"/>
              <a:t>So it’s only natural that others compel us to do the same</a:t>
            </a:r>
          </a:p>
          <a:p>
            <a:pPr>
              <a:tabLst>
                <a:tab pos="457086" algn="l"/>
              </a:tabLst>
            </a:pPr>
            <a:endParaRPr lang="en-US" dirty="0"/>
          </a:p>
          <a:p>
            <a:pPr>
              <a:tabLst>
                <a:tab pos="457086" algn="l"/>
              </a:tabLst>
            </a:pPr>
            <a:r>
              <a:rPr lang="en-US" dirty="0"/>
              <a:t>Our councils, local newspapers, our citizens – are seeking comparative information </a:t>
            </a:r>
          </a:p>
          <a:p>
            <a:pPr>
              <a:tabLst>
                <a:tab pos="457086" algn="l"/>
              </a:tabLst>
            </a:pPr>
            <a:endParaRPr lang="en-US" dirty="0"/>
          </a:p>
          <a:p>
            <a:pPr>
              <a:tabLst>
                <a:tab pos="457086" algn="l"/>
              </a:tabLst>
            </a:pPr>
            <a:r>
              <a:rPr lang="en-US" dirty="0"/>
              <a:t>to better understand what we do and why we do it. </a:t>
            </a:r>
          </a:p>
          <a:p>
            <a:pPr marL="171406" indent="-171406">
              <a:buFont typeface="Wingdings" panose="05000000000000000000" pitchFamily="2" charset="2"/>
              <a:buChar char="§"/>
            </a:pPr>
            <a:endParaRPr lang="en-US" dirty="0"/>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It’s clear – if we don’t compare… others will… and do</a:t>
            </a:r>
          </a:p>
          <a:p>
            <a:pPr>
              <a:tabLst>
                <a:tab pos="457086" algn="l"/>
              </a:tabLst>
            </a:pPr>
            <a:endParaRPr lang="en-US" dirty="0"/>
          </a:p>
          <a:p>
            <a:pPr>
              <a:tabLst>
                <a:tab pos="457086" algn="l"/>
              </a:tabLst>
            </a:pPr>
            <a:r>
              <a:rPr lang="en-US" dirty="0"/>
              <a:t>And how you compare, and what you know about whom you’re comparing to</a:t>
            </a:r>
          </a:p>
          <a:p>
            <a:pPr>
              <a:tabLst>
                <a:tab pos="457086" algn="l"/>
              </a:tabLst>
            </a:pPr>
            <a:endParaRPr lang="en-US" dirty="0"/>
          </a:p>
          <a:p>
            <a:pPr>
              <a:tabLst>
                <a:tab pos="457086" algn="l"/>
              </a:tabLst>
            </a:pPr>
            <a:r>
              <a:rPr lang="en-US" dirty="0"/>
              <a:t>makes all the difference. </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This class is about managing organizational performance. And organizations consist of people. People need to be managed, and an important part is coaching and motivating towards improved performance. </a:t>
            </a:r>
          </a:p>
          <a:p>
            <a:endParaRPr lang="en-US" dirty="0"/>
          </a:p>
          <a:p>
            <a:r>
              <a:rPr lang="en-US" dirty="0"/>
              <a:t>Without measurement, without feedback on our performance, without an end goal in mind – it’s very hard to motivate people. </a:t>
            </a:r>
          </a:p>
          <a:p>
            <a:endParaRPr lang="en-US" dirty="0"/>
          </a:p>
          <a:p>
            <a:r>
              <a:rPr lang="en-US" dirty="0"/>
              <a:t>Imagine going to a football game and looking up and seeing the scoreboard. You can tell exactly what’s going on – if you’re a football fan – you can probably visualize exactly what’s going on in your mind’s eye,</a:t>
            </a:r>
          </a:p>
          <a:p>
            <a:endParaRPr lang="en-US" dirty="0"/>
          </a:p>
          <a:p>
            <a:r>
              <a:rPr lang="en-US" dirty="0"/>
              <a:t>But what if… the scoreboard wasn’t there!</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088339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What’s in it for us?</a:t>
            </a:r>
          </a:p>
          <a:p>
            <a:pPr marL="171406" indent="-171406">
              <a:buFont typeface="Wingdings" panose="05000000000000000000" pitchFamily="2" charset="2"/>
              <a:buChar char="§"/>
            </a:pPr>
            <a:endParaRPr lang="en-US" dirty="0"/>
          </a:p>
          <a:p>
            <a:r>
              <a:rPr lang="en-US" dirty="0"/>
              <a:t>The better job we do explaining – clearly – what we are doing, the better it will be for our cities.</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FA269916-7471-4856-90CB-E1E5B9FD1BBD}"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695886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For example, here’s just one indicator that we’ve shared in our annual report. </a:t>
            </a:r>
          </a:p>
          <a:p>
            <a:pPr>
              <a:tabLst>
                <a:tab pos="457086" algn="l"/>
              </a:tabLst>
            </a:pPr>
            <a:endParaRPr lang="en-US" dirty="0"/>
          </a:p>
          <a:p>
            <a:pPr>
              <a:tabLst>
                <a:tab pos="457086" algn="l"/>
              </a:tabLst>
            </a:pPr>
            <a:r>
              <a:rPr lang="en-US" dirty="0"/>
              <a:t>As you can see – with just our monthly utility bill – you don’t know very much</a:t>
            </a:r>
          </a:p>
          <a:p>
            <a:pPr>
              <a:tabLst>
                <a:tab pos="457086" algn="l"/>
              </a:tabLst>
            </a:pPr>
            <a:endParaRPr lang="en-US" dirty="0"/>
          </a:p>
          <a:p>
            <a:pPr>
              <a:tabLst>
                <a:tab pos="457086" algn="l"/>
              </a:tabLst>
            </a:pPr>
            <a:r>
              <a:rPr lang="en-US" dirty="0"/>
              <a:t>But if you compare with others – we’re low! Or maybe more in the middle. </a:t>
            </a:r>
          </a:p>
          <a:p>
            <a:pPr>
              <a:tabLst>
                <a:tab pos="457086" algn="l"/>
              </a:tabLst>
            </a:pPr>
            <a:endParaRPr lang="en-US" dirty="0"/>
          </a:p>
          <a:p>
            <a:pPr>
              <a:tabLst>
                <a:tab pos="457086" algn="l"/>
              </a:tabLst>
            </a:pPr>
            <a:r>
              <a:rPr lang="en-US" dirty="0"/>
              <a:t>With comparisons - more and more of a complete picture is revealed. </a:t>
            </a:r>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21842195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tabLst>
                <a:tab pos="457086" algn="l"/>
              </a:tabLst>
            </a:pPr>
            <a:r>
              <a:rPr lang="en-US" dirty="0"/>
              <a:t>In 2010, while Arizona was still in the depths of the great recession</a:t>
            </a:r>
          </a:p>
          <a:p>
            <a:pPr>
              <a:tabLst>
                <a:tab pos="457086" algn="l"/>
              </a:tabLst>
            </a:pPr>
            <a:endParaRPr lang="en-US" dirty="0"/>
          </a:p>
          <a:p>
            <a:pPr>
              <a:tabLst>
                <a:tab pos="457086" algn="l"/>
              </a:tabLst>
            </a:pPr>
            <a:r>
              <a:rPr lang="en-US" dirty="0"/>
              <a:t>Scottsdale embarked on a journey with other Valley cities to learn through comparisons</a:t>
            </a:r>
          </a:p>
          <a:p>
            <a:pPr>
              <a:tabLst>
                <a:tab pos="457086" algn="l"/>
              </a:tabLst>
            </a:pPr>
            <a:endParaRPr lang="en-US" dirty="0"/>
          </a:p>
          <a:p>
            <a:pPr>
              <a:tabLst>
                <a:tab pos="457086" algn="l"/>
              </a:tabLst>
            </a:pPr>
            <a:r>
              <a:rPr lang="en-US" dirty="0"/>
              <a:t>We invited Chandler, Gilbert, Glendale, Tempe and Peoria to join us at first</a:t>
            </a:r>
          </a:p>
          <a:p>
            <a:pPr>
              <a:tabLst>
                <a:tab pos="457086" algn="l"/>
              </a:tabLst>
            </a:pPr>
            <a:endParaRPr lang="en-US" dirty="0"/>
          </a:p>
          <a:p>
            <a:pPr>
              <a:tabLst>
                <a:tab pos="457086" algn="l"/>
              </a:tabLst>
            </a:pPr>
            <a:r>
              <a:rPr lang="en-US" dirty="0"/>
              <a:t>Mesa and Phoenix quickly joined in too</a:t>
            </a:r>
          </a:p>
          <a:p>
            <a:pPr>
              <a:tabLst>
                <a:tab pos="457086" algn="l"/>
              </a:tabLst>
            </a:pPr>
            <a:endParaRPr lang="en-US" dirty="0"/>
          </a:p>
          <a:p>
            <a:pPr>
              <a:tabLst>
                <a:tab pos="457086" algn="l"/>
              </a:tabLst>
            </a:pPr>
            <a:r>
              <a:rPr lang="en-US" dirty="0"/>
              <a:t>And Goodyear, Avondale and Surprise didn’t want to be left out.</a:t>
            </a:r>
          </a:p>
          <a:p>
            <a:pPr>
              <a:tabLst>
                <a:tab pos="457086" algn="l"/>
              </a:tabLst>
            </a:pPr>
            <a:endParaRPr lang="en-US" dirty="0"/>
          </a:p>
          <a:p>
            <a:pPr>
              <a:tabLst>
                <a:tab pos="457086" algn="l"/>
              </a:tabLst>
            </a:pPr>
            <a:r>
              <a:rPr lang="en-US" dirty="0"/>
              <a:t>We’ve met most months over the past three years – </a:t>
            </a:r>
          </a:p>
          <a:p>
            <a:pPr>
              <a:tabLst>
                <a:tab pos="457086" algn="l"/>
              </a:tabLst>
            </a:pPr>
            <a:endParaRPr lang="en-US" dirty="0"/>
          </a:p>
          <a:p>
            <a:pPr>
              <a:tabLst>
                <a:tab pos="457086" algn="l"/>
              </a:tabLst>
            </a:pPr>
            <a:r>
              <a:rPr lang="en-US" dirty="0"/>
              <a:t>to share our data, our best practices, and to learn from each other</a:t>
            </a:r>
          </a:p>
          <a:p>
            <a:pPr>
              <a:tabLst>
                <a:tab pos="457086" algn="l"/>
              </a:tabLst>
            </a:pPr>
            <a:endParaRPr lang="en-US" dirty="0"/>
          </a:p>
          <a:p>
            <a:pPr>
              <a:tabLst>
                <a:tab pos="457086" algn="l"/>
              </a:tabLst>
            </a:pPr>
            <a:r>
              <a:rPr lang="en-US" dirty="0"/>
              <a:t>It’s not easy – but it’s been worthwhile</a:t>
            </a:r>
          </a:p>
          <a:p>
            <a:pPr>
              <a:tabLst>
                <a:tab pos="457086" algn="l"/>
              </a:tabLst>
            </a:pPr>
            <a:endParaRPr lang="en-US" dirty="0"/>
          </a:p>
          <a:p>
            <a:pPr>
              <a:tabLst>
                <a:tab pos="457086" algn="l"/>
              </a:tabLst>
            </a:pPr>
            <a:r>
              <a:rPr lang="en-US" dirty="0"/>
              <a:t>And each time we meet - we learn more about each other – and our own cities</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So as you can see taking the time to compare is a worthwhile effort</a:t>
            </a:r>
          </a:p>
          <a:p>
            <a:pPr defTabSz="914173">
              <a:defRPr/>
            </a:pPr>
            <a:endParaRPr lang="en-US" dirty="0"/>
          </a:p>
          <a:p>
            <a:pPr defTabSz="914173">
              <a:defRPr/>
            </a:pPr>
            <a:r>
              <a:rPr lang="en-US" dirty="0"/>
              <a:t>And it’s a great way to learn so that you can improve organizational performance. </a:t>
            </a:r>
          </a:p>
          <a:p>
            <a:pPr marL="171406" indent="-17140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What conclusions can you draw from this chart? Not much, right – only that there is a change from year to year </a:t>
            </a:r>
          </a:p>
          <a:p>
            <a:pPr marL="163656" indent="-163656">
              <a:buFont typeface="Wingdings" pitchFamily="2" charset="2"/>
              <a:buChar char="§"/>
            </a:pPr>
            <a:endParaRPr lang="en-US" dirty="0"/>
          </a:p>
          <a:p>
            <a:r>
              <a:rPr lang="en-US" dirty="0"/>
              <a:t>Don’t even know if it’s positive or negative; good or bad</a:t>
            </a:r>
          </a:p>
          <a:p>
            <a:pPr marL="163656" indent="-163656">
              <a:buFont typeface="Wingdings" pitchFamily="2" charset="2"/>
              <a:buChar char="§"/>
            </a:pPr>
            <a:endParaRPr lang="en-US" dirty="0"/>
          </a:p>
        </p:txBody>
      </p:sp>
    </p:spTree>
    <p:extLst>
      <p:ext uri="{BB962C8B-B14F-4D97-AF65-F5344CB8AC3E}">
        <p14:creationId xmlns:p14="http://schemas.microsoft.com/office/powerpoint/2010/main" val="2851984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let’s assume higher is better, and lower is worse</a:t>
            </a:r>
          </a:p>
          <a:p>
            <a:endParaRPr lang="en-US" dirty="0"/>
          </a:p>
          <a:p>
            <a:r>
              <a:rPr lang="en-US" dirty="0"/>
              <a:t>The data from the previous slide is noted as “a”; I’ve added four other </a:t>
            </a:r>
            <a:r>
              <a:rPr lang="en-US" dirty="0" err="1"/>
              <a:t>comparables</a:t>
            </a:r>
            <a:r>
              <a:rPr lang="en-US" dirty="0"/>
              <a:t>; and even calculated the average </a:t>
            </a:r>
          </a:p>
          <a:p>
            <a:endParaRPr lang="en-US" dirty="0"/>
          </a:p>
          <a:p>
            <a:r>
              <a:rPr lang="en-US" dirty="0"/>
              <a:t>What can you conclude from this? [prompt – typical budget liaison/executive director says – “better than average”</a:t>
            </a:r>
          </a:p>
          <a:p>
            <a:endParaRPr lang="en-US" dirty="0"/>
          </a:p>
          <a:p>
            <a:r>
              <a:rPr lang="en-US" dirty="0"/>
              <a:t>What might you do if you knew this was the performance of Scottsdale and four other peer cities?</a:t>
            </a:r>
          </a:p>
          <a:p>
            <a:endParaRPr lang="en-US" dirty="0"/>
          </a:p>
          <a:p>
            <a:r>
              <a:rPr lang="en-US" dirty="0"/>
              <a:t>D similar; C and E better; B – something bad is happening there!</a:t>
            </a:r>
          </a:p>
          <a:p>
            <a:endParaRPr lang="en-US" dirty="0"/>
          </a:p>
          <a:p>
            <a:r>
              <a:rPr lang="en-US" dirty="0"/>
              <a:t>So you can see how comparing information assists greatly with evaluation. </a:t>
            </a:r>
          </a:p>
          <a:p>
            <a:pPr marL="163656" indent="-163656">
              <a:buFont typeface="Wingdings" pitchFamily="2" charset="2"/>
              <a:buChar char="§"/>
            </a:pPr>
            <a:endParaRPr lang="en-US" dirty="0"/>
          </a:p>
          <a:p>
            <a:pPr marL="163656" indent="-163656">
              <a:buFont typeface="Wingdings" pitchFamily="2" charset="2"/>
              <a:buChar char="§"/>
            </a:pPr>
            <a:endParaRPr lang="en-US" dirty="0"/>
          </a:p>
        </p:txBody>
      </p:sp>
    </p:spTree>
    <p:extLst>
      <p:ext uri="{BB962C8B-B14F-4D97-AF65-F5344CB8AC3E}">
        <p14:creationId xmlns:p14="http://schemas.microsoft.com/office/powerpoint/2010/main" val="28985944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Another tool is the monthly or quarterly management performance review session. </a:t>
            </a:r>
          </a:p>
          <a:p>
            <a:endParaRPr lang="en-US" dirty="0"/>
          </a:p>
          <a:p>
            <a:r>
              <a:rPr lang="en-US" dirty="0"/>
              <a:t>This gained popularity first in the policing world, but have spread more broadly. </a:t>
            </a:r>
          </a:p>
          <a:p>
            <a:endParaRPr lang="en-US" dirty="0"/>
          </a:p>
          <a:p>
            <a:r>
              <a:rPr lang="en-US" dirty="0"/>
              <a:t>Here are some keys to successful sessions</a:t>
            </a:r>
          </a:p>
          <a:p>
            <a:endParaRPr lang="en-US" dirty="0"/>
          </a:p>
          <a:p>
            <a:r>
              <a:rPr lang="en-US" dirty="0"/>
              <a:t>Leadership must be interested</a:t>
            </a:r>
          </a:p>
          <a:p>
            <a:endParaRPr lang="en-US" dirty="0"/>
          </a:p>
          <a:p>
            <a:r>
              <a:rPr lang="en-US" dirty="0"/>
              <a:t>Data must be regularly available</a:t>
            </a:r>
          </a:p>
          <a:p>
            <a:endParaRPr lang="en-US" dirty="0"/>
          </a:p>
          <a:p>
            <a:r>
              <a:rPr lang="en-US" dirty="0"/>
              <a:t>Staff must assist management in examining the data and providing advice on issues that need addressing.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3025370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Another thing to think about in evaluation is data validation. </a:t>
            </a:r>
          </a:p>
          <a:p>
            <a:endParaRPr lang="en-US" dirty="0"/>
          </a:p>
          <a:p>
            <a:r>
              <a:rPr lang="en-US" dirty="0"/>
              <a:t>An English economist from the early 20</a:t>
            </a:r>
            <a:r>
              <a:rPr lang="en-US" baseline="30000" dirty="0"/>
              <a:t>th</a:t>
            </a:r>
            <a:r>
              <a:rPr lang="en-US" dirty="0"/>
              <a:t> century wrote this:</a:t>
            </a:r>
          </a:p>
          <a:p>
            <a:endParaRPr lang="en-US" dirty="0"/>
          </a:p>
          <a:p>
            <a:r>
              <a:rPr lang="en-US" dirty="0"/>
              <a:t>“The government ministries are very keen on amassing statistics. They collect them, raise them to the nth power, take the cube root, and prepare wonderful diagrams. But you must never forget that every one of these figures comes in the first place from the village watchman, who just puts down what he damn well pleases.”</a:t>
            </a:r>
          </a:p>
          <a:p>
            <a:endParaRPr lang="en-US" dirty="0"/>
          </a:p>
          <a:p>
            <a:r>
              <a:rPr lang="en-US" dirty="0"/>
              <a:t>So – when reviewing data ask - does the number make sense? </a:t>
            </a:r>
          </a:p>
          <a:p>
            <a:endParaRPr lang="en-US" dirty="0"/>
          </a:p>
          <a:p>
            <a:r>
              <a:rPr lang="en-US" dirty="0"/>
              <a:t>Make sure you do not create incentives for departments to falsify results, but rather create incentives for accurate results</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8180136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One thing that happens with performance management and evaluation – is sometimes you find out the numbers you were given are incorrect. </a:t>
            </a:r>
          </a:p>
          <a:p>
            <a:endParaRPr lang="en-US" dirty="0"/>
          </a:p>
          <a:p>
            <a:r>
              <a:rPr lang="en-US" dirty="0"/>
              <a:t>That happens – my advice – don’t be surprised, when measures are revised.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35724809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And when you evaluate and ask tough questions – there will be a reaction. </a:t>
            </a:r>
          </a:p>
          <a:p>
            <a:endParaRPr lang="en-US" dirty="0"/>
          </a:p>
          <a:p>
            <a:r>
              <a:rPr lang="en-US" dirty="0"/>
              <a:t>My advice – don’t take it personally.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27700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The author, Patrick </a:t>
            </a:r>
            <a:r>
              <a:rPr lang="en-US" dirty="0" err="1"/>
              <a:t>Lencioni</a:t>
            </a:r>
            <a:r>
              <a:rPr lang="en-US" dirty="0"/>
              <a:t>, says it this way – </a:t>
            </a:r>
          </a:p>
          <a:p>
            <a:pPr marL="0" lvl="2" defTabSz="914173">
              <a:defRPr/>
            </a:pPr>
            <a:r>
              <a:rPr lang="en-US" dirty="0">
                <a:solidFill>
                  <a:schemeClr val="bg1"/>
                </a:solidFill>
              </a:rPr>
              <a:t>“Well, if a person has no way of knowing if they’re doing a good job, even if they’re doing something they love, they get frustrated. Imagine playing a football game and not knowing the score. Or being a broker and not knowing if the price went up or down after you bought a stock… Whether you’re a doctor, a lawyer, a janitor, or a game show host, if you don’t get a daily sense of measurable accomplishment, you go home at night wondering if your day was worthwhile.”</a:t>
            </a:r>
          </a:p>
          <a:p>
            <a:pPr marL="0" lvl="2" defTabSz="914173">
              <a:defRPr/>
            </a:pPr>
            <a:endParaRPr lang="en-US" dirty="0">
              <a:solidFill>
                <a:schemeClr val="bg1"/>
              </a:solidFill>
            </a:endParaRPr>
          </a:p>
          <a:p>
            <a:pPr marL="0" lvl="2"/>
            <a:r>
              <a:rPr lang="en-US" dirty="0">
                <a:solidFill>
                  <a:schemeClr val="bg1"/>
                </a:solidFill>
              </a:rPr>
              <a:t>It’s clear -- we need feedback on our performance: “objective evidence that tells you’re doing </a:t>
            </a:r>
          </a:p>
          <a:p>
            <a:pPr marL="6318" lvl="3"/>
            <a:r>
              <a:rPr lang="en-US" dirty="0">
                <a:solidFill>
                  <a:schemeClr val="bg1"/>
                </a:solidFill>
              </a:rPr>
              <a:t>something right.”</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244759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Now let’s focus on communicating and reporting results. </a:t>
            </a:r>
          </a:p>
          <a:p>
            <a:pPr defTabSz="914173">
              <a:defRPr/>
            </a:pPr>
            <a:endParaRPr lang="en-US" dirty="0"/>
          </a:p>
          <a:p>
            <a:pPr defTabSz="914173">
              <a:defRPr/>
            </a:pPr>
            <a:r>
              <a:rPr lang="en-US" dirty="0"/>
              <a:t>The first thing to remember is performance management is all about communication. </a:t>
            </a:r>
          </a:p>
        </p:txBody>
      </p:sp>
      <p:sp>
        <p:nvSpPr>
          <p:cNvPr id="4" name="Slide Number Placeholder 3"/>
          <p:cNvSpPr>
            <a:spLocks noGrp="1"/>
          </p:cNvSpPr>
          <p:nvPr>
            <p:ph type="sldNum" sz="quarter" idx="10"/>
          </p:nvPr>
        </p:nvSpPr>
        <p:spPr/>
        <p:txBody>
          <a:bodyPr/>
          <a:lstStyle/>
          <a:p>
            <a:fld id="{FA269916-7471-4856-90CB-E1E5B9FD1BBD}"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39047767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pPr algn="l"/>
            <a:r>
              <a:rPr lang="en-US" sz="1100" dirty="0">
                <a:latin typeface="Calibri" panose="020F0502020204030204" pitchFamily="34" charset="0"/>
              </a:rPr>
              <a:t>When you prepare reports – you should always think about how the information will be received and perceived by others. </a:t>
            </a:r>
          </a:p>
          <a:p>
            <a:pPr algn="l"/>
            <a:endParaRPr lang="en-US" sz="1100" dirty="0">
              <a:latin typeface="Calibri" panose="020F0502020204030204" pitchFamily="34" charset="0"/>
            </a:endParaRPr>
          </a:p>
          <a:p>
            <a:pPr algn="l"/>
            <a:r>
              <a:rPr lang="en-US" sz="1100" dirty="0">
                <a:latin typeface="Calibri" panose="020F0502020204030204" pitchFamily="34" charset="0"/>
              </a:rPr>
              <a:t>Reports should give insight into the management perspective but report in  a citizen-friendly format</a:t>
            </a:r>
          </a:p>
          <a:p>
            <a:pPr algn="l"/>
            <a:endParaRPr lang="en-US" baseline="0" dirty="0" smtClean="0"/>
          </a:p>
        </p:txBody>
      </p:sp>
      <p:sp>
        <p:nvSpPr>
          <p:cNvPr id="4" name="Slide Number Placeholder 3"/>
          <p:cNvSpPr>
            <a:spLocks noGrp="1"/>
          </p:cNvSpPr>
          <p:nvPr>
            <p:ph type="sldNum" sz="quarter" idx="10"/>
          </p:nvPr>
        </p:nvSpPr>
        <p:spPr/>
        <p:txBody>
          <a:bodyPr/>
          <a:lstStyle/>
          <a:p>
            <a:fld id="{FA269916-7471-4856-90CB-E1E5B9FD1BBD}" type="slidenum">
              <a:rPr lang="en-US" smtClean="0"/>
              <a:t>131</a:t>
            </a:fld>
            <a:endParaRPr lang="en-US"/>
          </a:p>
        </p:txBody>
      </p:sp>
    </p:spTree>
    <p:extLst>
      <p:ext uri="{BB962C8B-B14F-4D97-AF65-F5344CB8AC3E}">
        <p14:creationId xmlns:p14="http://schemas.microsoft.com/office/powerpoint/2010/main" val="31552498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r>
              <a:rPr lang="en-US" baseline="0" dirty="0" smtClean="0"/>
              <a:t>In other words – we work for simplicity</a:t>
            </a:r>
            <a:endParaRPr lang="en-US" dirty="0" smtClean="0"/>
          </a:p>
          <a:p>
            <a:endParaRPr lang="en-US" dirty="0" smtClean="0"/>
          </a:p>
          <a:p>
            <a:r>
              <a:rPr lang="en-US" dirty="0" smtClean="0"/>
              <a:t>Alan Siegel and Irene </a:t>
            </a:r>
            <a:r>
              <a:rPr lang="en-US" dirty="0" err="1" smtClean="0"/>
              <a:t>Etzkorn</a:t>
            </a:r>
            <a:r>
              <a:rPr lang="en-US" dirty="0" smtClean="0"/>
              <a:t>, authors of the book “Simple:</a:t>
            </a:r>
            <a:r>
              <a:rPr lang="en-US" baseline="0" dirty="0" smtClean="0"/>
              <a:t> Conquering the Crisis of Complexity”, tell us three steps to simplicity</a:t>
            </a:r>
          </a:p>
          <a:p>
            <a:endParaRPr lang="en-US" baseline="0" dirty="0" smtClean="0"/>
          </a:p>
        </p:txBody>
      </p:sp>
      <p:sp>
        <p:nvSpPr>
          <p:cNvPr id="4" name="Slide Number Placeholder 3"/>
          <p:cNvSpPr>
            <a:spLocks noGrp="1"/>
          </p:cNvSpPr>
          <p:nvPr>
            <p:ph type="sldNum" sz="quarter" idx="10"/>
          </p:nvPr>
        </p:nvSpPr>
        <p:spPr/>
        <p:txBody>
          <a:bodyPr/>
          <a:lstStyle/>
          <a:p>
            <a:fld id="{FA269916-7471-4856-90CB-E1E5B9FD1BBD}" type="slidenum">
              <a:rPr lang="en-US" smtClean="0"/>
              <a:t>132</a:t>
            </a:fld>
            <a:endParaRPr lang="en-US"/>
          </a:p>
        </p:txBody>
      </p:sp>
    </p:spTree>
    <p:extLst>
      <p:ext uri="{BB962C8B-B14F-4D97-AF65-F5344CB8AC3E}">
        <p14:creationId xmlns:p14="http://schemas.microsoft.com/office/powerpoint/2010/main" val="1758590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pPr marL="218290" indent="-218290">
              <a:buFont typeface="+mj-lt"/>
              <a:buAutoNum type="arabicPeriod"/>
            </a:pPr>
            <a:r>
              <a:rPr lang="en-US" dirty="0" smtClean="0"/>
              <a:t>Empathize - Perceive others needs &amp; expectations – </a:t>
            </a:r>
            <a:r>
              <a:rPr lang="en-US" dirty="0" err="1" smtClean="0"/>
              <a:t>ie</a:t>
            </a:r>
            <a:r>
              <a:rPr lang="en-US" dirty="0" smtClean="0"/>
              <a:t>, write for your audience</a:t>
            </a:r>
          </a:p>
        </p:txBody>
      </p:sp>
      <p:sp>
        <p:nvSpPr>
          <p:cNvPr id="4" name="Slide Number Placeholder 3"/>
          <p:cNvSpPr>
            <a:spLocks noGrp="1"/>
          </p:cNvSpPr>
          <p:nvPr>
            <p:ph type="sldNum" sz="quarter" idx="10"/>
          </p:nvPr>
        </p:nvSpPr>
        <p:spPr/>
        <p:txBody>
          <a:bodyPr/>
          <a:lstStyle/>
          <a:p>
            <a:fld id="{FA269916-7471-4856-90CB-E1E5B9FD1BBD}" type="slidenum">
              <a:rPr lang="en-US" smtClean="0"/>
              <a:t>133</a:t>
            </a:fld>
            <a:endParaRPr lang="en-US"/>
          </a:p>
        </p:txBody>
      </p:sp>
    </p:spTree>
    <p:extLst>
      <p:ext uri="{BB962C8B-B14F-4D97-AF65-F5344CB8AC3E}">
        <p14:creationId xmlns:p14="http://schemas.microsoft.com/office/powerpoint/2010/main" val="20069622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r>
              <a:rPr lang="en-US" dirty="0" smtClean="0"/>
              <a:t>2. Distill – Boil</a:t>
            </a:r>
            <a:r>
              <a:rPr lang="en-US" baseline="0" dirty="0" smtClean="0"/>
              <a:t> information down &amp; customize it to meet the needs of your audience</a:t>
            </a:r>
          </a:p>
        </p:txBody>
      </p:sp>
      <p:sp>
        <p:nvSpPr>
          <p:cNvPr id="4" name="Slide Number Placeholder 3"/>
          <p:cNvSpPr>
            <a:spLocks noGrp="1"/>
          </p:cNvSpPr>
          <p:nvPr>
            <p:ph type="sldNum" sz="quarter" idx="10"/>
          </p:nvPr>
        </p:nvSpPr>
        <p:spPr/>
        <p:txBody>
          <a:bodyPr/>
          <a:lstStyle/>
          <a:p>
            <a:fld id="{FA269916-7471-4856-90CB-E1E5B9FD1BBD}" type="slidenum">
              <a:rPr lang="en-US" smtClean="0"/>
              <a:t>134</a:t>
            </a:fld>
            <a:endParaRPr lang="en-US"/>
          </a:p>
        </p:txBody>
      </p:sp>
    </p:spTree>
    <p:extLst>
      <p:ext uri="{BB962C8B-B14F-4D97-AF65-F5344CB8AC3E}">
        <p14:creationId xmlns:p14="http://schemas.microsoft.com/office/powerpoint/2010/main" val="1109733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r>
              <a:rPr lang="en-US" baseline="0" dirty="0" smtClean="0"/>
              <a:t>3. Clarify – Make it easier to understand and use</a:t>
            </a:r>
          </a:p>
          <a:p>
            <a:pPr marL="218290" indent="-218290">
              <a:buFont typeface="+mj-lt"/>
              <a:buAutoNum type="arabicPeriod"/>
            </a:pPr>
            <a:endParaRPr lang="en-US" baseline="0" dirty="0" smtClean="0"/>
          </a:p>
          <a:p>
            <a:pPr marL="218290" indent="-21829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FA269916-7471-4856-90CB-E1E5B9FD1BBD}" type="slidenum">
              <a:rPr lang="en-US" smtClean="0"/>
              <a:t>135</a:t>
            </a:fld>
            <a:endParaRPr lang="en-US"/>
          </a:p>
        </p:txBody>
      </p:sp>
    </p:spTree>
    <p:extLst>
      <p:ext uri="{BB962C8B-B14F-4D97-AF65-F5344CB8AC3E}">
        <p14:creationId xmlns:p14="http://schemas.microsoft.com/office/powerpoint/2010/main" val="36786510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38" y="4205515"/>
            <a:ext cx="5143500" cy="3984171"/>
          </a:xfrm>
          <a:prstGeom prst="rect">
            <a:avLst/>
          </a:prstGeom>
        </p:spPr>
        <p:txBody>
          <a:bodyPr lIns="87316" tIns="43658" rIns="87316" bIns="43658"/>
          <a:lstStyle/>
          <a:p>
            <a:r>
              <a:rPr lang="en-US" baseline="0" dirty="0" smtClean="0"/>
              <a:t>Achieving simplicity does not mean “dumbing it down” … in fact it is widely known that making things simple is not easier.</a:t>
            </a:r>
          </a:p>
          <a:p>
            <a:endParaRPr lang="en-US" baseline="0" dirty="0" smtClean="0"/>
          </a:p>
          <a:p>
            <a:r>
              <a:rPr lang="en-US" baseline="0" dirty="0" smtClean="0"/>
              <a:t>Mark Twain allegedly once said, “I apologize for the length of this letter; I did not have time to write a shorter one.”</a:t>
            </a:r>
          </a:p>
          <a:p>
            <a:endParaRPr lang="en-US" baseline="0" dirty="0" smtClean="0"/>
          </a:p>
          <a:p>
            <a:r>
              <a:rPr lang="en-US" baseline="0" dirty="0" smtClean="0"/>
              <a:t>We recognize that it’s more work – but if we are truly creating communication for our audience, it is important and necessary.</a:t>
            </a:r>
            <a:endParaRPr lang="en-US" dirty="0" smtClean="0"/>
          </a:p>
          <a:p>
            <a:pPr marL="218290" indent="-21829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A269916-7471-4856-90CB-E1E5B9FD1BBD}" type="slidenum">
              <a:rPr lang="en-US" smtClean="0"/>
              <a:t>136</a:t>
            </a:fld>
            <a:endParaRPr lang="en-US"/>
          </a:p>
        </p:txBody>
      </p:sp>
    </p:spTree>
    <p:extLst>
      <p:ext uri="{BB962C8B-B14F-4D97-AF65-F5344CB8AC3E}">
        <p14:creationId xmlns:p14="http://schemas.microsoft.com/office/powerpoint/2010/main" val="28218307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3"/>
            <a:ext cx="5257800" cy="4085735"/>
          </a:xfrm>
          <a:prstGeom prst="rect">
            <a:avLst/>
          </a:prstGeom>
        </p:spPr>
        <p:txBody>
          <a:bodyPr lIns="88573" tIns="44286" rIns="88573" bIns="44286"/>
          <a:lstStyle/>
          <a:p>
            <a:r>
              <a:rPr lang="en-US" dirty="0" smtClean="0"/>
              <a:t>Brent</a:t>
            </a:r>
          </a:p>
          <a:p>
            <a:endParaRPr lang="en-US" dirty="0" smtClean="0"/>
          </a:p>
          <a:p>
            <a:r>
              <a:rPr lang="en-US" dirty="0" smtClean="0"/>
              <a:t>Here’s an example from</a:t>
            </a:r>
            <a:r>
              <a:rPr lang="en-US" baseline="0" dirty="0" smtClean="0"/>
              <a:t> our citizen-friendly 4-page annual report. </a:t>
            </a:r>
          </a:p>
          <a:p>
            <a:endParaRPr lang="en-US" baseline="0" dirty="0" smtClean="0"/>
          </a:p>
          <a:p>
            <a:r>
              <a:rPr lang="en-US" baseline="0" dirty="0" smtClean="0"/>
              <a:t>We took basic indicators that we were reporting multiple years of data in our comprehensive annual financial report,</a:t>
            </a:r>
          </a:p>
          <a:p>
            <a:endParaRPr lang="en-US" baseline="0" dirty="0" smtClean="0"/>
          </a:p>
          <a:p>
            <a:r>
              <a:rPr lang="en-US" baseline="0" dirty="0" smtClean="0"/>
              <a:t>Grouped them by our strategic goals</a:t>
            </a:r>
          </a:p>
          <a:p>
            <a:endParaRPr lang="en-US" baseline="0" dirty="0" smtClean="0"/>
          </a:p>
          <a:p>
            <a:r>
              <a:rPr lang="en-US" baseline="0" dirty="0" smtClean="0"/>
              <a:t>And showed a 5 year trend by using the </a:t>
            </a:r>
            <a:r>
              <a:rPr lang="en-US" baseline="0" dirty="0" err="1" smtClean="0"/>
              <a:t>sparkline</a:t>
            </a:r>
            <a:r>
              <a:rPr lang="en-US" baseline="0" dirty="0" smtClean="0"/>
              <a:t> feature now available standard with Microsoft Excel.</a:t>
            </a:r>
            <a:endParaRPr lang="en-US" dirty="0"/>
          </a:p>
        </p:txBody>
      </p:sp>
    </p:spTree>
    <p:extLst>
      <p:ext uri="{BB962C8B-B14F-4D97-AF65-F5344CB8AC3E}">
        <p14:creationId xmlns:p14="http://schemas.microsoft.com/office/powerpoint/2010/main" val="278543948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3"/>
            <a:ext cx="5257800" cy="4085735"/>
          </a:xfrm>
          <a:prstGeom prst="rect">
            <a:avLst/>
          </a:prstGeom>
        </p:spPr>
        <p:txBody>
          <a:bodyPr lIns="88573" tIns="44286" rIns="88573" bIns="44286"/>
          <a:lstStyle/>
          <a:p>
            <a:r>
              <a:rPr lang="en-US" dirty="0" smtClean="0"/>
              <a:t>Brent</a:t>
            </a:r>
          </a:p>
          <a:p>
            <a:endParaRPr lang="en-US" dirty="0" smtClean="0"/>
          </a:p>
          <a:p>
            <a:r>
              <a:rPr lang="en-US" dirty="0" smtClean="0"/>
              <a:t>We also took</a:t>
            </a:r>
            <a:r>
              <a:rPr lang="en-US" baseline="0" dirty="0" smtClean="0"/>
              <a:t> our “capital assets and facilities” section of the CAFR and made it graphically more compelling – same information – just more interesting to look at. </a:t>
            </a:r>
            <a:endParaRPr lang="en-US" dirty="0"/>
          </a:p>
        </p:txBody>
      </p:sp>
    </p:spTree>
    <p:extLst>
      <p:ext uri="{BB962C8B-B14F-4D97-AF65-F5344CB8AC3E}">
        <p14:creationId xmlns:p14="http://schemas.microsoft.com/office/powerpoint/2010/main" val="17960038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3"/>
            <a:ext cx="5257800" cy="4085735"/>
          </a:xfrm>
          <a:prstGeom prst="rect">
            <a:avLst/>
          </a:prstGeom>
        </p:spPr>
        <p:txBody>
          <a:bodyPr lIns="88573" tIns="44286" rIns="88573" bIns="44286"/>
          <a:lstStyle/>
          <a:p>
            <a:r>
              <a:rPr lang="en-US" dirty="0" smtClean="0"/>
              <a:t>Brent</a:t>
            </a:r>
          </a:p>
          <a:p>
            <a:endParaRPr lang="en-US" dirty="0" smtClean="0"/>
          </a:p>
          <a:p>
            <a:r>
              <a:rPr lang="en-US" dirty="0" smtClean="0"/>
              <a:t>We’ve</a:t>
            </a:r>
            <a:r>
              <a:rPr lang="en-US" baseline="0" dirty="0" smtClean="0"/>
              <a:t> also used graphics to share more information about some data</a:t>
            </a:r>
          </a:p>
          <a:p>
            <a:endParaRPr lang="en-US" baseline="0" dirty="0" smtClean="0"/>
          </a:p>
          <a:p>
            <a:r>
              <a:rPr lang="en-US" baseline="0" dirty="0" smtClean="0"/>
              <a:t>For example – here’s how we displayed how much of our operating budget goes to</a:t>
            </a:r>
          </a:p>
          <a:p>
            <a:endParaRPr lang="en-US" baseline="0" dirty="0" smtClean="0"/>
          </a:p>
          <a:p>
            <a:r>
              <a:rPr lang="en-US" baseline="0" dirty="0" smtClean="0"/>
              <a:t>Government employees – versus to the private sector. </a:t>
            </a:r>
            <a:endParaRPr lang="en-US" dirty="0"/>
          </a:p>
        </p:txBody>
      </p:sp>
    </p:spTree>
    <p:extLst>
      <p:ext uri="{BB962C8B-B14F-4D97-AF65-F5344CB8AC3E}">
        <p14:creationId xmlns:p14="http://schemas.microsoft.com/office/powerpoint/2010/main" val="331640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But you always have to be very careful about what you focus on. </a:t>
            </a:r>
          </a:p>
          <a:p>
            <a:endParaRPr lang="en-US" dirty="0"/>
          </a:p>
          <a:p>
            <a:r>
              <a:rPr lang="en-US" dirty="0"/>
              <a:t>As Patrick </a:t>
            </a:r>
            <a:r>
              <a:rPr lang="en-US" dirty="0" err="1"/>
              <a:t>Lencioni</a:t>
            </a:r>
            <a:r>
              <a:rPr lang="en-US" dirty="0"/>
              <a:t> wrote – “the key is always to measure the right things.”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075846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3"/>
            <a:ext cx="5257800" cy="4085735"/>
          </a:xfrm>
          <a:prstGeom prst="rect">
            <a:avLst/>
          </a:prstGeom>
        </p:spPr>
        <p:txBody>
          <a:bodyPr lIns="88573" tIns="44286" rIns="88573" bIns="44286"/>
          <a:lstStyle/>
          <a:p>
            <a:r>
              <a:rPr lang="en-US" dirty="0" smtClean="0"/>
              <a:t>Brent</a:t>
            </a:r>
          </a:p>
          <a:p>
            <a:endParaRPr lang="en-US" dirty="0" smtClean="0"/>
          </a:p>
          <a:p>
            <a:r>
              <a:rPr lang="en-US" dirty="0" smtClean="0"/>
              <a:t>We’ve also</a:t>
            </a:r>
            <a:r>
              <a:rPr lang="en-US" baseline="0" dirty="0" smtClean="0"/>
              <a:t> tried to share our citizen survey data with greater simplicity.</a:t>
            </a:r>
            <a:endParaRPr lang="en-US" dirty="0"/>
          </a:p>
        </p:txBody>
      </p:sp>
    </p:spTree>
    <p:extLst>
      <p:ext uri="{BB962C8B-B14F-4D97-AF65-F5344CB8AC3E}">
        <p14:creationId xmlns:p14="http://schemas.microsoft.com/office/powerpoint/2010/main" val="14060535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As guiding principles for performance reporting, we found these 4 premises of effective information visualization</a:t>
            </a:r>
          </a:p>
          <a:p>
            <a:endParaRPr lang="en-US" dirty="0"/>
          </a:p>
          <a:p>
            <a:r>
              <a:rPr lang="en-US" dirty="0"/>
              <a:t>[Read principles]</a:t>
            </a:r>
          </a:p>
          <a:p>
            <a:endParaRPr lang="en-US" dirty="0"/>
          </a:p>
          <a:p>
            <a:r>
              <a:rPr lang="en-US" dirty="0"/>
              <a:t>We have really tried to use these as our key guidance as we’ve communicated data</a:t>
            </a:r>
          </a:p>
          <a:p>
            <a:pPr marL="168956" indent="-16895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20546467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For example – rather than putting six columns of numbers – we added a </a:t>
            </a:r>
            <a:r>
              <a:rPr lang="en-US" dirty="0" err="1"/>
              <a:t>sparkline</a:t>
            </a:r>
            <a:r>
              <a:rPr lang="en-US" dirty="0"/>
              <a:t> to visually show a trend – and an arrow to show which direction we’re heading. </a:t>
            </a:r>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20546467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Instead of using  a standard pie or bar chart – we’ve taken a couple of techniques to display the financial data with visual honesty – and provide more context and information. </a:t>
            </a:r>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20546467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We also try to be creative – put things in perspective – make it easier to remember. </a:t>
            </a:r>
          </a:p>
          <a:p>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0546467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And while we’re still working on this – we’re thinking about how to make it easily shared. </a:t>
            </a:r>
          </a:p>
          <a:p>
            <a:endParaRPr lang="en-US" dirty="0"/>
          </a:p>
          <a:p>
            <a:r>
              <a:rPr lang="en-US" dirty="0"/>
              <a:t>We call this – giving people “walking around information.” </a:t>
            </a:r>
          </a:p>
          <a:p>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20546467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 few more tips – one of the leaders in the display of data is Edward </a:t>
            </a:r>
            <a:r>
              <a:rPr lang="en-US" dirty="0" err="1"/>
              <a:t>Tufte</a:t>
            </a:r>
            <a:endParaRPr lang="en-US" dirty="0"/>
          </a:p>
          <a:p>
            <a:pPr marL="171406" indent="-171406">
              <a:buFont typeface="Wingdings" pitchFamily="2" charset="2"/>
              <a:buChar char="§"/>
            </a:pPr>
            <a:endParaRPr lang="en-US" dirty="0"/>
          </a:p>
          <a:p>
            <a:r>
              <a:rPr lang="en-US" dirty="0"/>
              <a:t>He has a number of key concepts that are very influential – let me share two. </a:t>
            </a:r>
          </a:p>
          <a:p>
            <a:pPr marL="171406" indent="-17140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37597835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642756">
              <a:defRPr/>
            </a:pPr>
            <a:r>
              <a:rPr lang="en-US" dirty="0"/>
              <a:t>Here is the default setting for a bar chart in PowerPoint. </a:t>
            </a:r>
          </a:p>
          <a:p>
            <a:pPr marL="171406" indent="-171406" defTabSz="642756">
              <a:buFont typeface="Wingdings" pitchFamily="2" charset="2"/>
              <a:buChar char="§"/>
              <a:defRPr/>
            </a:pPr>
            <a:endParaRPr lang="en-US" dirty="0"/>
          </a:p>
          <a:p>
            <a:pPr defTabSz="642756">
              <a:defRPr/>
            </a:pPr>
            <a:r>
              <a:rPr lang="en-US" dirty="0"/>
              <a:t>What do you notice? </a:t>
            </a:r>
          </a:p>
          <a:p>
            <a:pPr marL="171406" indent="-171406" defTabSz="642756">
              <a:buFont typeface="Wingdings" pitchFamily="2" charset="2"/>
              <a:buChar char="§"/>
              <a:defRPr/>
            </a:pPr>
            <a:endParaRPr lang="en-US" dirty="0"/>
          </a:p>
          <a:p>
            <a:pPr defTabSz="642756">
              <a:defRPr/>
            </a:pPr>
            <a:r>
              <a:rPr lang="en-US" dirty="0" err="1"/>
              <a:t>Tufte</a:t>
            </a:r>
            <a:r>
              <a:rPr lang="en-US" dirty="0"/>
              <a:t> calls this “</a:t>
            </a:r>
            <a:r>
              <a:rPr lang="en-US" dirty="0" err="1"/>
              <a:t>chartjunk</a:t>
            </a:r>
            <a:r>
              <a:rPr lang="en-US" dirty="0"/>
              <a:t>” -- </a:t>
            </a:r>
          </a:p>
          <a:p>
            <a:pPr marL="171406" indent="-171406" defTabSz="642756">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5076760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Here’s what is left if you remove the chart junk</a:t>
            </a:r>
          </a:p>
          <a:p>
            <a:pPr marL="171406" indent="-171406">
              <a:buFont typeface="Wingdings" pitchFamily="2" charset="2"/>
              <a:buChar char="§"/>
            </a:pPr>
            <a:endParaRPr lang="en-US" dirty="0"/>
          </a:p>
          <a:p>
            <a:r>
              <a:rPr lang="en-US" dirty="0"/>
              <a:t>Leads us to a second concept – increase data ink</a:t>
            </a:r>
          </a:p>
          <a:p>
            <a:pPr marL="171406" indent="-171406">
              <a:buFont typeface="Wingdings" pitchFamily="2" charset="2"/>
              <a:buChar char="§"/>
            </a:pPr>
            <a:endParaRPr lang="en-US" dirty="0"/>
          </a:p>
          <a:p>
            <a:r>
              <a:rPr lang="en-US" dirty="0"/>
              <a:t>The same is true for writing – remove the stuff that doesn’t matter, and make sure the most ink is dedicated to what does matter.</a:t>
            </a:r>
          </a:p>
          <a:p>
            <a:pPr marL="171406" indent="-17140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7580980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When using visuals – </a:t>
            </a:r>
          </a:p>
          <a:p>
            <a:pPr marL="171406" indent="-171406">
              <a:buFont typeface="Wingdings" pitchFamily="2" charset="2"/>
              <a:buChar char="§"/>
            </a:pPr>
            <a:endParaRPr lang="en-US" dirty="0"/>
          </a:p>
          <a:p>
            <a:r>
              <a:rPr lang="en-US" dirty="0"/>
              <a:t>Consider these key concepts. </a:t>
            </a:r>
          </a:p>
          <a:p>
            <a:pPr marL="171406" indent="-171406">
              <a:buFont typeface="Wingdings" pitchFamily="2" charset="2"/>
              <a:buChar char="§"/>
            </a:pPr>
            <a:endParaRPr lang="en-US" dirty="0"/>
          </a:p>
          <a:p>
            <a:r>
              <a:rPr lang="en-US" dirty="0"/>
              <a:t>These are all designed to simplify concepts and make it easier for reader comprehension.</a:t>
            </a:r>
          </a:p>
          <a:p>
            <a:pPr marL="171406" indent="-17140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375978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i="1" dirty="0">
                <a:solidFill>
                  <a:srgbClr val="164883"/>
                </a:solidFill>
              </a:rPr>
              <a:t>So, </a:t>
            </a:r>
            <a:r>
              <a:rPr lang="en-US" dirty="0"/>
              <a:t>The key concept that we’re trying to stress is “evidence-based decision making”</a:t>
            </a:r>
          </a:p>
          <a:p>
            <a:endParaRPr lang="en-US" dirty="0"/>
          </a:p>
          <a:p>
            <a:r>
              <a:rPr lang="en-US" dirty="0"/>
              <a:t>Make decisions about evidence we’ve collected, rather than assumptions or even well-educated guesses</a:t>
            </a:r>
          </a:p>
          <a:p>
            <a:endParaRPr lang="en-US" dirty="0"/>
          </a:p>
          <a:p>
            <a:r>
              <a:rPr lang="en-US" dirty="0"/>
              <a:t>Jim Collins – author of Good to Great had this to say about these types of efforts</a:t>
            </a:r>
          </a:p>
          <a:p>
            <a:endParaRPr lang="en-US" dirty="0"/>
          </a:p>
          <a:p>
            <a:r>
              <a:rPr lang="en-US" dirty="0"/>
              <a:t>“To through our hands up and say “we cannot measure performance the way you can in a business” – is simply lack of discipline. </a:t>
            </a:r>
          </a:p>
          <a:p>
            <a:endParaRPr lang="en-US" dirty="0"/>
          </a:p>
          <a:p>
            <a:r>
              <a:rPr lang="en-US" dirty="0"/>
              <a:t>He goes on to say that all measures are flawed to some degree </a:t>
            </a:r>
            <a:endParaRPr lang="en-US" dirty="0" smtClean="0"/>
          </a:p>
          <a:p>
            <a:endParaRPr lang="en-US" dirty="0" smtClean="0"/>
          </a:p>
          <a:p>
            <a:r>
              <a:rPr lang="en-US" dirty="0" smtClean="0"/>
              <a:t>Test scores</a:t>
            </a:r>
            <a:r>
              <a:rPr lang="en-US" baseline="0" dirty="0" smtClean="0"/>
              <a:t> are flawed, mammograms are flawed, crime data are flawed, customer service data are flawed, patient outcome data are flawed. </a:t>
            </a:r>
            <a:endParaRPr lang="en-US" dirty="0" smtClean="0"/>
          </a:p>
          <a:p>
            <a:endParaRPr lang="en-US" dirty="0" smtClean="0"/>
          </a:p>
          <a:p>
            <a:r>
              <a:rPr lang="en-US" sz="1100" dirty="0">
                <a:solidFill>
                  <a:prstClr val="white"/>
                </a:solidFill>
              </a:rPr>
              <a:t>“What matters is not finding the perfect indicator, but settling upon a </a:t>
            </a:r>
            <a:r>
              <a:rPr lang="en-US" sz="1100" i="1" dirty="0">
                <a:solidFill>
                  <a:prstClr val="white"/>
                </a:solidFill>
              </a:rPr>
              <a:t>consistent and intelligent </a:t>
            </a:r>
            <a:r>
              <a:rPr lang="en-US" sz="1100" dirty="0">
                <a:solidFill>
                  <a:prstClr val="white"/>
                </a:solidFill>
              </a:rPr>
              <a:t>method of assessing your output results and then tracking your trajectory with rigor.” </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049529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81104"/>
            <a:ext cx="5608320" cy="4150519"/>
          </a:xfrm>
          <a:prstGeom prst="rect">
            <a:avLst/>
          </a:prstGeom>
        </p:spPr>
        <p:txBody>
          <a:bodyPr lIns="92733" tIns="46366" rIns="92733" bIns="46366"/>
          <a:lstStyle/>
          <a:p>
            <a:pPr marL="164482" indent="-164482">
              <a:buFont typeface="Wingdings" pitchFamily="2" charset="2"/>
              <a:buChar char="§"/>
            </a:pPr>
            <a:r>
              <a:rPr lang="en-US" dirty="0" smtClean="0"/>
              <a:t>Now let’s look a couple</a:t>
            </a:r>
            <a:r>
              <a:rPr lang="en-US" baseline="0" dirty="0" smtClean="0"/>
              <a:t> </a:t>
            </a:r>
            <a:r>
              <a:rPr lang="en-US" dirty="0" smtClean="0"/>
              <a:t>illustrations we’ve used for our City Council presentations</a:t>
            </a:r>
          </a:p>
          <a:p>
            <a:pPr marL="164482" indent="-164482">
              <a:buFont typeface="Wingdings" pitchFamily="2" charset="2"/>
              <a:buChar char="§"/>
            </a:pPr>
            <a:r>
              <a:rPr lang="en-US" dirty="0" smtClean="0"/>
              <a:t>We </a:t>
            </a:r>
            <a:r>
              <a:rPr lang="en-US" dirty="0"/>
              <a:t>have used PowerPoint because it’s present on all city desktops</a:t>
            </a:r>
          </a:p>
          <a:p>
            <a:pPr marL="164482" indent="-164482">
              <a:buFont typeface="Wingdings" pitchFamily="2" charset="2"/>
              <a:buChar char="§"/>
            </a:pPr>
            <a:r>
              <a:rPr lang="en-US" dirty="0"/>
              <a:t>We wanted to make sure we were fully using the resources we have – </a:t>
            </a:r>
          </a:p>
          <a:p>
            <a:pPr marL="164482" indent="-164482">
              <a:buFont typeface="Wingdings" pitchFamily="2" charset="2"/>
              <a:buChar char="§"/>
            </a:pPr>
            <a:r>
              <a:rPr lang="en-US" dirty="0"/>
              <a:t>before paying extra for additional solutions</a:t>
            </a:r>
          </a:p>
          <a:p>
            <a:pPr marL="164482" indent="-164482">
              <a:buFont typeface="Wingdings" pitchFamily="2" charset="2"/>
              <a:buChar char="§"/>
            </a:pPr>
            <a:r>
              <a:rPr lang="en-US" dirty="0"/>
              <a:t>This visual was designed to present data about employee turnover and attrition</a:t>
            </a:r>
          </a:p>
          <a:p>
            <a:pPr marL="164482" indent="-164482">
              <a:buFont typeface="Wingdings" pitchFamily="2" charset="2"/>
              <a:buChar char="§"/>
            </a:pPr>
            <a:r>
              <a:rPr lang="en-US" dirty="0"/>
              <a:t>And to suggest that it’s related to the strength of the overall economy</a:t>
            </a:r>
          </a:p>
          <a:p>
            <a:pPr marL="164482" indent="-164482">
              <a:buFont typeface="Wingdings" pitchFamily="2" charset="2"/>
              <a:buChar char="§"/>
            </a:pPr>
            <a:r>
              <a:rPr lang="en-US" dirty="0"/>
              <a:t>As the economy gets better – turnover goes up because job opportunities become available</a:t>
            </a:r>
          </a:p>
          <a:p>
            <a:pPr marL="164482" indent="-164482">
              <a:buFont typeface="Wingdings" pitchFamily="2" charset="2"/>
              <a:buChar char="§"/>
            </a:pPr>
            <a:r>
              <a:rPr lang="en-US" dirty="0"/>
              <a:t>As the economy gets worse – unemployment goes up – and turnover goes down</a:t>
            </a:r>
          </a:p>
          <a:p>
            <a:pPr marL="164482" indent="-164482">
              <a:buFont typeface="Wingdings" pitchFamily="2" charset="2"/>
              <a:buChar char="§"/>
            </a:pPr>
            <a:r>
              <a:rPr lang="en-US" dirty="0"/>
              <a:t>In general this is true – but city actions can influence the process – </a:t>
            </a:r>
          </a:p>
          <a:p>
            <a:pPr marL="164482" indent="-164482">
              <a:buFont typeface="Wingdings" pitchFamily="2" charset="2"/>
              <a:buChar char="§"/>
            </a:pPr>
            <a:r>
              <a:rPr lang="en-US" dirty="0"/>
              <a:t>We did a retirement incentive program – and accompanying layoffs – </a:t>
            </a:r>
          </a:p>
          <a:p>
            <a:pPr marL="164482" indent="-164482">
              <a:buFont typeface="Wingdings" pitchFamily="2" charset="2"/>
              <a:buChar char="§"/>
            </a:pPr>
            <a:r>
              <a:rPr lang="en-US" dirty="0"/>
              <a:t>That altered the trend – if that was not done – likely turnover would have been low</a:t>
            </a:r>
          </a:p>
          <a:p>
            <a:pPr marL="164482" indent="-164482">
              <a:buFont typeface="Wingdings" pitchFamily="2" charset="2"/>
              <a:buChar char="§"/>
            </a:pPr>
            <a:r>
              <a:rPr lang="en-US" dirty="0"/>
              <a:t>Because unemployment was very high</a:t>
            </a:r>
          </a:p>
          <a:p>
            <a:pPr marL="164482" indent="-164482">
              <a:buFont typeface="Wingdings" pitchFamily="2" charset="2"/>
              <a:buChar char="§"/>
            </a:pPr>
            <a:r>
              <a:rPr lang="en-US" dirty="0"/>
              <a:t>This slide uses the animation features to layer in the concepts as we talk about them</a:t>
            </a:r>
          </a:p>
          <a:p>
            <a:pPr marL="164482" indent="-164482">
              <a:buFont typeface="Wingdings" pitchFamily="2" charset="2"/>
              <a:buChar char="§"/>
            </a:pPr>
            <a:r>
              <a:rPr lang="en-US" dirty="0"/>
              <a:t>And tries to keep most of the ink used for data – highlighting some key data points</a:t>
            </a:r>
          </a:p>
          <a:p>
            <a:pPr marL="171387" indent="-171387">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1135020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81104"/>
            <a:ext cx="5608320" cy="4150519"/>
          </a:xfrm>
          <a:prstGeom prst="rect">
            <a:avLst/>
          </a:prstGeom>
        </p:spPr>
        <p:txBody>
          <a:bodyPr lIns="92733" tIns="46366" rIns="92733" bIns="46366"/>
          <a:lstStyle/>
          <a:p>
            <a:pPr marL="219311" indent="-219311">
              <a:buFont typeface="Wingdings" pitchFamily="2" charset="2"/>
              <a:buChar char="§"/>
            </a:pPr>
            <a:r>
              <a:rPr lang="en-US" dirty="0"/>
              <a:t>Often charts and graphs aren’t able to display the information you need to display</a:t>
            </a:r>
          </a:p>
          <a:p>
            <a:pPr marL="219311" indent="-219311">
              <a:buFont typeface="Wingdings" pitchFamily="2" charset="2"/>
              <a:buChar char="§"/>
            </a:pPr>
            <a:r>
              <a:rPr lang="en-US" dirty="0"/>
              <a:t>We’ve found that using shapes (and resizing them accurately) – can visually display changes</a:t>
            </a:r>
          </a:p>
          <a:p>
            <a:pPr marL="219311" indent="-219311">
              <a:buFont typeface="Wingdings" pitchFamily="2" charset="2"/>
              <a:buChar char="§"/>
            </a:pPr>
            <a:r>
              <a:rPr lang="en-US" dirty="0"/>
              <a:t>This one shows the difference over a two year period at a fire station in downtown Scottsdale</a:t>
            </a:r>
          </a:p>
          <a:p>
            <a:pPr marL="219311" indent="-219311">
              <a:buFont typeface="Wingdings" pitchFamily="2" charset="2"/>
              <a:buChar char="§"/>
            </a:pPr>
            <a:r>
              <a:rPr lang="en-US" dirty="0"/>
              <a:t>As you can see – their workload increased, which because accompanied with decreased staffing</a:t>
            </a:r>
          </a:p>
          <a:p>
            <a:pPr marL="219311" indent="-219311">
              <a:buFont typeface="Wingdings" pitchFamily="2" charset="2"/>
              <a:buChar char="§"/>
            </a:pPr>
            <a:r>
              <a:rPr lang="en-US" dirty="0"/>
              <a:t>Resulted in more responses coming from neighboring stations and jurisdictions</a:t>
            </a:r>
          </a:p>
          <a:p>
            <a:pPr marL="228518" indent="-228518">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9101345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In </a:t>
            </a:r>
            <a:r>
              <a:rPr lang="en-US" dirty="0" err="1"/>
              <a:t>Moneyball</a:t>
            </a:r>
            <a:r>
              <a:rPr lang="en-US" dirty="0"/>
              <a:t> the author writes this:</a:t>
            </a:r>
          </a:p>
          <a:p>
            <a:endParaRPr lang="en-US" dirty="0"/>
          </a:p>
          <a:p>
            <a:r>
              <a:rPr lang="en-US" dirty="0"/>
              <a:t>I think it’s true for our purposes as well</a:t>
            </a:r>
          </a:p>
          <a:p>
            <a:endParaRPr lang="en-US" dirty="0"/>
          </a:p>
          <a:p>
            <a:r>
              <a:rPr lang="en-US" dirty="0"/>
              <a:t>Showing clear, simple and accurate visuals of data </a:t>
            </a:r>
          </a:p>
          <a:p>
            <a:endParaRPr lang="en-US" dirty="0"/>
          </a:p>
          <a:p>
            <a:r>
              <a:rPr lang="en-US" dirty="0"/>
              <a:t>Can provide an advantage for clearer communication</a:t>
            </a:r>
          </a:p>
          <a:p>
            <a:endParaRPr lang="en-US" dirty="0"/>
          </a:p>
        </p:txBody>
      </p:sp>
      <p:sp>
        <p:nvSpPr>
          <p:cNvPr id="4" name="Slide Number Placeholder 3"/>
          <p:cNvSpPr>
            <a:spLocks noGrp="1"/>
          </p:cNvSpPr>
          <p:nvPr>
            <p:ph type="sldNum" sz="quarter" idx="10"/>
          </p:nvPr>
        </p:nvSpPr>
        <p:spPr/>
        <p:txBody>
          <a:bodyPr/>
          <a:lstStyle/>
          <a:p>
            <a:fld id="{28100E6B-D7FF-4886-BAD7-1B483D7CFAFD}"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60430934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Abigail do? </a:t>
            </a:r>
          </a:p>
          <a:p>
            <a:pPr marL="3032">
              <a:spcAft>
                <a:spcPts val="1719"/>
              </a:spcAft>
            </a:pPr>
            <a:r>
              <a:rPr lang="en-US" sz="1100" dirty="0">
                <a:solidFill>
                  <a:srgbClr val="004E95"/>
                </a:solidFill>
                <a:latin typeface="Segoe Print" panose="02000600000000000000" pitchFamily="2" charset="0"/>
              </a:rPr>
              <a:t/>
            </a:r>
            <a:br>
              <a:rPr lang="en-US" sz="1100" dirty="0">
                <a:solidFill>
                  <a:srgbClr val="004E95"/>
                </a:solidFill>
                <a:latin typeface="Segoe Print" panose="02000600000000000000" pitchFamily="2" charset="0"/>
              </a:rPr>
            </a:br>
            <a:r>
              <a:rPr lang="en-US" sz="1100" dirty="0">
                <a:solidFill>
                  <a:srgbClr val="004E95"/>
                </a:solidFill>
                <a:latin typeface="Segoe Print" panose="02000600000000000000" pitchFamily="2" charset="0"/>
              </a:rPr>
              <a:t>Assign a staff member to regularly review performance measures</a:t>
            </a:r>
          </a:p>
          <a:p>
            <a:pPr marL="3032">
              <a:spcAft>
                <a:spcPts val="1719"/>
              </a:spcAft>
            </a:pPr>
            <a:r>
              <a:rPr lang="en-US" sz="1100" dirty="0">
                <a:solidFill>
                  <a:srgbClr val="004E95"/>
                </a:solidFill>
                <a:latin typeface="Segoe Print" panose="02000600000000000000" pitchFamily="2" charset="0"/>
              </a:rPr>
              <a:t>Make sure that targets and standards are identified for each measure</a:t>
            </a:r>
          </a:p>
          <a:p>
            <a:pPr marL="3032">
              <a:spcAft>
                <a:spcPts val="1719"/>
              </a:spcAft>
            </a:pPr>
            <a:r>
              <a:rPr lang="en-US" sz="1100" dirty="0">
                <a:solidFill>
                  <a:srgbClr val="004E95"/>
                </a:solidFill>
                <a:latin typeface="Segoe Print" panose="02000600000000000000" pitchFamily="2" charset="0"/>
              </a:rPr>
              <a:t>Build review of measures into the regular management cycle – monthly staff meetings?</a:t>
            </a:r>
          </a:p>
          <a:p>
            <a:pPr marL="3032">
              <a:spcAft>
                <a:spcPts val="1719"/>
              </a:spcAft>
            </a:pPr>
            <a:r>
              <a:rPr lang="en-US" sz="1100" dirty="0">
                <a:solidFill>
                  <a:srgbClr val="004E95"/>
                </a:solidFill>
                <a:latin typeface="Segoe Print" panose="02000600000000000000" pitchFamily="2" charset="0"/>
              </a:rPr>
              <a:t>Work with her team to create a simple report that distills and clarifies performance information for management and customers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9230308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sz="1100" dirty="0"/>
              <a:t>What should Daniel do? </a:t>
            </a:r>
          </a:p>
          <a:p>
            <a:endParaRPr lang="en-US" sz="1100" dirty="0"/>
          </a:p>
          <a:p>
            <a:r>
              <a:rPr lang="en-US" sz="1100" dirty="0"/>
              <a:t>Review measures on an regular basis and look at historical trends, </a:t>
            </a:r>
          </a:p>
          <a:p>
            <a:r>
              <a:rPr lang="en-US" sz="1100" dirty="0"/>
              <a:t>Performance against targets and standards – including benchmarked organizations</a:t>
            </a:r>
          </a:p>
          <a:p>
            <a:r>
              <a:rPr lang="en-US" sz="1100" dirty="0"/>
              <a:t>Make sure Abigail is prepared for management review sessions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36590042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Emily do? </a:t>
            </a:r>
          </a:p>
          <a:p>
            <a:pPr marL="3032">
              <a:spcAft>
                <a:spcPts val="1719"/>
              </a:spcAft>
            </a:pPr>
            <a:endParaRPr lang="en-US" sz="1100" dirty="0">
              <a:solidFill>
                <a:srgbClr val="004E95"/>
              </a:solidFill>
              <a:latin typeface="Segoe Print" panose="02000600000000000000" pitchFamily="2" charset="0"/>
            </a:endParaRPr>
          </a:p>
          <a:p>
            <a:pPr marL="3032">
              <a:spcAft>
                <a:spcPts val="1719"/>
              </a:spcAft>
            </a:pPr>
            <a:r>
              <a:rPr lang="en-US" sz="1100" dirty="0">
                <a:solidFill>
                  <a:srgbClr val="004E95"/>
                </a:solidFill>
                <a:latin typeface="Segoe Print" panose="02000600000000000000" pitchFamily="2" charset="0"/>
              </a:rPr>
              <a:t>Take a look at the reports and look for explanations for variations in data. </a:t>
            </a:r>
          </a:p>
          <a:p>
            <a:pPr marL="3032">
              <a:spcAft>
                <a:spcPts val="1719"/>
              </a:spcAft>
            </a:pPr>
            <a:r>
              <a:rPr lang="en-US" sz="1100" dirty="0">
                <a:solidFill>
                  <a:srgbClr val="004E95"/>
                </a:solidFill>
                <a:latin typeface="Segoe Print" panose="02000600000000000000" pitchFamily="2" charset="0"/>
              </a:rPr>
              <a:t>Keep Abigail updated on changes or trends as she notices them</a:t>
            </a:r>
          </a:p>
          <a:p>
            <a:pPr marL="3032">
              <a:spcAft>
                <a:spcPts val="1719"/>
              </a:spcAft>
            </a:pPr>
            <a:r>
              <a:rPr lang="en-US" sz="1100" dirty="0">
                <a:solidFill>
                  <a:srgbClr val="004E95"/>
                </a:solidFill>
                <a:latin typeface="Segoe Print" panose="02000600000000000000" pitchFamily="2" charset="0"/>
              </a:rPr>
              <a:t>Provide feedback on reports and analysis from the perspective of the customers she works with.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12155945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here is a final exercise</a:t>
            </a:r>
          </a:p>
          <a:p>
            <a:endParaRPr lang="en-US" dirty="0"/>
          </a:p>
          <a:p>
            <a:r>
              <a:rPr lang="en-US" dirty="0"/>
              <a:t>Read through this information </a:t>
            </a:r>
          </a:p>
          <a:p>
            <a:endParaRPr lang="en-US" dirty="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t>156</a:t>
            </a:fld>
            <a:endParaRPr lang="en-US"/>
          </a:p>
        </p:txBody>
      </p:sp>
    </p:spTree>
    <p:extLst>
      <p:ext uri="{BB962C8B-B14F-4D97-AF65-F5344CB8AC3E}">
        <p14:creationId xmlns:p14="http://schemas.microsoft.com/office/powerpoint/2010/main" val="271976576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And then place check marks in the appropriate columns</a:t>
            </a:r>
          </a:p>
          <a:p>
            <a:endParaRPr lang="en-US" dirty="0"/>
          </a:p>
          <a:p>
            <a:r>
              <a:rPr lang="en-US" dirty="0"/>
              <a:t>We’ll check your work in a moment.</a:t>
            </a:r>
          </a:p>
        </p:txBody>
      </p:sp>
      <p:sp>
        <p:nvSpPr>
          <p:cNvPr id="4" name="Slide Number Placeholder 3"/>
          <p:cNvSpPr>
            <a:spLocks noGrp="1"/>
          </p:cNvSpPr>
          <p:nvPr>
            <p:ph type="sldNum" sz="quarter" idx="10"/>
          </p:nvPr>
        </p:nvSpPr>
        <p:spPr/>
        <p:txBody>
          <a:bodyPr/>
          <a:lstStyle/>
          <a:p>
            <a:fld id="{7CF14C23-2443-4DC2-B1A1-5EBB1A4D2229}" type="slidenum">
              <a:rPr lang="en-US" smtClean="0"/>
              <a:t>157</a:t>
            </a:fld>
            <a:endParaRPr lang="en-US"/>
          </a:p>
        </p:txBody>
      </p:sp>
    </p:spTree>
    <p:extLst>
      <p:ext uri="{BB962C8B-B14F-4D97-AF65-F5344CB8AC3E}">
        <p14:creationId xmlns:p14="http://schemas.microsoft.com/office/powerpoint/2010/main" val="33789394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Also think about these questions – </a:t>
            </a:r>
          </a:p>
          <a:p>
            <a:endParaRPr lang="en-US" dirty="0"/>
          </a:p>
          <a:p>
            <a:r>
              <a:rPr lang="en-US" dirty="0"/>
              <a:t>And be prepared to discuss</a:t>
            </a:r>
          </a:p>
        </p:txBody>
      </p:sp>
      <p:sp>
        <p:nvSpPr>
          <p:cNvPr id="4" name="Slide Number Placeholder 3"/>
          <p:cNvSpPr>
            <a:spLocks noGrp="1"/>
          </p:cNvSpPr>
          <p:nvPr>
            <p:ph type="sldNum" sz="quarter" idx="10"/>
          </p:nvPr>
        </p:nvSpPr>
        <p:spPr/>
        <p:txBody>
          <a:bodyPr/>
          <a:lstStyle/>
          <a:p>
            <a:fld id="{7CF14C23-2443-4DC2-B1A1-5EBB1A4D2229}" type="slidenum">
              <a:rPr lang="en-US" smtClean="0"/>
              <a:t>158</a:t>
            </a:fld>
            <a:endParaRPr lang="en-US"/>
          </a:p>
        </p:txBody>
      </p:sp>
    </p:spTree>
    <p:extLst>
      <p:ext uri="{BB962C8B-B14F-4D97-AF65-F5344CB8AC3E}">
        <p14:creationId xmlns:p14="http://schemas.microsoft.com/office/powerpoint/2010/main" val="28038475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486400" cy="4183380"/>
          </a:xfrm>
          <a:prstGeom prst="rect">
            <a:avLst/>
          </a:prstGeom>
        </p:spPr>
        <p:txBody>
          <a:bodyPr lIns="91417" tIns="45708" rIns="91417" bIns="45708"/>
          <a:lstStyle/>
          <a:p>
            <a:r>
              <a:rPr lang="en-US" dirty="0"/>
              <a:t>So what are we asking you to do? </a:t>
            </a:r>
          </a:p>
          <a:p>
            <a:pPr marL="163618" indent="-163618">
              <a:buFont typeface="Wingdings" pitchFamily="2" charset="2"/>
              <a:buChar char="§"/>
            </a:pPr>
            <a:endParaRPr lang="en-US" dirty="0"/>
          </a:p>
          <a:p>
            <a:r>
              <a:rPr lang="en-US" dirty="0"/>
              <a:t>Review existing services/objectives for alignment, make adjustments as needed; </a:t>
            </a:r>
          </a:p>
          <a:p>
            <a:pPr marL="163618" indent="-163618">
              <a:buFont typeface="Wingdings" pitchFamily="2" charset="2"/>
              <a:buChar char="§"/>
            </a:pPr>
            <a:endParaRPr lang="en-US" dirty="0"/>
          </a:p>
          <a:p>
            <a:r>
              <a:rPr lang="en-US" dirty="0"/>
              <a:t>Review existing measures to ensure they measure efficiency, effectiveness, cost-effectiveness – identify new if needed; </a:t>
            </a:r>
          </a:p>
          <a:p>
            <a:pPr marL="163618" indent="-163618">
              <a:buFont typeface="Wingdings" pitchFamily="2" charset="2"/>
              <a:buChar char="§"/>
            </a:pPr>
            <a:endParaRPr lang="en-US" dirty="0"/>
          </a:p>
          <a:p>
            <a:r>
              <a:rPr lang="en-US" dirty="0"/>
              <a:t>identify standards (minimum acceptable levels of performance expected and achieved by high-performing organizations; and standards (specific level of performance you are aiming to achieve given available resources); </a:t>
            </a:r>
          </a:p>
          <a:p>
            <a:pPr marL="163618" indent="-163618">
              <a:buFont typeface="Wingdings" pitchFamily="2" charset="2"/>
              <a:buChar char="§"/>
            </a:pPr>
            <a:endParaRPr lang="en-US" dirty="0"/>
          </a:p>
          <a:p>
            <a:r>
              <a:rPr lang="en-US" dirty="0"/>
              <a:t>When measures don’t meet targets or standards; revise the plan to improve performance</a:t>
            </a:r>
          </a:p>
          <a:p>
            <a:pPr marL="163618" indent="-163618">
              <a:buFont typeface="Wingdings" pitchFamily="2" charset="2"/>
              <a:buChar char="§"/>
            </a:pPr>
            <a:endParaRPr lang="en-US" dirty="0"/>
          </a:p>
          <a:p>
            <a:r>
              <a:rPr lang="en-US"/>
              <a:t>Always empathize with your audience, distill to the key information and clarify the most important information. </a:t>
            </a: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159</a:t>
            </a:fld>
            <a:endParaRPr lang="en-US" dirty="0">
              <a:solidFill>
                <a:prstClr val="black"/>
              </a:solidFill>
            </a:endParaRPr>
          </a:p>
        </p:txBody>
      </p:sp>
    </p:spTree>
    <p:extLst>
      <p:ext uri="{BB962C8B-B14F-4D97-AF65-F5344CB8AC3E}">
        <p14:creationId xmlns:p14="http://schemas.microsoft.com/office/powerpoint/2010/main" val="26753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098" y="4474508"/>
            <a:ext cx="5485805" cy="3659842"/>
          </a:xfrm>
          <a:prstGeom prst="rect">
            <a:avLst/>
          </a:prstGeom>
        </p:spPr>
        <p:txBody>
          <a:bodyPr lIns="87316" tIns="43658" rIns="87316" bIns="43658"/>
          <a:lstStyle/>
          <a:p>
            <a:r>
              <a:rPr lang="en-US" dirty="0" smtClean="0"/>
              <a:t>So what matters is finding a consistent and intelligent method, then rigorously assembling evidence and tracking progress</a:t>
            </a:r>
          </a:p>
          <a:p>
            <a:endParaRPr lang="en-US" dirty="0" smtClean="0"/>
          </a:p>
          <a:p>
            <a:r>
              <a:rPr lang="en-US" dirty="0" smtClean="0"/>
              <a:t>When we measure, we can monitor &amp; evaluate performance of services we provide &amp; staff that provide those services</a:t>
            </a:r>
          </a:p>
          <a:p>
            <a:endParaRPr lang="en-US" dirty="0" smtClean="0"/>
          </a:p>
          <a:p>
            <a:pPr defTabSz="914173">
              <a:defRPr/>
            </a:pPr>
            <a:r>
              <a:rPr lang="en-US" dirty="0" smtClean="0"/>
              <a:t>In the end, measuring facilitates learning, informs decision-making and leads to improved performance and results</a:t>
            </a:r>
          </a:p>
          <a:p>
            <a:endParaRPr lang="en-US" dirty="0" smtClean="0"/>
          </a:p>
          <a:p>
            <a:r>
              <a:rPr lang="en-US" dirty="0" smtClean="0"/>
              <a:t>So the definition we use for organizational performance measurement is on the screen – it’s an effort to “improve results by integrating objective evidence with decision-making processes.”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t>16</a:t>
            </a:fld>
            <a:endParaRPr lang="en-US"/>
          </a:p>
        </p:txBody>
      </p:sp>
    </p:spTree>
    <p:extLst>
      <p:ext uri="{BB962C8B-B14F-4D97-AF65-F5344CB8AC3E}">
        <p14:creationId xmlns:p14="http://schemas.microsoft.com/office/powerpoint/2010/main" val="22235320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Thank you – we’ll be sending out evaluations via email. </a:t>
            </a:r>
          </a:p>
          <a:p>
            <a:endParaRPr lang="en-US" dirty="0"/>
          </a:p>
          <a:p>
            <a:r>
              <a:rPr lang="en-US" dirty="0"/>
              <a:t>Please provide your honest feedback on how this can improve</a:t>
            </a:r>
          </a:p>
          <a:p>
            <a:endParaRPr lang="en-US" dirty="0"/>
          </a:p>
          <a:p>
            <a:r>
              <a:rPr lang="en-US" dirty="0"/>
              <a:t>I’m here as a resource – let me know how I can help.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Like many things in life and at work – performance management is a cycle. A process that repeats over and over. </a:t>
            </a:r>
          </a:p>
          <a:p>
            <a:endParaRPr lang="en-US" dirty="0"/>
          </a:p>
          <a:p>
            <a:pPr marL="216151" indent="-21615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60098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73" tIns="44286" rIns="88573" bIns="44286"/>
          <a:lstStyle/>
          <a:p>
            <a:r>
              <a:rPr lang="en-US" dirty="0" smtClean="0"/>
              <a:t>First – PLAN answers the key</a:t>
            </a:r>
            <a:r>
              <a:rPr lang="en-US" baseline="0" dirty="0" smtClean="0"/>
              <a:t> question – what are you trying to achieve? </a:t>
            </a:r>
          </a:p>
          <a:p>
            <a:endParaRPr lang="en-US" baseline="0" dirty="0" smtClean="0"/>
          </a:p>
          <a:p>
            <a:r>
              <a:rPr lang="en-US" baseline="0" dirty="0" smtClean="0"/>
              <a:t>This helps a</a:t>
            </a:r>
            <a:r>
              <a:rPr lang="en-US" dirty="0" smtClean="0"/>
              <a:t>lign our efforts – the services we deliver – with established mission and goals of our organization</a:t>
            </a:r>
          </a:p>
          <a:p>
            <a:endParaRPr lang="en-US" dirty="0" smtClean="0"/>
          </a:p>
          <a:p>
            <a:pPr marL="209426" indent="-20942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60098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73" tIns="44286" rIns="88573" bIns="44286"/>
          <a:lstStyle/>
          <a:p>
            <a:pPr marL="209426" indent="-209426">
              <a:buFont typeface="Wingdings" pitchFamily="2" charset="2"/>
              <a:buChar char="§"/>
            </a:pPr>
            <a:r>
              <a:rPr lang="en-US" dirty="0" smtClean="0"/>
              <a:t>The second – DO – answers – what must</a:t>
            </a:r>
            <a:r>
              <a:rPr lang="en-US" baseline="0" dirty="0" smtClean="0"/>
              <a:t> you do to achieve your desired results? </a:t>
            </a:r>
          </a:p>
          <a:p>
            <a:pPr marL="209426" indent="-209426">
              <a:buFont typeface="Wingdings" pitchFamily="2" charset="2"/>
              <a:buChar char="§"/>
            </a:pPr>
            <a:endParaRPr lang="en-US" baseline="0" dirty="0" smtClean="0"/>
          </a:p>
          <a:p>
            <a:pPr marL="209426" indent="-209426">
              <a:buFont typeface="Wingdings" pitchFamily="2" charset="2"/>
              <a:buChar char="§"/>
            </a:pPr>
            <a:r>
              <a:rPr lang="en-US" baseline="0" dirty="0" smtClean="0"/>
              <a:t>This is </a:t>
            </a:r>
            <a:r>
              <a:rPr lang="en-US" dirty="0" smtClean="0"/>
              <a:t>to understand different types of measures and select appropriate ones to track efficiency and effectiveness</a:t>
            </a:r>
          </a:p>
          <a:p>
            <a:pPr marL="209426" indent="-20942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0291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Hello. My name is Brent Stockwell, and I work in the City Manager’s Office. </a:t>
            </a:r>
          </a:p>
          <a:p>
            <a:endParaRPr lang="en-US" dirty="0"/>
          </a:p>
          <a:p>
            <a:r>
              <a:rPr lang="en-US" dirty="0"/>
              <a:t>I manage special projects for the city manager – whatever he wants me to do – </a:t>
            </a:r>
          </a:p>
          <a:p>
            <a:endParaRPr lang="en-US" dirty="0"/>
          </a:p>
          <a:p>
            <a:r>
              <a:rPr lang="en-US" dirty="0"/>
              <a:t>And I support organization-wide initiatives such as strategic planning and performance measurement.</a:t>
            </a:r>
          </a:p>
          <a:p>
            <a:endParaRPr lang="en-US" dirty="0"/>
          </a:p>
          <a:p>
            <a:r>
              <a:rPr lang="en-US" dirty="0"/>
              <a:t>A key service I provide is consulting and training to the organization</a:t>
            </a:r>
          </a:p>
          <a:p>
            <a:endParaRPr lang="en-US" dirty="0"/>
          </a:p>
          <a:p>
            <a:r>
              <a:rPr lang="en-US" dirty="0"/>
              <a:t>I agreed to teach four sessions of this class this year because I think there’s great value continuing to learn and grow in these subject areas. Teaching forces me to keep thinking intentionally and strategically about these subjects. And hopefully what I have to share is of value to you.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73" tIns="44286" rIns="88573" bIns="44286"/>
          <a:lstStyle/>
          <a:p>
            <a:r>
              <a:rPr lang="en-US" dirty="0" smtClean="0"/>
              <a:t>Third – </a:t>
            </a:r>
          </a:p>
          <a:p>
            <a:endParaRPr lang="en-US" dirty="0" smtClean="0"/>
          </a:p>
          <a:p>
            <a:r>
              <a:rPr lang="en-US" dirty="0" smtClean="0"/>
              <a:t>Review - How will you know if you are successful? </a:t>
            </a:r>
          </a:p>
          <a:p>
            <a:endParaRPr lang="en-US" dirty="0" smtClean="0"/>
          </a:p>
          <a:p>
            <a:r>
              <a:rPr lang="en-US" dirty="0" smtClean="0"/>
              <a:t>use evaluation tools to gain understanding about the results we’ve achieved</a:t>
            </a:r>
          </a:p>
          <a:p>
            <a:endParaRPr lang="en-US" dirty="0" smtClean="0"/>
          </a:p>
          <a:p>
            <a:pPr marL="209426" indent="-20942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94293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73" tIns="44286" rIns="88573" bIns="44286"/>
          <a:lstStyle/>
          <a:p>
            <a:r>
              <a:rPr lang="en-US" dirty="0" smtClean="0"/>
              <a:t>Fourth – </a:t>
            </a:r>
          </a:p>
          <a:p>
            <a:endParaRPr lang="en-US" dirty="0" smtClean="0"/>
          </a:p>
          <a:p>
            <a:r>
              <a:rPr lang="en-US" dirty="0" smtClean="0"/>
              <a:t>What must you improve to achieve your desired results?</a:t>
            </a:r>
            <a:r>
              <a:rPr lang="en-US" baseline="0" dirty="0" smtClean="0"/>
              <a:t> </a:t>
            </a:r>
          </a:p>
          <a:p>
            <a:endParaRPr lang="en-US" baseline="0" dirty="0" smtClean="0"/>
          </a:p>
          <a:p>
            <a:pPr defTabSz="873161">
              <a:defRPr/>
            </a:pPr>
            <a:r>
              <a:rPr lang="en-US" dirty="0" smtClean="0"/>
              <a:t>when performance is below par – a method to make improvements</a:t>
            </a:r>
          </a:p>
          <a:p>
            <a:endParaRPr lang="en-US" baseline="0" dirty="0" smtClean="0"/>
          </a:p>
          <a:p>
            <a:r>
              <a:rPr lang="en-US" dirty="0" smtClean="0"/>
              <a:t>And the cycle repeats</a:t>
            </a:r>
            <a:r>
              <a:rPr lang="en-US" baseline="0" dirty="0" smtClean="0"/>
              <a:t> over and over. </a:t>
            </a:r>
          </a:p>
          <a:p>
            <a:endParaRPr lang="en-US" baseline="0" dirty="0" smtClean="0"/>
          </a:p>
          <a:p>
            <a:r>
              <a:rPr lang="en-US" baseline="0" dirty="0" smtClean="0"/>
              <a:t>This tool is helpful to explain that performance management is not a one-time activity.</a:t>
            </a:r>
            <a:endParaRPr lang="en-US" dirty="0" smtClean="0"/>
          </a:p>
          <a:p>
            <a:pPr marL="209426" indent="-209426" defTabSz="873161">
              <a:buFont typeface="Wingdings" pitchFamily="2" charset="2"/>
              <a:buChar char="§"/>
              <a:defRPr/>
            </a:pPr>
            <a:endParaRPr lang="en-US" dirty="0" smtClean="0"/>
          </a:p>
          <a:p>
            <a:pPr marL="209426" indent="-20942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13735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the first section is on planning – and the key question is “what are you trying to achieve.”</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0098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Dwight D. Eisenhower – five-star general and president of the United States had this to say about planning efforts: ”Plans are worthless, but planning is everything. There is a very great distinction because when you are planning for an emergency you must start with this one thing: the very definition of "emergency" is that it is unexpected, therefore it is not going to happen the way you are planning.”</a:t>
            </a:r>
          </a:p>
          <a:p>
            <a:pPr defTabSz="914173">
              <a:defRPr/>
            </a:pPr>
            <a:endParaRPr lang="en-US" dirty="0"/>
          </a:p>
          <a:p>
            <a:pPr defTabSz="914173">
              <a:defRPr/>
            </a:pPr>
            <a:r>
              <a:rPr lang="en-US" dirty="0"/>
              <a:t>What’s true in an emergency is true in business as well – things rarely go as planned – </a:t>
            </a:r>
          </a:p>
          <a:p>
            <a:pPr defTabSz="914173">
              <a:defRPr/>
            </a:pPr>
            <a:endParaRPr lang="en-US" dirty="0"/>
          </a:p>
          <a:p>
            <a:pPr defTabSz="914173">
              <a:defRPr/>
            </a:pPr>
            <a:r>
              <a:rPr lang="en-US" dirty="0"/>
              <a:t>But the exercise of planning – of systematically thinking through what might be done and how it might be achieved – is critical to success. It helps with preparedness – which greatly increases the chance of success even when things don’t go as planned. </a:t>
            </a:r>
          </a:p>
          <a:p>
            <a:endParaRPr lang="en-US" dirty="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87398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Any suggestions on how to fill in this blank?</a:t>
            </a:r>
          </a:p>
          <a:p>
            <a:endParaRPr lang="en-US" dirty="0"/>
          </a:p>
          <a:p>
            <a:r>
              <a:rPr lang="en-US" dirty="0"/>
              <a:t>Wishful thinking? Dust collectors? Hopes and dreams?</a:t>
            </a:r>
          </a:p>
          <a:p>
            <a:endParaRPr lang="en-US" dirty="0"/>
          </a:p>
          <a:p>
            <a:r>
              <a:rPr lang="en-US" dirty="0"/>
              <a:t>Unfortunately this is true. Just like this futuristic painting of Arizona in 2010, which we know is not reality!</a:t>
            </a:r>
          </a:p>
          <a:p>
            <a:endParaRPr lang="en-US" dirty="0"/>
          </a:p>
          <a:p>
            <a:r>
              <a:rPr lang="en-US" dirty="0"/>
              <a:t>I would suggest that much of this is due to not integrating objective data into these processes.</a:t>
            </a:r>
          </a:p>
          <a:p>
            <a:endParaRPr lang="en-US" dirty="0"/>
          </a:p>
          <a:p>
            <a:r>
              <a:rPr lang="en-US" dirty="0"/>
              <a:t>So let’s talk about how to improve our strategic planning efforts.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87398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a:defRPr/>
            </a:pPr>
            <a:r>
              <a:rPr lang="en-US" dirty="0"/>
              <a:t>The Government Finance Officers Association published a “best practices” paper in 2005. </a:t>
            </a:r>
          </a:p>
          <a:p>
            <a:pPr>
              <a:defRPr/>
            </a:pPr>
            <a:endParaRPr lang="en-US" dirty="0"/>
          </a:p>
          <a:p>
            <a:pPr>
              <a:defRPr/>
            </a:pPr>
            <a:r>
              <a:rPr lang="en-US" dirty="0"/>
              <a:t>They defined strategic planning this way:</a:t>
            </a:r>
          </a:p>
          <a:p>
            <a:pPr defTabSz="914173">
              <a:defRPr/>
            </a:pPr>
            <a:endParaRPr lang="en-US" dirty="0" smtClean="0"/>
          </a:p>
          <a:p>
            <a:pPr defTabSz="914173">
              <a:defRPr/>
            </a:pPr>
            <a:r>
              <a:rPr lang="en-US" dirty="0" smtClean="0"/>
              <a:t>Strategic </a:t>
            </a:r>
            <a:r>
              <a:rPr lang="en-US" dirty="0"/>
              <a:t>planning is about influencing the future rather than simply preparing or adapting to it. </a:t>
            </a:r>
          </a:p>
          <a:p>
            <a:pPr defTabSz="914173">
              <a:defRPr/>
            </a:pPr>
            <a:endParaRPr lang="en-US" dirty="0"/>
          </a:p>
          <a:p>
            <a:pPr defTabSz="914173">
              <a:defRPr/>
            </a:pPr>
            <a:r>
              <a:rPr lang="en-US" dirty="0"/>
              <a:t>The focus is on aligning organizational resources to bridge the gap between present conditions and the </a:t>
            </a:r>
            <a:r>
              <a:rPr lang="en-US" dirty="0" smtClean="0"/>
              <a:t>desired</a:t>
            </a:r>
            <a:r>
              <a:rPr lang="en-US" baseline="0" dirty="0" smtClean="0"/>
              <a:t> </a:t>
            </a:r>
            <a:r>
              <a:rPr lang="en-US" dirty="0" smtClean="0"/>
              <a:t>future</a:t>
            </a:r>
            <a:r>
              <a:rPr lang="en-US" dirty="0"/>
              <a:t>. </a:t>
            </a:r>
          </a:p>
          <a:p>
            <a:pPr defTabSz="914173">
              <a:defRPr/>
            </a:pPr>
            <a:endParaRPr lang="en-US" dirty="0"/>
          </a:p>
          <a:p>
            <a:pPr defTabSz="914173">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10632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The first step is to prepare or revise a mission statement – </a:t>
            </a:r>
          </a:p>
          <a:p>
            <a:endParaRPr lang="en-US" dirty="0"/>
          </a:p>
          <a:p>
            <a:r>
              <a:rPr lang="en-US" dirty="0"/>
              <a:t>But not this way!</a:t>
            </a:r>
          </a:p>
          <a:p>
            <a:endParaRPr lang="en-US" dirty="0"/>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37716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The mission statement should be a broad but clear statement of purpose for the entire organization. </a:t>
            </a:r>
          </a:p>
          <a:p>
            <a:pPr defTabSz="914173">
              <a:defRPr/>
            </a:pPr>
            <a:endParaRPr lang="en-US" dirty="0"/>
          </a:p>
          <a:p>
            <a:pPr defTabSz="914173">
              <a:defRPr/>
            </a:pPr>
            <a:r>
              <a:rPr lang="en-US" dirty="0"/>
              <a:t>One of the critical uses of a mission statement is to help an organization decide what it should do and, importantly, what it should not be doing. </a:t>
            </a:r>
          </a:p>
          <a:p>
            <a:pPr defTabSz="914173">
              <a:defRPr/>
            </a:pPr>
            <a:endParaRPr lang="en-US" dirty="0"/>
          </a:p>
          <a:p>
            <a:pPr defTabSz="914173">
              <a:defRPr/>
            </a:pPr>
            <a:r>
              <a:rPr lang="en-US" dirty="0"/>
              <a:t>The organization’s goals, strategies, programs and activities should logically cascade from the mission statement.</a:t>
            </a:r>
          </a:p>
          <a:p>
            <a:endParaRPr lang="en-US" dirty="0"/>
          </a:p>
          <a:p>
            <a:r>
              <a:rPr lang="en-US" dirty="0"/>
              <a:t>These criteria on the screen are taking from Peter Drucker’s book, The Five Most Important Questions You Will Ever Ask About your Organization.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37716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6457" y="5895880"/>
            <a:ext cx="4131641" cy="5585562"/>
          </a:xfrm>
          <a:prstGeom prst="rect">
            <a:avLst/>
          </a:prstGeom>
        </p:spPr>
        <p:txBody>
          <a:bodyPr lIns="91722" tIns="45861" rIns="91722" bIns="45861"/>
          <a:lstStyle/>
          <a:p>
            <a:r>
              <a:rPr lang="en-US" dirty="0" smtClean="0"/>
              <a:t>A lot of times you’ll see organization mission statements where they try to fit everything in – they don’t want to leave anyone or anything out. </a:t>
            </a:r>
          </a:p>
          <a:p>
            <a:endParaRPr lang="en-US" dirty="0" smtClean="0"/>
          </a:p>
          <a:p>
            <a:r>
              <a:rPr lang="en-US" dirty="0" smtClean="0"/>
              <a:t>But Peter Drucker said – the effective mission statement is short and sharply focused. It should fit on a t-shirt.” </a:t>
            </a:r>
          </a:p>
          <a:p>
            <a:endParaRPr lang="en-US" dirty="0" smtClean="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61787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6457" y="5895880"/>
            <a:ext cx="4131641" cy="5585562"/>
          </a:xfrm>
          <a:prstGeom prst="rect">
            <a:avLst/>
          </a:prstGeom>
        </p:spPr>
        <p:txBody>
          <a:bodyPr lIns="91722" tIns="45861" rIns="91722" bIns="45861"/>
          <a:lstStyle/>
          <a:p>
            <a:r>
              <a:rPr lang="en-US" dirty="0" smtClean="0"/>
              <a:t>No – not like this t-shirt.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8486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As we get started, let’s take time to get to know each other. </a:t>
            </a:r>
          </a:p>
          <a:p>
            <a:endParaRPr lang="en-US" dirty="0"/>
          </a:p>
          <a:p>
            <a:r>
              <a:rPr lang="en-US" dirty="0"/>
              <a:t>Please answer these questions as we go around the room. </a:t>
            </a:r>
          </a:p>
          <a:p>
            <a:endParaRPr lang="en-US" dirty="0"/>
          </a:p>
          <a:p>
            <a:r>
              <a:rPr lang="en-US" dirty="0"/>
              <a:t>Next?</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37502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6457" y="5895880"/>
            <a:ext cx="4131641" cy="5585562"/>
          </a:xfrm>
          <a:prstGeom prst="rect">
            <a:avLst/>
          </a:prstGeom>
        </p:spPr>
        <p:txBody>
          <a:bodyPr lIns="91722" tIns="45861" rIns="91722" bIns="45861"/>
          <a:lstStyle/>
          <a:p>
            <a:r>
              <a:rPr lang="en-US" dirty="0" smtClean="0"/>
              <a:t>We kept these criteria in mind when the City Council revised our mission statement last year.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009424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let’s stop for a minute – </a:t>
            </a:r>
          </a:p>
          <a:p>
            <a:endParaRPr lang="en-US" dirty="0"/>
          </a:p>
          <a:p>
            <a:r>
              <a:rPr lang="en-US" dirty="0"/>
              <a:t>I’m interested in your feedback. </a:t>
            </a:r>
            <a:br>
              <a:rPr lang="en-US" dirty="0"/>
            </a:br>
            <a:endParaRPr lang="en-US" dirty="0"/>
          </a:p>
          <a:p>
            <a:r>
              <a:rPr lang="en-US" dirty="0"/>
              <a:t>Here’s our mission statement. Take a look at it for a moment and jot down on the paper your gut responses to this question – </a:t>
            </a:r>
          </a:p>
          <a:p>
            <a:endParaRPr lang="en-US" dirty="0"/>
          </a:p>
          <a:p>
            <a:r>
              <a:rPr lang="en-US" dirty="0"/>
              <a:t>What does this mean to you as </a:t>
            </a:r>
            <a:r>
              <a:rPr lang="en-US" dirty="0" smtClean="0"/>
              <a:t>an</a:t>
            </a:r>
            <a:r>
              <a:rPr lang="en-US" baseline="0" dirty="0" smtClean="0"/>
              <a:t> </a:t>
            </a:r>
            <a:r>
              <a:rPr lang="en-US" dirty="0" smtClean="0"/>
              <a:t>employee</a:t>
            </a:r>
            <a:r>
              <a:rPr lang="en-US" dirty="0"/>
              <a:t>?</a:t>
            </a:r>
          </a:p>
          <a:p>
            <a:endParaRPr lang="en-US" dirty="0"/>
          </a:p>
          <a:p>
            <a:r>
              <a:rPr lang="en-US" dirty="0"/>
              <a:t>And also – </a:t>
            </a:r>
          </a:p>
          <a:p>
            <a:endParaRPr lang="en-US" dirty="0"/>
          </a:p>
          <a:p>
            <a:r>
              <a:rPr lang="en-US" dirty="0"/>
              <a:t>Thinking about the work that you do – what actions might you take, or not take, as a result of this mission statement?</a:t>
            </a:r>
          </a:p>
          <a:p>
            <a:endParaRPr lang="en-US" dirty="0"/>
          </a:p>
          <a:p>
            <a:r>
              <a:rPr lang="en-US" dirty="0"/>
              <a:t>Let’s share some of our responses. </a:t>
            </a:r>
          </a:p>
        </p:txBody>
      </p:sp>
      <p:sp>
        <p:nvSpPr>
          <p:cNvPr id="4" name="Slide Number Placeholder 3"/>
          <p:cNvSpPr>
            <a:spLocks noGrp="1"/>
          </p:cNvSpPr>
          <p:nvPr>
            <p:ph type="sldNum" sz="quarter" idx="10"/>
          </p:nvPr>
        </p:nvSpPr>
        <p:spPr/>
        <p:txBody>
          <a:bodyPr/>
          <a:lstStyle/>
          <a:p>
            <a:fld id="{FA269916-7471-4856-90CB-E1E5B9FD1BB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67488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After the mission statement – the next step is to assess environmental factors. </a:t>
            </a:r>
          </a:p>
          <a:p>
            <a:endParaRPr lang="en-US" dirty="0"/>
          </a:p>
          <a:p>
            <a:r>
              <a:rPr lang="en-US" dirty="0"/>
              <a:t>This is a  thorough analysis of the government’s internal and external environment. </a:t>
            </a:r>
          </a:p>
          <a:p>
            <a:endParaRPr lang="en-US" dirty="0"/>
          </a:p>
          <a:p>
            <a:r>
              <a:rPr lang="en-US" dirty="0"/>
              <a:t>A frequently used methodology for conducting an environmental assessment is a “SWOT” (Strengths, Weaknesses, Opportunities, Threats) analysis. </a:t>
            </a:r>
          </a:p>
          <a:p>
            <a:endParaRPr lang="en-US" dirty="0"/>
          </a:p>
          <a:p>
            <a:r>
              <a:rPr lang="en-US" dirty="0"/>
              <a:t>Strengths and weaknesses relate to the internal environment, while </a:t>
            </a:r>
          </a:p>
          <a:p>
            <a:r>
              <a:rPr lang="en-US" dirty="0"/>
              <a:t>analysis of opportunities and threats focuses on the environment external to the organization</a:t>
            </a:r>
          </a:p>
          <a:p>
            <a:endParaRPr lang="en-US" dirty="0"/>
          </a:p>
          <a:p>
            <a:r>
              <a:rPr lang="en-US" dirty="0" smtClean="0"/>
              <a:t>Also</a:t>
            </a:r>
            <a:r>
              <a:rPr lang="en-US" dirty="0"/>
              <a:t>, you should identify key stakeholder concerns, needs, and priorities.</a:t>
            </a:r>
          </a:p>
          <a:p>
            <a:endParaRPr lang="en-US" dirty="0"/>
          </a:p>
          <a:p>
            <a:r>
              <a:rPr lang="en-US" dirty="0"/>
              <a:t>You can use individual and large group meetings, surveys, and workshops to do this.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25525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Here’s an example of a SWOT analysis that was put together following extensive stakeholder interviews by a consultant hired to put together the city’s economic development strategic framework</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29927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The next step is to identify critical issues and areas for focus. </a:t>
            </a:r>
          </a:p>
          <a:p>
            <a:endParaRPr lang="en-US" dirty="0"/>
          </a:p>
          <a:p>
            <a:r>
              <a:rPr lang="en-US" dirty="0"/>
              <a:t>Use the information from the environmental analysis to identify the most critical issues. </a:t>
            </a:r>
          </a:p>
          <a:p>
            <a:endParaRPr lang="en-US" dirty="0"/>
          </a:p>
          <a:p>
            <a:r>
              <a:rPr lang="en-US" dirty="0"/>
              <a:t>This should  reflect stakeholder or customer concerns, needs, and priorities as well.</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88035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486400" cy="4183380"/>
          </a:xfrm>
          <a:prstGeom prst="rect">
            <a:avLst/>
          </a:prstGeom>
        </p:spPr>
        <p:txBody>
          <a:bodyPr lIns="91417" tIns="45708" rIns="91417" bIns="45708"/>
          <a:lstStyle/>
          <a:p>
            <a:r>
              <a:rPr lang="en-US" dirty="0"/>
              <a:t>For example – </a:t>
            </a:r>
          </a:p>
          <a:p>
            <a:endParaRPr lang="en-US" dirty="0"/>
          </a:p>
          <a:p>
            <a:r>
              <a:rPr lang="en-US" dirty="0"/>
              <a:t>This is a chart of all the possible attributes of world-class communities that were identified through research. </a:t>
            </a:r>
          </a:p>
          <a:p>
            <a:endParaRPr lang="en-US" dirty="0"/>
          </a:p>
        </p:txBody>
      </p:sp>
      <p:sp>
        <p:nvSpPr>
          <p:cNvPr id="4" name="Slide Number Placeholder 3"/>
          <p:cNvSpPr>
            <a:spLocks noGrp="1"/>
          </p:cNvSpPr>
          <p:nvPr>
            <p:ph type="sldNum" sz="quarter" idx="10"/>
          </p:nvPr>
        </p:nvSpPr>
        <p:spPr/>
        <p:txBody>
          <a:bodyPr/>
          <a:lstStyle/>
          <a:p>
            <a:fld id="{CAA50722-724F-46EF-9CB6-AA4C2D1FDBF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041716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On the screen is a prioritization that was done as part of our world-class communities effort – as you can see there are 13 different priority areas that were developed as possibilities – and these were analyzed based on their alignment with the strategic goals of the organization and their </a:t>
            </a:r>
            <a:r>
              <a:rPr lang="en-US" dirty="0" err="1"/>
              <a:t>influenceability</a:t>
            </a:r>
            <a:r>
              <a:rPr lang="en-US" dirty="0"/>
              <a:t> by the organization. </a:t>
            </a:r>
          </a:p>
          <a:p>
            <a:endParaRPr lang="en-US" dirty="0"/>
          </a:p>
          <a:p>
            <a:r>
              <a:rPr lang="en-US" dirty="0"/>
              <a:t>Tools like this can be used to identify critical areas.</a:t>
            </a:r>
          </a:p>
        </p:txBody>
      </p:sp>
      <p:sp>
        <p:nvSpPr>
          <p:cNvPr id="4" name="Slide Number Placeholder 3"/>
          <p:cNvSpPr>
            <a:spLocks noGrp="1"/>
          </p:cNvSpPr>
          <p:nvPr>
            <p:ph type="sldNum" sz="quarter" idx="10"/>
          </p:nvPr>
        </p:nvSpPr>
        <p:spPr/>
        <p:txBody>
          <a:bodyPr/>
          <a:lstStyle/>
          <a:p>
            <a:fld id="{CAA50722-724F-46EF-9CB6-AA4C2D1FDBF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84855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Next – based on the priorities, agree on a small number of broad goals</a:t>
            </a:r>
          </a:p>
          <a:p>
            <a:endParaRPr lang="en-US" dirty="0"/>
          </a:p>
          <a:p>
            <a:r>
              <a:rPr lang="en-US" dirty="0"/>
              <a:t>These written goals should address the most critical issues facing the organization or your community. </a:t>
            </a:r>
          </a:p>
          <a:p>
            <a:endParaRPr lang="en-US" dirty="0"/>
          </a:p>
          <a:p>
            <a:r>
              <a:rPr lang="en-US" dirty="0"/>
              <a:t>It may be necessary to define priorities among goals to improve their usefulness in allocating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037703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smtClean="0"/>
              <a:t>The important thing is to focus – choose</a:t>
            </a:r>
            <a:r>
              <a:rPr lang="en-US" baseline="0" dirty="0" smtClean="0"/>
              <a:t> wisely – achieve what you set out to achieve – and then set new goals. </a:t>
            </a:r>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502431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lIns="91417" tIns="45708" rIns="91417" bIns="45708"/>
          <a:lstStyle/>
          <a:p>
            <a:r>
              <a:rPr lang="en-US" dirty="0"/>
              <a:t>Here are some criteria that Peter Drucker identified for successful goals –</a:t>
            </a:r>
          </a:p>
          <a:p>
            <a:endParaRPr lang="en-US" dirty="0"/>
          </a:p>
          <a:p>
            <a:r>
              <a:rPr lang="en-US" dirty="0"/>
              <a:t>I think the key is that they should be few in number – 5 or less – others would say 3 or less. </a:t>
            </a:r>
          </a:p>
          <a:p>
            <a:endParaRPr lang="en-US" dirty="0"/>
          </a:p>
          <a:p>
            <a:r>
              <a:rPr lang="en-US" dirty="0"/>
              <a:t>Get those done and then go through the process again – too many goals decrease the likelihood of success – we’ll revisit that point again later.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3771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098" y="4474508"/>
            <a:ext cx="5485805" cy="3659842"/>
          </a:xfrm>
          <a:prstGeom prst="rect">
            <a:avLst/>
          </a:prstGeom>
        </p:spPr>
        <p:txBody>
          <a:bodyPr lIns="87316" tIns="43658" rIns="87316" bIns="43658"/>
          <a:lstStyle/>
          <a:p>
            <a:r>
              <a:rPr lang="en-US" dirty="0" smtClean="0"/>
              <a:t>This class is about providing practical help to a</a:t>
            </a:r>
            <a:r>
              <a:rPr lang="en-US" baseline="0" dirty="0" smtClean="0"/>
              <a:t> variety of employees wanting to manage performance in their department or division</a:t>
            </a:r>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t>4</a:t>
            </a:fld>
            <a:endParaRPr lang="en-US"/>
          </a:p>
        </p:txBody>
      </p:sp>
    </p:spTree>
    <p:extLst>
      <p:ext uri="{BB962C8B-B14F-4D97-AF65-F5344CB8AC3E}">
        <p14:creationId xmlns:p14="http://schemas.microsoft.com/office/powerpoint/2010/main" val="472009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Good goals – and their supporting objectives - must be measurable</a:t>
            </a:r>
          </a:p>
          <a:p>
            <a:endParaRPr lang="en-US" dirty="0"/>
          </a:p>
          <a:p>
            <a:r>
              <a:rPr lang="en-US" dirty="0"/>
              <a:t>Here’s the gold standard: </a:t>
            </a:r>
          </a:p>
          <a:p>
            <a:endParaRPr lang="en-US" dirty="0"/>
          </a:p>
          <a:p>
            <a:r>
              <a:rPr lang="en-US" dirty="0"/>
              <a:t>On May 25, 1961, President John F. Kennedy pledged that America would land a man on the moon by the end of the decade. On July 20, 1969, that dream came true.</a:t>
            </a:r>
          </a:p>
          <a:p>
            <a:endParaRPr lang="en-US" dirty="0"/>
          </a:p>
          <a:p>
            <a:r>
              <a:rPr lang="en-US" dirty="0"/>
              <a:t>Chris </a:t>
            </a:r>
            <a:r>
              <a:rPr lang="en-US" dirty="0" err="1"/>
              <a:t>McChesney</a:t>
            </a:r>
            <a:r>
              <a:rPr lang="en-US" dirty="0"/>
              <a:t> – in the book the Four Disciplines of Execution – describes the formula for good goals this way – from x to y by when – land a man on the moon, return him safely to earth – by the end of this decade. </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52304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3"/>
            <a:ext cx="5486400" cy="4183380"/>
          </a:xfrm>
          <a:prstGeom prst="rect">
            <a:avLst/>
          </a:prstGeom>
        </p:spPr>
        <p:txBody>
          <a:bodyPr lIns="86471" tIns="43237" rIns="86471" bIns="43237"/>
          <a:lstStyle/>
          <a:p>
            <a:r>
              <a:rPr lang="en-US" sz="1100" dirty="0" smtClean="0">
                <a:latin typeface="+mn-lt"/>
              </a:rPr>
              <a:t>Thinking</a:t>
            </a:r>
            <a:r>
              <a:rPr lang="en-US" sz="1100" baseline="0" dirty="0" smtClean="0">
                <a:latin typeface="+mn-lt"/>
              </a:rPr>
              <a:t> about this from a different perspective</a:t>
            </a:r>
          </a:p>
          <a:p>
            <a:endParaRPr lang="en-US" sz="1100" baseline="0" dirty="0" smtClean="0">
              <a:latin typeface="+mn-lt"/>
            </a:endParaRPr>
          </a:p>
          <a:p>
            <a:r>
              <a:rPr lang="en-US" sz="1100" dirty="0" smtClean="0">
                <a:latin typeface="+mn-lt"/>
              </a:rPr>
              <a:t>I </a:t>
            </a:r>
            <a:r>
              <a:rPr lang="en-US" sz="1100" dirty="0">
                <a:latin typeface="+mn-lt"/>
              </a:rPr>
              <a:t>was given this article a couple of years ago – and I thought it made some good points that have been incorporated in the presentation today. You’ll see the impact of this over and over. </a:t>
            </a:r>
            <a:endParaRPr lang="en-US" sz="1100" dirty="0" smtClean="0">
              <a:latin typeface="+mn-lt"/>
            </a:endParaRPr>
          </a:p>
          <a:p>
            <a:endParaRPr lang="en-US" sz="1100" dirty="0" smtClean="0">
              <a:latin typeface="+mn-lt"/>
            </a:endParaRPr>
          </a:p>
          <a:p>
            <a:r>
              <a:rPr lang="en-US" sz="1100" dirty="0" smtClean="0">
                <a:latin typeface="+mn-lt"/>
              </a:rPr>
              <a:t>This</a:t>
            </a:r>
            <a:r>
              <a:rPr lang="en-US" sz="1100" baseline="0" dirty="0" smtClean="0">
                <a:latin typeface="+mn-lt"/>
              </a:rPr>
              <a:t> is the core of the “why” behind performance measurement and management. </a:t>
            </a:r>
          </a:p>
          <a:p>
            <a:endParaRPr lang="en-US" sz="1100" dirty="0" smtClean="0">
              <a:latin typeface="+mn-lt"/>
            </a:endParaRPr>
          </a:p>
          <a:p>
            <a:pPr marL="0" lvl="2"/>
            <a:r>
              <a:rPr lang="en-US" sz="1100" dirty="0">
                <a:latin typeface="+mn-lt"/>
              </a:rPr>
              <a:t>First - Decide what you’re trying to accomplish</a:t>
            </a:r>
          </a:p>
          <a:p>
            <a:pPr marL="0" lvl="2"/>
            <a:r>
              <a:rPr lang="en-US" sz="1100" dirty="0">
                <a:latin typeface="+mn-lt"/>
              </a:rPr>
              <a:t>Ask yourself these two questions:</a:t>
            </a:r>
          </a:p>
          <a:p>
            <a:pPr marL="709443" lvl="2" indent="-709443">
              <a:buFont typeface="+mj-lt"/>
              <a:buAutoNum type="arabicPeriod"/>
            </a:pPr>
            <a:r>
              <a:rPr lang="en-US" sz="1100" dirty="0">
                <a:latin typeface="+mn-lt"/>
              </a:rPr>
              <a:t>How will you know whether or not you’re making progress?</a:t>
            </a:r>
          </a:p>
          <a:p>
            <a:pPr marL="709443" lvl="2" indent="-709443">
              <a:buFont typeface="+mj-lt"/>
              <a:buAutoNum type="arabicPeriod"/>
            </a:pPr>
            <a:r>
              <a:rPr lang="en-US" sz="1100" dirty="0">
                <a:latin typeface="+mn-lt"/>
              </a:rPr>
              <a:t>How will you persuade someone else you’re right?</a:t>
            </a:r>
          </a:p>
          <a:p>
            <a:endParaRPr lang="en-US" sz="1100" dirty="0" smtClean="0">
              <a:latin typeface="+mn-lt"/>
            </a:endParaRPr>
          </a:p>
          <a:p>
            <a:r>
              <a:rPr lang="en-US" sz="1100" dirty="0" smtClean="0">
                <a:latin typeface="+mn-lt"/>
              </a:rPr>
              <a:t>That’s the essence of good goal</a:t>
            </a:r>
            <a:r>
              <a:rPr lang="en-US" sz="1100" baseline="0" dirty="0" smtClean="0">
                <a:latin typeface="+mn-lt"/>
              </a:rPr>
              <a:t> setting. </a:t>
            </a:r>
          </a:p>
          <a:p>
            <a:endParaRPr lang="en-US" sz="1100" dirty="0">
              <a:latin typeface="+mn-lt"/>
            </a:endParaRPr>
          </a:p>
          <a:p>
            <a:r>
              <a:rPr lang="en-US" sz="1100" dirty="0" smtClean="0">
                <a:latin typeface="+mn-lt"/>
              </a:rPr>
              <a:t>I </a:t>
            </a:r>
            <a:r>
              <a:rPr lang="en-US" sz="1100" dirty="0">
                <a:latin typeface="+mn-lt"/>
              </a:rPr>
              <a:t>thought the last question was critical – and one we don’t always think about – but this can greatly increase the likelihood of success</a:t>
            </a:r>
          </a:p>
          <a:p>
            <a:endParaRPr lang="en-US" sz="1100" dirty="0" smtClean="0">
              <a:latin typeface="+mn-lt"/>
            </a:endParaRPr>
          </a:p>
          <a:p>
            <a:r>
              <a:rPr lang="en-US" sz="1100" dirty="0" smtClean="0">
                <a:latin typeface="+mn-lt"/>
              </a:rPr>
              <a:t>If you’re trying to save or change lives – find a way to measure that</a:t>
            </a:r>
          </a:p>
          <a:p>
            <a:endParaRPr lang="en-US" sz="1100" dirty="0" smtClean="0">
              <a:latin typeface="+mn-lt"/>
            </a:endParaRPr>
          </a:p>
          <a:p>
            <a:r>
              <a:rPr lang="en-US" sz="1100" dirty="0" smtClean="0">
                <a:latin typeface="+mn-lt"/>
              </a:rPr>
              <a:t>Don’t just measure how many reports were written or calls you took!</a:t>
            </a:r>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7AA7C33A-F368-4314-80E6-9804D05A99AC}" type="slidenum">
              <a:rPr lang="en-US" smtClean="0"/>
              <a:t>41</a:t>
            </a:fld>
            <a:endParaRPr lang="en-US" dirty="0"/>
          </a:p>
        </p:txBody>
      </p:sp>
    </p:spTree>
    <p:extLst>
      <p:ext uri="{BB962C8B-B14F-4D97-AF65-F5344CB8AC3E}">
        <p14:creationId xmlns:p14="http://schemas.microsoft.com/office/powerpoint/2010/main" val="3116300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i="1" dirty="0"/>
              <a:t>The next step is to develop strategies to achieve broad goals.</a:t>
            </a:r>
            <a:r>
              <a:rPr lang="en-US" dirty="0"/>
              <a:t> </a:t>
            </a:r>
          </a:p>
          <a:p>
            <a:endParaRPr lang="en-US" dirty="0"/>
          </a:p>
          <a:p>
            <a:r>
              <a:rPr lang="en-US" dirty="0"/>
              <a:t>Here are four broad categories for strategy development – you might recognize these if you’re familiar with the balanced scorecard approach developed by Kaplan and Norton. </a:t>
            </a:r>
          </a:p>
          <a:p>
            <a:endParaRPr lang="en-US" dirty="0"/>
          </a:p>
          <a:p>
            <a:r>
              <a:rPr lang="en-US" dirty="0"/>
              <a:t>These are four fundamental lenses or perspective through which to view your </a:t>
            </a:r>
            <a:r>
              <a:rPr lang="en-US" dirty="0" err="1"/>
              <a:t>organziation</a:t>
            </a:r>
            <a:r>
              <a:rPr lang="en-US" dirty="0"/>
              <a:t>. </a:t>
            </a:r>
          </a:p>
          <a:p>
            <a:endParaRPr lang="en-US" dirty="0"/>
          </a:p>
          <a:p>
            <a:r>
              <a:rPr lang="en-US" dirty="0"/>
              <a:t>They are four buckets within which most strategies fall – </a:t>
            </a:r>
          </a:p>
          <a:p>
            <a:endParaRPr lang="en-US" dirty="0"/>
          </a:p>
          <a:p>
            <a:pPr defTabSz="914173">
              <a:defRPr/>
            </a:pPr>
            <a:r>
              <a:rPr lang="en-US" dirty="0"/>
              <a:t>The first one is financial – what might we do to improve our financial sustainability or profitability - strategies focused on dollars and cents and considering the perspective of our tax/ratepayers and investors/rating agencies</a:t>
            </a:r>
          </a:p>
          <a:p>
            <a:endParaRPr lang="en-US" dirty="0"/>
          </a:p>
          <a:p>
            <a:r>
              <a:rPr lang="en-US" dirty="0"/>
              <a:t>The second is customer focused – can we improve service to our customers, can we increase our number of customers – what might we do to improve satisfaction from the customer perspective</a:t>
            </a:r>
          </a:p>
          <a:p>
            <a:endParaRPr lang="en-US" dirty="0"/>
          </a:p>
          <a:p>
            <a:r>
              <a:rPr lang="en-US" dirty="0"/>
              <a:t>The third is internally focused – what processes must we excel at in order to be successful – this is the internal or process perspective</a:t>
            </a:r>
          </a:p>
          <a:p>
            <a:endParaRPr lang="en-US" dirty="0"/>
          </a:p>
          <a:p>
            <a:r>
              <a:rPr lang="en-US" dirty="0"/>
              <a:t>Fourth – what might we do to continue to improve and create value. This includes strategies focused on growth, innovation and learning</a:t>
            </a:r>
          </a:p>
          <a:p>
            <a:endParaRPr lang="en-US" dirty="0"/>
          </a:p>
          <a:p>
            <a:r>
              <a:rPr lang="en-US" dirty="0"/>
              <a:t>We can consider strategies in each of these areas. </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91464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thinking more about strategies – </a:t>
            </a:r>
          </a:p>
          <a:p>
            <a:endParaRPr lang="en-US" dirty="0"/>
          </a:p>
          <a:p>
            <a:r>
              <a:rPr lang="en-US" dirty="0"/>
              <a:t>Strategies relate to ways that the environment can be influenced to meet broad goals. </a:t>
            </a:r>
          </a:p>
          <a:p>
            <a:endParaRPr lang="en-US" dirty="0"/>
          </a:p>
          <a:p>
            <a:r>
              <a:rPr lang="en-US" dirty="0"/>
              <a:t>Use of logic models or strategy mapping is encouraged in the design of strategies. </a:t>
            </a:r>
          </a:p>
          <a:p>
            <a:endParaRPr lang="en-US" dirty="0"/>
          </a:p>
          <a:p>
            <a:r>
              <a:rPr lang="en-US" dirty="0"/>
              <a:t>This is the boiler plate logic model developed by the RAND Corporation – a think tank for policy ideas and analysis</a:t>
            </a:r>
          </a:p>
          <a:p>
            <a:endParaRPr lang="en-US" dirty="0"/>
          </a:p>
          <a:p>
            <a:r>
              <a:rPr lang="en-US" dirty="0"/>
              <a:t>As I studied this – I found it to difficult for most organizational applications – so I took the principles and streamlined it for use in our organization. </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6743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I created this tool – out of the need to help people understand the relationship between the resources they have – people and money – and the achievement of results. </a:t>
            </a:r>
          </a:p>
          <a:p>
            <a:pPr marL="164461" indent="-164461">
              <a:buFont typeface="Wingdings" pitchFamily="2" charset="2"/>
              <a:buChar char="§"/>
            </a:pPr>
            <a:endParaRPr lang="en-US" dirty="0"/>
          </a:p>
          <a:p>
            <a:r>
              <a:rPr lang="en-US" dirty="0"/>
              <a:t>The logic model, or strategy model, or outcome model helps us ensure that what we do is aligned with the organization’s goals</a:t>
            </a:r>
          </a:p>
          <a:p>
            <a:pPr marL="164461" indent="-164461">
              <a:buFont typeface="Wingdings" pitchFamily="2" charset="2"/>
              <a:buChar char="§"/>
            </a:pPr>
            <a:endParaRPr lang="en-US" dirty="0"/>
          </a:p>
          <a:p>
            <a:r>
              <a:rPr lang="en-US" dirty="0"/>
              <a:t>The strategy model, or logic model, states how the resources we use logically end up in the goal we’re trying to achieve </a:t>
            </a:r>
          </a:p>
          <a:p>
            <a:pPr marL="164461" indent="-164461">
              <a:buFont typeface="Wingdings" pitchFamily="2" charset="2"/>
              <a:buChar char="§"/>
            </a:pPr>
            <a:endParaRPr lang="en-US" dirty="0"/>
          </a:p>
          <a:p>
            <a:r>
              <a:rPr lang="en-US" dirty="0"/>
              <a:t>So, imagine you’re going on a journey. You’ve picked a destination, you have a vehicle, and you’ve filled it with gas</a:t>
            </a:r>
          </a:p>
          <a:p>
            <a:endParaRPr lang="en-US" dirty="0"/>
          </a:p>
          <a:p>
            <a:r>
              <a:rPr lang="en-US" dirty="0"/>
              <a:t>You use these resources, to conduct activities, to deliver services</a:t>
            </a:r>
          </a:p>
          <a:p>
            <a:endParaRPr lang="en-US" dirty="0"/>
          </a:p>
          <a:p>
            <a:r>
              <a:rPr lang="en-US" dirty="0"/>
              <a:t>To benefit customers, to achieve results (also called outcomes) – typically in support of an organizational goal </a:t>
            </a:r>
          </a:p>
          <a:p>
            <a:endParaRPr lang="en-US" dirty="0"/>
          </a:p>
          <a:p>
            <a:r>
              <a:rPr lang="en-US" dirty="0"/>
              <a:t>This demonstrates relationship between resources (inputs), activities, and services (outputs) with desired results (outcomes) </a:t>
            </a:r>
          </a:p>
          <a:p>
            <a:endParaRPr lang="en-US" dirty="0"/>
          </a:p>
          <a:p>
            <a:r>
              <a:rPr lang="en-US" dirty="0"/>
              <a:t>And all these steps in the model can be measured!</a:t>
            </a:r>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Let me run through a couple of examples. </a:t>
            </a:r>
          </a:p>
          <a:p>
            <a:pPr marL="163639" indent="-163639">
              <a:buFont typeface="Wingdings" pitchFamily="2" charset="2"/>
              <a:buChar char="§"/>
            </a:pPr>
            <a:endParaRPr lang="en-US" dirty="0"/>
          </a:p>
          <a:p>
            <a:r>
              <a:rPr lang="en-US" dirty="0"/>
              <a:t>This is the first of many examples using trash and recycling collections as an example</a:t>
            </a:r>
          </a:p>
          <a:p>
            <a:pPr marL="164461" indent="-164461">
              <a:buFont typeface="Wingdings" pitchFamily="2" charset="2"/>
              <a:buChar char="§"/>
            </a:pPr>
            <a:endParaRPr lang="en-US" dirty="0"/>
          </a:p>
          <a:p>
            <a:r>
              <a:rPr lang="en-US" dirty="0"/>
              <a:t>They use drivers and trucks, to drive to each house twice a week, to collect refuse and recycling </a:t>
            </a:r>
          </a:p>
          <a:p>
            <a:endParaRPr lang="en-US" dirty="0"/>
          </a:p>
          <a:p>
            <a:r>
              <a:rPr lang="en-US" dirty="0"/>
              <a:t>From every resident’s curb or alley; to encourage a clean, sustainable environment</a:t>
            </a:r>
          </a:p>
          <a:p>
            <a:endParaRPr lang="en-US" dirty="0"/>
          </a:p>
          <a:p>
            <a:r>
              <a:rPr lang="en-US" dirty="0"/>
              <a:t>Let’s look at this – can you measure each step?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I also found that this needed to be modified slightly for those who work in internal or support services</a:t>
            </a:r>
          </a:p>
          <a:p>
            <a:endParaRPr lang="en-US" dirty="0"/>
          </a:p>
          <a:p>
            <a:r>
              <a:rPr lang="en-US" dirty="0"/>
              <a:t>For those whose work is primarily administrative or support focused (HR, IT, Purchasing, Fleet or Facilities)</a:t>
            </a:r>
          </a:p>
          <a:p>
            <a:endParaRPr lang="en-US" dirty="0"/>
          </a:p>
          <a:p>
            <a:r>
              <a:rPr lang="en-US" dirty="0"/>
              <a:t>They mainly help the public services achieve those results or outcomes. </a:t>
            </a:r>
          </a:p>
          <a:p>
            <a:endParaRPr lang="en-US" dirty="0"/>
          </a:p>
          <a:p>
            <a:r>
              <a:rPr lang="en-US" dirty="0"/>
              <a:t>So support services often use resources to conduct activities to deliver services that result in resources for public services</a:t>
            </a:r>
          </a:p>
          <a:p>
            <a:pPr marL="164419" indent="-164419">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163639" indent="-163639">
              <a:buFont typeface="Wingdings" pitchFamily="2" charset="2"/>
              <a:buChar char="§"/>
            </a:pPr>
            <a:r>
              <a:rPr lang="en-US" dirty="0"/>
              <a:t>Here’s another example for Fleet</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163639" indent="-163639">
              <a:buFont typeface="Wingdings" pitchFamily="2" charset="2"/>
              <a:buChar char="§"/>
            </a:pPr>
            <a:r>
              <a:rPr lang="en-US" dirty="0"/>
              <a:t>And for human resources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So I’ve included a blank form you can use to lay out this map for the services you lead or support</a:t>
            </a:r>
          </a:p>
          <a:p>
            <a:endParaRPr lang="en-US" dirty="0"/>
          </a:p>
          <a:p>
            <a:r>
              <a:rPr lang="en-US" dirty="0"/>
              <a:t>Take a few minutes and jot down how this works for you – after a few minutes – I’ll have you share with the others in your group – </a:t>
            </a:r>
          </a:p>
          <a:p>
            <a:endParaRPr lang="en-US" dirty="0"/>
          </a:p>
          <a:p>
            <a:r>
              <a:rPr lang="en-US" dirty="0"/>
              <a:t>Then have one person volunteer to share with the group. </a:t>
            </a:r>
          </a:p>
          <a:p>
            <a:endParaRPr lang="en-US" dirty="0"/>
          </a:p>
          <a:p>
            <a:r>
              <a:rPr lang="en-US" dirty="0"/>
              <a:t>Thanks!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mn-lt"/>
              </a:rPr>
              <a:t>Abigail has just been appointed director of her department. She wants to be successful in this new role and wants to make sure that her department is contributing effectively to the city’s overall efforts. </a:t>
            </a:r>
          </a:p>
          <a:p>
            <a:pPr marL="3032">
              <a:spcAft>
                <a:spcPts val="1719"/>
              </a:spcAft>
            </a:pPr>
            <a:r>
              <a:rPr lang="en-US" sz="1100" dirty="0">
                <a:solidFill>
                  <a:srgbClr val="004E95"/>
                </a:solidFill>
                <a:latin typeface="+mn-lt"/>
              </a:rPr>
              <a:t>What should Abigail do?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2395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The next step in the strategic planning process is to create an Action Plan. </a:t>
            </a:r>
          </a:p>
          <a:p>
            <a:pPr defTabSz="914173">
              <a:defRPr/>
            </a:pPr>
            <a:endParaRPr lang="en-US" dirty="0"/>
          </a:p>
          <a:p>
            <a:pPr defTabSz="914173">
              <a:defRPr/>
            </a:pPr>
            <a:r>
              <a:rPr lang="en-US" dirty="0"/>
              <a:t>The action plan describes how strategies will be implemented and includes activities and services to be performed, associated costs, designation of responsibilities, priority order, and time frame involved for the organization to reach its strategic goals. </a:t>
            </a:r>
          </a:p>
          <a:p>
            <a:pPr defTabSz="914173">
              <a:defRPr/>
            </a:pPr>
            <a:endParaRPr lang="en-US" dirty="0"/>
          </a:p>
          <a:p>
            <a:pPr defTabSz="914173">
              <a:defRPr/>
            </a:pPr>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02204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Objectives are specific, measurable results to be achieved. </a:t>
            </a:r>
          </a:p>
          <a:p>
            <a:endParaRPr lang="en-US" dirty="0"/>
          </a:p>
          <a:p>
            <a:r>
              <a:rPr lang="en-US" dirty="0"/>
              <a:t>Objectives and their timelines are guidelines, not rules set in stone (remember Eisenhower’s statement?). </a:t>
            </a:r>
          </a:p>
          <a:p>
            <a:endParaRPr lang="en-US" dirty="0"/>
          </a:p>
          <a:p>
            <a:pPr defTabSz="914173">
              <a:defRPr/>
            </a:pPr>
            <a:r>
              <a:rPr lang="en-US" dirty="0"/>
              <a:t>We describe objectives this way - </a:t>
            </a:r>
            <a:r>
              <a:rPr lang="en-US" dirty="0">
                <a:solidFill>
                  <a:prstClr val="black"/>
                </a:solidFill>
              </a:rPr>
              <a:t>Concise action statements describing specific efforts we must do well, or improve, in order to achieve the mission and goals.</a:t>
            </a:r>
          </a:p>
          <a:p>
            <a:endParaRPr lang="en-US" dirty="0"/>
          </a:p>
          <a:p>
            <a:r>
              <a:rPr lang="en-US" dirty="0"/>
              <a:t>Objectives must be quantifiable and ideally include timeframes</a:t>
            </a:r>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288660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When developing goals and objectives – want to think of the acronym “S.M.A.R.T.” </a:t>
            </a:r>
          </a:p>
          <a:p>
            <a:endParaRPr lang="en-US" dirty="0"/>
          </a:p>
          <a:p>
            <a:r>
              <a:rPr lang="en-US" dirty="0"/>
              <a:t>While not every one needs to meet every one of these – it is a helpful guide</a:t>
            </a:r>
          </a:p>
          <a:p>
            <a:endParaRPr lang="en-US" dirty="0"/>
          </a:p>
          <a:p>
            <a:r>
              <a:rPr lang="en-US" dirty="0"/>
              <a:t>They should be – specific. They should clearly identify what must be done </a:t>
            </a:r>
          </a:p>
          <a:p>
            <a:endParaRPr lang="en-US" dirty="0"/>
          </a:p>
          <a:p>
            <a:r>
              <a:rPr lang="en-US" dirty="0"/>
              <a:t>They should be measurable – quantifiable – able to be track whether or not it is achieved</a:t>
            </a:r>
          </a:p>
          <a:p>
            <a:endParaRPr lang="en-US" dirty="0"/>
          </a:p>
          <a:p>
            <a:r>
              <a:rPr lang="en-US" dirty="0"/>
              <a:t>Which leads us to achievable – there needs to intuitively be a clear path outlined to get to a defined target or standard</a:t>
            </a:r>
          </a:p>
          <a:p>
            <a:endParaRPr lang="en-US" dirty="0"/>
          </a:p>
          <a:p>
            <a:r>
              <a:rPr lang="en-US" dirty="0"/>
              <a:t>And it should be relevant – there must be a purpose – to achieve a goal or comply with a law – it must matter</a:t>
            </a:r>
          </a:p>
          <a:p>
            <a:endParaRPr lang="en-US" dirty="0"/>
          </a:p>
          <a:p>
            <a:r>
              <a:rPr lang="en-US" dirty="0"/>
              <a:t>And then timely – the key question here is – can (must) it be accomplished within the next 12-18 months (or whatever the established time frame is)</a:t>
            </a:r>
          </a:p>
          <a:p>
            <a:pPr marL="164482" indent="-164482">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75993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defTabSz="914173">
              <a:defRPr/>
            </a:pPr>
            <a:r>
              <a:rPr lang="en-US" dirty="0"/>
              <a:t>The next step is to incorporate Performance Measures. </a:t>
            </a:r>
          </a:p>
          <a:p>
            <a:pPr defTabSz="914173">
              <a:defRPr/>
            </a:pPr>
            <a:endParaRPr lang="en-US" dirty="0"/>
          </a:p>
          <a:p>
            <a:pPr defTabSz="914173">
              <a:defRPr/>
            </a:pPr>
            <a:r>
              <a:rPr lang="en-US" dirty="0"/>
              <a:t>Performance measures provide an important link between the goals, strategies, actions and objectives stated in the strategic plan and the programs and activities funded in the budget. </a:t>
            </a:r>
          </a:p>
          <a:p>
            <a:pPr defTabSz="914173">
              <a:defRPr/>
            </a:pPr>
            <a:endParaRPr lang="en-US" dirty="0"/>
          </a:p>
          <a:p>
            <a:pPr defTabSz="914173">
              <a:defRPr/>
            </a:pPr>
            <a:r>
              <a:rPr lang="en-US" dirty="0"/>
              <a:t>Performance measures provide information on whether goals and objectives are being met.</a:t>
            </a:r>
          </a:p>
          <a:p>
            <a:pPr defTabSz="914173">
              <a:defRPr/>
            </a:pPr>
            <a:endParaRPr lang="en-US" dirty="0"/>
          </a:p>
          <a:p>
            <a:pPr defTabSz="914173">
              <a:defRPr/>
            </a:pPr>
            <a:r>
              <a:rPr lang="en-US" dirty="0"/>
              <a:t>We’ll talk more about this in the next section. </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601414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After approval, implement the plan, monitor progress and reassess the plan. </a:t>
            </a:r>
          </a:p>
          <a:p>
            <a:endParaRPr lang="en-US" i="1" dirty="0"/>
          </a:p>
          <a:p>
            <a:r>
              <a:rPr lang="en-US" dirty="0"/>
              <a:t>Progress toward planned goals should be monitored at regular intervals. Organizations should develop a systematic review process to evaluate the extent to which strategic goals have been met.</a:t>
            </a:r>
          </a:p>
          <a:p>
            <a:r>
              <a:rPr lang="en-US" dirty="0"/>
              <a:t/>
            </a:r>
            <a:br>
              <a:rPr lang="en-US" dirty="0"/>
            </a:br>
            <a:r>
              <a:rPr lang="en-US" dirty="0"/>
              <a:t>Also, periodically, reassess the strategic plan. Is it working have you seen results? </a:t>
            </a:r>
          </a:p>
          <a:p>
            <a:endParaRPr lang="en-US" i="1" dirty="0"/>
          </a:p>
          <a:p>
            <a:r>
              <a:rPr lang="en-US" dirty="0"/>
              <a:t>Many external factors, such as the national or regional economy, demographic changes, statutory changes, legislation, mandates, and climate/environmental changes, may affect the environment and thus achievement of stated goals. </a:t>
            </a:r>
          </a:p>
          <a:p>
            <a:endParaRPr lang="en-US" dirty="0"/>
          </a:p>
          <a:p>
            <a:r>
              <a:rPr lang="en-US" dirty="0"/>
              <a:t>New information about stakeholder needs or results may also require changes to the plan. </a:t>
            </a:r>
          </a:p>
          <a:p>
            <a:endParaRPr lang="en-US" dirty="0"/>
          </a:p>
          <a:p>
            <a:r>
              <a:rPr lang="en-US" dirty="0"/>
              <a:t>Performance measure results need to be reviewed more frequently than the strategic plan.</a:t>
            </a:r>
          </a:p>
          <a:p>
            <a:endParaRPr lang="en-US" dirty="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7457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Any unit, department, division strategic plans should be aligned with the organization-wide assumptions and strategies – not developed in a vacuum, </a:t>
            </a:r>
          </a:p>
          <a:p>
            <a:endParaRPr lang="en-US" dirty="0"/>
          </a:p>
          <a:p>
            <a:r>
              <a:rPr lang="en-US" dirty="0"/>
              <a:t>Alignment should cascade down through the organization – but as part of the environmental scanning process – input should be sought from the organizational units because they are much closer to the action and the trends. </a:t>
            </a:r>
          </a:p>
          <a:p>
            <a:endParaRPr lang="en-US" dirty="0"/>
          </a:p>
          <a:p>
            <a:r>
              <a:rPr lang="en-US" dirty="0"/>
              <a:t>Same principles can be used to develop individual employee goals and objectives, and make sure they align all the way up the organization. </a:t>
            </a:r>
          </a:p>
          <a:p>
            <a:endParaRPr lang="en-US" dirty="0"/>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904279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While this is an overall structure – you can modify it to accommodate the needs of your organization – </a:t>
            </a:r>
          </a:p>
          <a:p>
            <a:endParaRPr lang="en-US" dirty="0"/>
          </a:p>
          <a:p>
            <a:r>
              <a:rPr lang="en-US" dirty="0"/>
              <a:t>For example, in Scottsdale, since we have a large organization – with hundreds of different lines of service </a:t>
            </a:r>
            <a:br>
              <a:rPr lang="en-US" dirty="0"/>
            </a:br>
            <a:endParaRPr lang="en-US" dirty="0"/>
          </a:p>
          <a:p>
            <a:r>
              <a:rPr lang="en-US" dirty="0"/>
              <a:t>We worked to distill down to basics – we call it our strategic planning framework - that everyone in the organization can use</a:t>
            </a:r>
          </a:p>
          <a:p>
            <a:endParaRPr lang="en-US" dirty="0"/>
          </a:p>
          <a:p>
            <a:r>
              <a:rPr lang="en-US" dirty="0"/>
              <a:t>For those departments that are already doing strategic planning – easy to fit in </a:t>
            </a:r>
          </a:p>
          <a:p>
            <a:endParaRPr lang="en-US" dirty="0"/>
          </a:p>
          <a:p>
            <a:r>
              <a:rPr lang="en-US" dirty="0"/>
              <a:t>Each level answers a different question – from mission – which describes at the highest level what we exist to do</a:t>
            </a:r>
          </a:p>
          <a:p>
            <a:endParaRPr lang="en-US" dirty="0"/>
          </a:p>
          <a:p>
            <a:r>
              <a:rPr lang="en-US" dirty="0"/>
              <a:t>To measures which track how well we are achieving what we set out to do. </a:t>
            </a:r>
          </a:p>
          <a:p>
            <a:endParaRPr lang="en-US" dirty="0"/>
          </a:p>
          <a:p>
            <a:r>
              <a:rPr lang="en-US" dirty="0"/>
              <a:t>We used values at the strategies level – to emphasize the Employee Values – which are also strategies we use to accomplish our goals. Some organizations would want to add “vision” about the “mission” level</a:t>
            </a:r>
          </a:p>
          <a:p>
            <a:endParaRPr lang="en-US" dirty="0"/>
          </a:p>
          <a:p>
            <a:r>
              <a:rPr lang="en-US" dirty="0"/>
              <a:t>But this simplified strategic planning framework was designed to be used in any organization. </a:t>
            </a:r>
          </a:p>
          <a:p>
            <a:endParaRPr lang="en-US" dirty="0"/>
          </a:p>
          <a:p>
            <a:r>
              <a:rPr lang="en-US" dirty="0"/>
              <a:t>We’ve also included a one-page overview of this in your packet.</a:t>
            </a:r>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4209510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As another resource – here is a breakdown of the six strategic goals, and the 13 elements which cover 93 goals and policies to guide the city in the 2001 voter-approved general plan. </a:t>
            </a:r>
          </a:p>
          <a:p>
            <a:endParaRPr lang="en-US" dirty="0"/>
          </a:p>
          <a:p>
            <a:r>
              <a:rPr lang="en-US" dirty="0"/>
              <a:t>The six strategic goals are the major long-term efforts of the city. </a:t>
            </a:r>
          </a:p>
          <a:p>
            <a:endParaRPr lang="en-US" dirty="0"/>
          </a:p>
          <a:p>
            <a:r>
              <a:rPr lang="en-US" dirty="0"/>
              <a:t>I’ve also included a two-page sheet that shows this in more detail. </a:t>
            </a:r>
          </a:p>
          <a:p>
            <a:endParaRPr lang="en-US" dirty="0"/>
          </a:p>
        </p:txBody>
      </p:sp>
    </p:spTree>
    <p:extLst>
      <p:ext uri="{BB962C8B-B14F-4D97-AF65-F5344CB8AC3E}">
        <p14:creationId xmlns:p14="http://schemas.microsoft.com/office/powerpoint/2010/main" val="4037722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In addition to the long-term efforts – the city also has mission statement and short-term goals and priorities. </a:t>
            </a:r>
          </a:p>
          <a:p>
            <a:endParaRPr lang="en-US" dirty="0"/>
          </a:p>
          <a:p>
            <a:r>
              <a:rPr lang="en-US" dirty="0"/>
              <a:t>The mission statement – “Simply better service for a world-class community” was approved by the City Council in December. </a:t>
            </a:r>
          </a:p>
          <a:p>
            <a:endParaRPr lang="en-US" dirty="0"/>
          </a:p>
          <a:p>
            <a:r>
              <a:rPr lang="en-US" dirty="0"/>
              <a:t>In addition the city council’s key priorities are listed here. They cover key items such as revitalizing the McDowell Road corridor, to reinvesting in a high-performance organization and work culture. </a:t>
            </a:r>
          </a:p>
          <a:p>
            <a:endParaRPr lang="en-US" dirty="0"/>
          </a:p>
          <a:p>
            <a:r>
              <a:rPr lang="en-US" dirty="0"/>
              <a:t>Finally – these are included in the current organization strategic plan – also included in your packet. </a:t>
            </a:r>
          </a:p>
          <a:p>
            <a:endParaRPr lang="en-US" dirty="0"/>
          </a:p>
          <a:p>
            <a:r>
              <a:rPr lang="en-US" dirty="0"/>
              <a:t>So – how does this all fit in? We consider the City Council priorities – short-term goals to be achieved over 12-18 months time frame, and the six strategic goals from the General plan – long-term goals – to be advanced over a 15-20 year time frame. </a:t>
            </a:r>
          </a:p>
          <a:p>
            <a:endParaRPr lang="en-US" dirty="0"/>
          </a:p>
          <a:p>
            <a:r>
              <a:rPr lang="en-US" dirty="0"/>
              <a:t>This is all referenced on that one-page sheet.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sz="1100" dirty="0"/>
              <a:t>Daniel is an analyst and looking at performance measures in Abigail’s department. He notices that the primary measures are workload measures. What should Daniel do?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94615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This shows you the key objectives for one of the prioritizes to revitalize the McDowell Road corridor.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253330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And this is the action plan. You can see that there are several measurable initiatives for a key objective. We’ve also provided some status updates on each item. We do this each quarter.</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730077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Abigail do? </a:t>
            </a:r>
          </a:p>
          <a:p>
            <a:pPr marL="3032">
              <a:spcAft>
                <a:spcPts val="1719"/>
              </a:spcAft>
            </a:pPr>
            <a:endParaRPr lang="en-US" sz="1100" dirty="0">
              <a:solidFill>
                <a:srgbClr val="004E95"/>
              </a:solidFill>
              <a:latin typeface="Segoe Print" panose="02000600000000000000" pitchFamily="2" charset="0"/>
            </a:endParaRPr>
          </a:p>
          <a:p>
            <a:pPr marL="3032">
              <a:spcAft>
                <a:spcPts val="1719"/>
              </a:spcAft>
            </a:pPr>
            <a:r>
              <a:rPr lang="en-US" sz="1100" dirty="0">
                <a:solidFill>
                  <a:schemeClr val="bg1"/>
                </a:solidFill>
                <a:latin typeface="Calibri" panose="020F0502020204030204" pitchFamily="34" charset="0"/>
              </a:rPr>
              <a:t>Review or create a strategic plan for her area. </a:t>
            </a:r>
          </a:p>
          <a:p>
            <a:pPr marL="3032">
              <a:spcAft>
                <a:spcPts val="1719"/>
              </a:spcAft>
            </a:pPr>
            <a:r>
              <a:rPr lang="en-US" sz="1100" dirty="0">
                <a:solidFill>
                  <a:schemeClr val="bg1"/>
                </a:solidFill>
                <a:latin typeface="Calibri" panose="020F0502020204030204" pitchFamily="34" charset="0"/>
              </a:rPr>
              <a:t>Make sure there’s a mission statement – or create one</a:t>
            </a:r>
          </a:p>
          <a:p>
            <a:pPr marL="3032">
              <a:spcAft>
                <a:spcPts val="1719"/>
              </a:spcAft>
            </a:pPr>
            <a:r>
              <a:rPr lang="en-US" sz="1100" dirty="0">
                <a:solidFill>
                  <a:schemeClr val="bg1"/>
                </a:solidFill>
                <a:latin typeface="Calibri" panose="020F0502020204030204" pitchFamily="34" charset="0"/>
              </a:rPr>
              <a:t>Have a few key goals her department is working to accomplish</a:t>
            </a:r>
          </a:p>
          <a:p>
            <a:pPr marL="3032">
              <a:spcAft>
                <a:spcPts val="1719"/>
              </a:spcAft>
            </a:pPr>
            <a:r>
              <a:rPr lang="en-US" sz="1100" dirty="0">
                <a:solidFill>
                  <a:schemeClr val="bg1"/>
                </a:solidFill>
                <a:latin typeface="Calibri" panose="020F0502020204030204" pitchFamily="34" charset="0"/>
              </a:rPr>
              <a:t>Work with her team to develop a strategy/logic model to understand how their work helps achieve the mission.</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650442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sz="1100" dirty="0"/>
              <a:t>What should Daniel do? </a:t>
            </a:r>
          </a:p>
          <a:p>
            <a:endParaRPr lang="en-US" sz="1100" dirty="0"/>
          </a:p>
          <a:p>
            <a:pPr defTabSz="873161">
              <a:defRPr/>
            </a:pPr>
            <a:r>
              <a:rPr lang="en-US" dirty="0" smtClean="0"/>
              <a:t>Gather data for the SWOT analysis.</a:t>
            </a:r>
          </a:p>
          <a:p>
            <a:endParaRPr lang="en-US" sz="1100" dirty="0"/>
          </a:p>
          <a:p>
            <a:r>
              <a:rPr lang="en-US" sz="1100" dirty="0"/>
              <a:t>Review the strategic plan for the department and see if there’s alignment between the measures and the goals.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45660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Emily do? </a:t>
            </a:r>
          </a:p>
          <a:p>
            <a:pPr marL="3032">
              <a:spcAft>
                <a:spcPts val="1719"/>
              </a:spcAft>
            </a:pPr>
            <a:endParaRPr lang="en-US" sz="1100" dirty="0">
              <a:solidFill>
                <a:srgbClr val="004E95"/>
              </a:solidFill>
              <a:latin typeface="Segoe Print" panose="02000600000000000000" pitchFamily="2" charset="0"/>
            </a:endParaRPr>
          </a:p>
          <a:p>
            <a:pPr marL="3032">
              <a:spcAft>
                <a:spcPts val="1719"/>
              </a:spcAft>
            </a:pPr>
            <a:r>
              <a:rPr lang="en-US" sz="1100" dirty="0">
                <a:solidFill>
                  <a:srgbClr val="004E95"/>
                </a:solidFill>
                <a:latin typeface="Segoe Print" panose="02000600000000000000" pitchFamily="2" charset="0"/>
              </a:rPr>
              <a:t>Participate in efforts</a:t>
            </a:r>
          </a:p>
          <a:p>
            <a:pPr marL="3032">
              <a:spcAft>
                <a:spcPts val="1719"/>
              </a:spcAft>
            </a:pPr>
            <a:r>
              <a:rPr lang="en-US" sz="1100" dirty="0">
                <a:solidFill>
                  <a:srgbClr val="004E95"/>
                </a:solidFill>
                <a:latin typeface="Segoe Print" panose="02000600000000000000" pitchFamily="2" charset="0"/>
              </a:rPr>
              <a:t>Review existing plans</a:t>
            </a:r>
          </a:p>
          <a:p>
            <a:pPr marL="3032">
              <a:spcAft>
                <a:spcPts val="1719"/>
              </a:spcAft>
            </a:pPr>
            <a:r>
              <a:rPr lang="en-US" sz="1100" dirty="0">
                <a:solidFill>
                  <a:srgbClr val="004E95"/>
                </a:solidFill>
                <a:latin typeface="Segoe Print" panose="02000600000000000000" pitchFamily="2" charset="0"/>
              </a:rPr>
              <a:t>Make sure her work is measurably accomplishing the mission</a:t>
            </a:r>
          </a:p>
          <a:p>
            <a:pPr marL="3032">
              <a:spcAft>
                <a:spcPts val="1719"/>
              </a:spcAft>
            </a:pPr>
            <a:r>
              <a:rPr lang="en-US" sz="1100" dirty="0">
                <a:solidFill>
                  <a:srgbClr val="004E95"/>
                </a:solidFill>
                <a:latin typeface="Segoe Print" panose="02000600000000000000" pitchFamily="2" charset="0"/>
              </a:rPr>
              <a:t>Suggest changes as needed</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4898823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Now we’re going to focus on performance measures to track the success of our chosen strategies.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600983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At this point, I’ll walk through definitions and examples of each type of measures</a:t>
            </a:r>
          </a:p>
          <a:p>
            <a:pPr marL="164482" indent="-164482">
              <a:buFont typeface="Wingdings" pitchFamily="2" charset="2"/>
              <a:buChar char="§"/>
            </a:pPr>
            <a:endParaRPr lang="en-US" dirty="0"/>
          </a:p>
          <a:p>
            <a:r>
              <a:rPr lang="en-US" dirty="0"/>
              <a:t>First, let’s distinguish between indicators and measures</a:t>
            </a:r>
          </a:p>
          <a:p>
            <a:pPr marL="164482" indent="-164482">
              <a:buFont typeface="Wingdings" pitchFamily="2" charset="2"/>
              <a:buChar char="§"/>
            </a:pPr>
            <a:endParaRPr lang="en-US" dirty="0"/>
          </a:p>
          <a:p>
            <a:r>
              <a:rPr lang="en-US" dirty="0"/>
              <a:t>An indicator </a:t>
            </a:r>
            <a:r>
              <a:rPr lang="en-US" u="sng" dirty="0"/>
              <a:t>describes</a:t>
            </a:r>
            <a:r>
              <a:rPr lang="en-US" dirty="0"/>
              <a:t> the environment in which you operate, including external factors that impact services</a:t>
            </a:r>
          </a:p>
          <a:p>
            <a:endParaRPr lang="en-US" dirty="0"/>
          </a:p>
          <a:p>
            <a:r>
              <a:rPr lang="en-US" dirty="0"/>
              <a:t>Also called descriptors – indicators include such information as population, square miles and crime rate</a:t>
            </a:r>
          </a:p>
          <a:p>
            <a:endParaRPr lang="en-US" dirty="0"/>
          </a:p>
          <a:p>
            <a:r>
              <a:rPr lang="en-US" dirty="0"/>
              <a:t>Indicators may be </a:t>
            </a:r>
            <a:r>
              <a:rPr lang="en-US" u="sng" dirty="0" err="1"/>
              <a:t>influenceable</a:t>
            </a:r>
            <a:r>
              <a:rPr lang="en-US" dirty="0"/>
              <a:t>, such as population or crime rates, but are not controllable (usually)</a:t>
            </a:r>
          </a:p>
          <a:p>
            <a:endParaRPr lang="en-US" dirty="0"/>
          </a:p>
          <a:p>
            <a:r>
              <a:rPr lang="en-US" dirty="0"/>
              <a:t>On the other hand, performance measures are controllable – because they measure how well you performed</a:t>
            </a:r>
          </a:p>
          <a:p>
            <a:endParaRPr lang="en-US" dirty="0"/>
          </a:p>
          <a:p>
            <a:r>
              <a:rPr lang="en-US" dirty="0"/>
              <a:t>In addition to measures and indicators – you also have certain conditions that you operate in – these include procedural requirements</a:t>
            </a:r>
          </a:p>
          <a:p>
            <a:endParaRPr lang="en-US" dirty="0"/>
          </a:p>
          <a:p>
            <a:r>
              <a:rPr lang="en-US" dirty="0"/>
              <a:t>Such as environmental laws and safety regulations, but also include such things that you have to respond to, including total calls for service, citizen complaints, etc. </a:t>
            </a:r>
          </a:p>
          <a:p>
            <a:pPr marL="164482" indent="-164482">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This slide – shows the relationship of the different types of measures to each other (We have also provided a more detailed two-page overview of each measure with the  examples)</a:t>
            </a:r>
          </a:p>
          <a:p>
            <a:endParaRPr lang="en-US" dirty="0"/>
          </a:p>
          <a:p>
            <a:r>
              <a:rPr lang="en-US" dirty="0"/>
              <a:t>Inputs lead to outputs that lead to outcomes</a:t>
            </a:r>
          </a:p>
          <a:p>
            <a:endParaRPr lang="en-US" dirty="0"/>
          </a:p>
          <a:p>
            <a:r>
              <a:rPr lang="en-US" dirty="0"/>
              <a:t>Efficiency measures the relationship between outputs and inputs</a:t>
            </a:r>
          </a:p>
          <a:p>
            <a:endParaRPr lang="en-US" dirty="0"/>
          </a:p>
          <a:p>
            <a:r>
              <a:rPr lang="en-US" dirty="0"/>
              <a:t>Effectiveness the relationship between outcomes and outputs</a:t>
            </a:r>
          </a:p>
          <a:p>
            <a:endParaRPr lang="en-US" dirty="0"/>
          </a:p>
          <a:p>
            <a:r>
              <a:rPr lang="en-US" dirty="0"/>
              <a:t>Moving on - Productivity is the relationship between effectiveness and efficiency</a:t>
            </a:r>
          </a:p>
          <a:p>
            <a:endParaRPr lang="en-US" dirty="0"/>
          </a:p>
          <a:p>
            <a:r>
              <a:rPr lang="en-US" dirty="0"/>
              <a:t>Cost-effectiveness is the relationship between outcomes and inputs</a:t>
            </a:r>
          </a:p>
          <a:p>
            <a:endParaRPr lang="en-US" dirty="0"/>
          </a:p>
          <a:p>
            <a:r>
              <a:rPr lang="en-US" dirty="0"/>
              <a:t>In addition, additional information is helpful as part of the performance measurement process</a:t>
            </a:r>
          </a:p>
          <a:p>
            <a:endParaRPr lang="en-US" dirty="0"/>
          </a:p>
          <a:p>
            <a:r>
              <a:rPr lang="en-US" dirty="0"/>
              <a:t>Indicators – which describe the environment in which the service is provided and Conditions – which are external requirements (laws or regulations) or demands (customer complaints or calls for service) that impact service delivery</a:t>
            </a:r>
          </a:p>
          <a:p>
            <a:endParaRPr lang="en-US" dirty="0"/>
          </a:p>
          <a:p>
            <a:r>
              <a:rPr lang="en-US" dirty="0"/>
              <a:t>Main point – if you identify and collect information on inputs, outputs, and quantify your qualitative outcomes – you can measure most anything</a:t>
            </a:r>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The first type – inputs – are the amount of resources used (or available) to produce products or provide services</a:t>
            </a:r>
          </a:p>
          <a:p>
            <a:endParaRPr lang="en-US" dirty="0"/>
          </a:p>
          <a:p>
            <a:r>
              <a:rPr lang="en-US" dirty="0"/>
              <a:t>They contribute to the production and delivery of an output, such as expenditures, labor units or physical resources</a:t>
            </a:r>
          </a:p>
          <a:p>
            <a:endParaRPr lang="en-US" dirty="0"/>
          </a:p>
          <a:p>
            <a:r>
              <a:rPr lang="en-US" dirty="0"/>
              <a:t>For our purposes, the amounts that were actually used (not the amounts budgeted) are the relevant numbers</a:t>
            </a:r>
          </a:p>
          <a:p>
            <a:endParaRPr lang="en-US" dirty="0"/>
          </a:p>
          <a:p>
            <a:r>
              <a:rPr lang="en-US" dirty="0"/>
              <a:t>Input measures don’t really tell you anything about performance, but are necessary to create other measures</a:t>
            </a:r>
          </a:p>
          <a:p>
            <a:endParaRPr lang="en-US" dirty="0"/>
          </a:p>
          <a:p>
            <a:r>
              <a:rPr lang="en-US" dirty="0"/>
              <a:t>Looking at your handout – take a moment to jot down some input measures for your area?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7055867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The next type – outputs – are the amount of work produced or the amount of services delivered</a:t>
            </a:r>
          </a:p>
          <a:p>
            <a:endParaRPr lang="en-US" dirty="0"/>
          </a:p>
          <a:p>
            <a:r>
              <a:rPr lang="en-US" dirty="0"/>
              <a:t>Outputs are the amount of work done by the organization or contractors – the completed products of </a:t>
            </a:r>
            <a:r>
              <a:rPr lang="en-US" u="sng" dirty="0"/>
              <a:t>internal</a:t>
            </a:r>
            <a:r>
              <a:rPr lang="en-US" dirty="0"/>
              <a:t> activity</a:t>
            </a:r>
          </a:p>
          <a:p>
            <a:endParaRPr lang="en-US" dirty="0"/>
          </a:p>
          <a:p>
            <a:r>
              <a:rPr lang="en-US" dirty="0"/>
              <a:t>They are also known as workload measures and can be compared with prior years to see if volume is up or down </a:t>
            </a:r>
          </a:p>
          <a:p>
            <a:endParaRPr lang="en-US" dirty="0"/>
          </a:p>
          <a:p>
            <a:r>
              <a:rPr lang="en-US" dirty="0"/>
              <a:t>They can be divided by indicators such as population to compare relative levels with other organizations</a:t>
            </a:r>
          </a:p>
          <a:p>
            <a:endParaRPr lang="en-US" dirty="0"/>
          </a:p>
          <a:p>
            <a:r>
              <a:rPr lang="en-US" dirty="0"/>
              <a:t>Outputs reveal the </a:t>
            </a:r>
            <a:r>
              <a:rPr lang="en-US" u="sng" dirty="0"/>
              <a:t>quantity</a:t>
            </a:r>
            <a:r>
              <a:rPr lang="en-US" dirty="0"/>
              <a:t> of work done, but says nothing about the quality of the work or efficiently it was done</a:t>
            </a:r>
          </a:p>
          <a:p>
            <a:endParaRPr lang="en-US" dirty="0"/>
          </a:p>
          <a:p>
            <a:r>
              <a:rPr lang="en-US" dirty="0"/>
              <a:t>Looking at your handout – take a moment to jot down some output measures for your area? </a:t>
            </a:r>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5409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mn-lt"/>
              </a:rPr>
              <a:t>Emily is an employee in Abigail’s department. She wants to be supportive of the performance management effort. What should Emily do?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165009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Outcomes are important to measure because they are the desired end result from the services we deliver to customers</a:t>
            </a:r>
          </a:p>
          <a:p>
            <a:endParaRPr lang="en-US" dirty="0"/>
          </a:p>
          <a:p>
            <a:r>
              <a:rPr lang="en-US" dirty="0"/>
              <a:t>Typically qualitative, they are quantified through effectiveness measures, which compares them to a target or standard</a:t>
            </a:r>
          </a:p>
          <a:p>
            <a:endParaRPr lang="en-US" dirty="0"/>
          </a:p>
          <a:p>
            <a:r>
              <a:rPr lang="en-US" dirty="0"/>
              <a:t>Important to understand how inputs and outputs lead to outcomes. What measurable factors influence this outcome?</a:t>
            </a:r>
          </a:p>
          <a:p>
            <a:endParaRPr lang="en-US" dirty="0"/>
          </a:p>
          <a:p>
            <a:r>
              <a:rPr lang="en-US" dirty="0"/>
              <a:t>Evidence about linkages can help identify which inputs and outputs are most important to measure to gauge efficiency, effectiveness, productivity and cost-effectiveness</a:t>
            </a:r>
          </a:p>
          <a:p>
            <a:pPr marL="164461" indent="-164461">
              <a:buFont typeface="Wingdings" pitchFamily="2" charset="2"/>
              <a:buChar char="§"/>
            </a:pPr>
            <a:endParaRPr lang="en-US" dirty="0"/>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2716461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Efficiency measures the relationship between the amount of work done and the amount of resources used</a:t>
            </a:r>
          </a:p>
          <a:p>
            <a:endParaRPr lang="en-US" dirty="0"/>
          </a:p>
          <a:p>
            <a:r>
              <a:rPr lang="en-US" dirty="0"/>
              <a:t>So, efficiency is the ratio between outputs delivered and inputs used to produce the output</a:t>
            </a:r>
          </a:p>
          <a:p>
            <a:endParaRPr lang="en-US" dirty="0"/>
          </a:p>
          <a:p>
            <a:r>
              <a:rPr lang="en-US" dirty="0"/>
              <a:t>A key word for efficiency measures is “per” – expenditures per lane mile; transactions per FTE</a:t>
            </a:r>
          </a:p>
          <a:p>
            <a:endParaRPr lang="en-US" dirty="0"/>
          </a:p>
          <a:p>
            <a:r>
              <a:rPr lang="en-US" dirty="0"/>
              <a:t>Efficiency measures tell you the quantity done relative to the inputs used, they do not tell you the quality of work done</a:t>
            </a:r>
          </a:p>
          <a:p>
            <a:endParaRPr lang="en-US" dirty="0"/>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944589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Effectiveness measures the amount of achieved results or the level of quality relative to the amount of work done</a:t>
            </a:r>
          </a:p>
          <a:p>
            <a:endParaRPr lang="en-US" dirty="0"/>
          </a:p>
          <a:p>
            <a:r>
              <a:rPr lang="en-US" dirty="0"/>
              <a:t>Called outcome measures because they measure the extent to which outputs achieve desired customer-focus results</a:t>
            </a:r>
          </a:p>
          <a:p>
            <a:endParaRPr lang="en-US" dirty="0"/>
          </a:p>
          <a:p>
            <a:r>
              <a:rPr lang="en-US" dirty="0"/>
              <a:t>Effectiveness measures include customer, citizen &amp; employee ratings; &amp; how you performed to a target or standard</a:t>
            </a:r>
          </a:p>
          <a:p>
            <a:endParaRPr lang="en-US" dirty="0"/>
          </a:p>
          <a:p>
            <a:r>
              <a:rPr lang="en-US" dirty="0"/>
              <a:t>They tell you how effectively you are providing the service, but don’t tell you how efficiently it is being done</a:t>
            </a:r>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772703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Productivity measures are an efficiency measure that measures amount of quality work done per amount of inputs used</a:t>
            </a:r>
          </a:p>
          <a:p>
            <a:endParaRPr lang="en-US" dirty="0"/>
          </a:p>
          <a:p>
            <a:r>
              <a:rPr lang="en-US" dirty="0"/>
              <a:t>Can help you understand how much resources or time you spend doing work that leads to your desired outcome</a:t>
            </a:r>
          </a:p>
          <a:p>
            <a:endParaRPr lang="en-US" dirty="0"/>
          </a:p>
          <a:p>
            <a:r>
              <a:rPr lang="en-US" dirty="0"/>
              <a:t>Difficult to do, but productivity measures encourage both efficiency </a:t>
            </a:r>
            <a:r>
              <a:rPr lang="en-US" u="sng" dirty="0"/>
              <a:t>and</a:t>
            </a:r>
            <a:r>
              <a:rPr lang="en-US" dirty="0"/>
              <a:t> effectiveness. </a:t>
            </a:r>
          </a:p>
          <a:p>
            <a:endParaRPr lang="en-US" dirty="0"/>
          </a:p>
          <a:p>
            <a:r>
              <a:rPr lang="en-US" dirty="0"/>
              <a:t>For example, what’s more important – how much it costs to fill a vacancy? </a:t>
            </a:r>
          </a:p>
          <a:p>
            <a:endParaRPr lang="en-US" dirty="0"/>
          </a:p>
          <a:p>
            <a:r>
              <a:rPr lang="en-US" dirty="0"/>
              <a:t>or how much it costs to successfully fill the vacancy – meaning you find someone that is still performing at or above expectations six months (or a year) after hire. </a:t>
            </a:r>
          </a:p>
          <a:p>
            <a:endParaRPr lang="en-US" dirty="0"/>
          </a:p>
          <a:p>
            <a:r>
              <a:rPr lang="en-US" dirty="0"/>
              <a:t>Why not try and measure that? </a:t>
            </a:r>
          </a:p>
          <a:p>
            <a:pPr marL="164461" indent="-164461">
              <a:buFont typeface="Wingdings" pitchFamily="2" charset="2"/>
              <a:buChar char="§"/>
            </a:pPr>
            <a:endParaRPr lang="en-US" dirty="0"/>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42716461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Another way to measure effectiveness is to measure “cost-effectiveness” of the service or how economically it is done</a:t>
            </a:r>
          </a:p>
          <a:p>
            <a:endParaRPr lang="en-US" dirty="0"/>
          </a:p>
          <a:p>
            <a:r>
              <a:rPr lang="en-US" dirty="0"/>
              <a:t>This is the amount of outcomes achieved, per amount of resources used</a:t>
            </a:r>
          </a:p>
          <a:p>
            <a:endParaRPr lang="en-US" dirty="0"/>
          </a:p>
          <a:p>
            <a:r>
              <a:rPr lang="en-US" dirty="0"/>
              <a:t>This is different than “efficiency” measures which are the ratio of outputs created to inputs used</a:t>
            </a:r>
          </a:p>
          <a:p>
            <a:endParaRPr lang="en-US" dirty="0"/>
          </a:p>
          <a:p>
            <a:r>
              <a:rPr lang="en-US" dirty="0"/>
              <a:t>You can also measure the cost-effectiveness of different levels of service – how much for a 24-hour turnaround 12? 36?</a:t>
            </a:r>
          </a:p>
          <a:p>
            <a:pPr marL="164461" indent="-164461">
              <a:buFont typeface="Wingdings" pitchFamily="2" charset="2"/>
              <a:buChar char="§"/>
            </a:pPr>
            <a:endParaRPr lang="en-US" dirty="0"/>
          </a:p>
          <a:p>
            <a:pPr marL="164461" indent="-16446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34410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This slide – shows the relationship of the different types of measures to each other (We have also provided a more detailed two-page overview of each measure with the  examples)</a:t>
            </a:r>
          </a:p>
          <a:p>
            <a:endParaRPr lang="en-US" dirty="0"/>
          </a:p>
          <a:p>
            <a:r>
              <a:rPr lang="en-US" dirty="0"/>
              <a:t>Inputs lead to outputs that lead to outcomes</a:t>
            </a:r>
          </a:p>
          <a:p>
            <a:endParaRPr lang="en-US" dirty="0"/>
          </a:p>
          <a:p>
            <a:r>
              <a:rPr lang="en-US" dirty="0"/>
              <a:t>Efficiency measures the relationship between outputs and inputs</a:t>
            </a:r>
          </a:p>
          <a:p>
            <a:endParaRPr lang="en-US" dirty="0"/>
          </a:p>
          <a:p>
            <a:r>
              <a:rPr lang="en-US" dirty="0"/>
              <a:t>Effectiveness the relationship between outcomes and outputs</a:t>
            </a:r>
          </a:p>
          <a:p>
            <a:endParaRPr lang="en-US" dirty="0"/>
          </a:p>
          <a:p>
            <a:r>
              <a:rPr lang="en-US" dirty="0"/>
              <a:t>Moving on - Productivity is the relationship between effectiveness and efficiency</a:t>
            </a:r>
          </a:p>
          <a:p>
            <a:endParaRPr lang="en-US" dirty="0"/>
          </a:p>
          <a:p>
            <a:r>
              <a:rPr lang="en-US" dirty="0"/>
              <a:t>Cost-effectiveness is the relationship between outcomes and inputs</a:t>
            </a:r>
          </a:p>
          <a:p>
            <a:endParaRPr lang="en-US" dirty="0"/>
          </a:p>
          <a:p>
            <a:r>
              <a:rPr lang="en-US" dirty="0"/>
              <a:t>In addition, additional information is helpful as part of the performance measurement process</a:t>
            </a:r>
          </a:p>
          <a:p>
            <a:endParaRPr lang="en-US" dirty="0"/>
          </a:p>
          <a:p>
            <a:r>
              <a:rPr lang="en-US" dirty="0"/>
              <a:t>Indicators – which describe the environment in which the service is provided and Conditions – which are external requirements (laws or regulations) or demands (customer complaints or calls for service) that impact service delivery</a:t>
            </a:r>
          </a:p>
          <a:p>
            <a:endParaRPr lang="en-US" dirty="0"/>
          </a:p>
          <a:p>
            <a:r>
              <a:rPr lang="en-US" dirty="0"/>
              <a:t>Main point – if you identify and collect information on inputs, outputs, and quantify your qualitative outcomes – you can measure most anything</a:t>
            </a:r>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851851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Here’s an example from the trash and recycling collection area.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It’s important to understand the questions that different measures answer. </a:t>
            </a:r>
          </a:p>
          <a:p>
            <a:endParaRPr lang="en-US" dirty="0"/>
          </a:p>
          <a:p>
            <a:r>
              <a:rPr lang="en-US" dirty="0"/>
              <a:t>Inputs tell us how much resources we used</a:t>
            </a:r>
          </a:p>
          <a:p>
            <a:endParaRPr lang="en-US" dirty="0"/>
          </a:p>
          <a:p>
            <a:r>
              <a:rPr lang="en-US" dirty="0"/>
              <a:t>Outputs tell us how much work we accomplished</a:t>
            </a:r>
          </a:p>
          <a:p>
            <a:endParaRPr lang="en-US" dirty="0"/>
          </a:p>
          <a:p>
            <a:r>
              <a:rPr lang="en-US" dirty="0"/>
              <a:t>Outcomes tell us what we are trying to accomplish – either over the short or long term</a:t>
            </a:r>
          </a:p>
          <a:p>
            <a:endParaRPr lang="en-US" dirty="0"/>
          </a:p>
          <a:p>
            <a:r>
              <a:rPr lang="en-US" dirty="0"/>
              <a:t>Efficiency measures tell us how much work we accomplished with available resources</a:t>
            </a:r>
          </a:p>
          <a:p>
            <a:endParaRPr lang="en-US" dirty="0"/>
          </a:p>
          <a:p>
            <a:r>
              <a:rPr lang="en-US" dirty="0"/>
              <a:t>Effectiveness measures tell us how well we met our intended objectives</a:t>
            </a:r>
          </a:p>
          <a:p>
            <a:endParaRPr lang="en-US" dirty="0"/>
          </a:p>
          <a:p>
            <a:r>
              <a:rPr lang="en-US" dirty="0"/>
              <a:t>And so on and so forth…</a:t>
            </a:r>
          </a:p>
          <a:p>
            <a:pPr marL="164405" indent="-164405">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I realize at this point – it can be like drinking from a fire hose – are you staying with me? Any questions?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dirty="0"/>
              <a:t>Now it’s your turn – thinking about your one key service – </a:t>
            </a:r>
          </a:p>
          <a:p>
            <a:endParaRPr lang="en-US" dirty="0"/>
          </a:p>
          <a:p>
            <a:r>
              <a:rPr lang="en-US" dirty="0"/>
              <a:t>Complete the rest of the chart – </a:t>
            </a:r>
          </a:p>
          <a:p>
            <a:endParaRPr lang="en-US" dirty="0"/>
          </a:p>
          <a:p>
            <a:r>
              <a:rPr lang="en-US" dirty="0"/>
              <a:t>Share with others at your table – </a:t>
            </a:r>
          </a:p>
          <a:p>
            <a:endParaRPr lang="en-US" dirty="0"/>
          </a:p>
          <a:p>
            <a:r>
              <a:rPr lang="en-US" dirty="0"/>
              <a:t>And then we’ll take volunteers .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97480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mn-lt"/>
              </a:rPr>
              <a:t>Today – I’ll share a number of tools that will help answer these questions – and help you help your organization accomplish what it sets out to accomplish. </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51569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9335513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Now the challenge at this point is not what you can measure, but what you should measure. </a:t>
            </a:r>
          </a:p>
          <a:p>
            <a:pPr marL="164482" indent="-164482">
              <a:buFont typeface="Wingdings" pitchFamily="2" charset="2"/>
              <a:buChar char="§"/>
            </a:pPr>
            <a:endParaRPr lang="en-US" dirty="0"/>
          </a:p>
          <a:p>
            <a:r>
              <a:rPr lang="en-US" dirty="0"/>
              <a:t>Let’s be clear – each of you are the experts in the area you are responsible for – you know whether you’re successful or not,</a:t>
            </a:r>
          </a:p>
          <a:p>
            <a:pPr marL="164461" indent="-164461">
              <a:buFont typeface="Wingdings" pitchFamily="2" charset="2"/>
              <a:buChar char="§"/>
            </a:pPr>
            <a:endParaRPr lang="en-US" dirty="0"/>
          </a:p>
          <a:p>
            <a:r>
              <a:rPr lang="en-US" dirty="0"/>
              <a:t>You know all the details – you know how everything fits together – better than anyone else. </a:t>
            </a:r>
          </a:p>
          <a:p>
            <a:pPr marL="164461" indent="-164461">
              <a:buFont typeface="Wingdings" pitchFamily="2" charset="2"/>
              <a:buChar char="§"/>
            </a:pPr>
            <a:endParaRPr lang="en-US" dirty="0"/>
          </a:p>
          <a:p>
            <a:r>
              <a:rPr lang="en-US" dirty="0"/>
              <a:t>The challenge is getting others – your customers, managers and employees – to understand how well you are doing. </a:t>
            </a:r>
          </a:p>
          <a:p>
            <a:pPr marL="164461" indent="-164461">
              <a:buFont typeface="Wingdings" pitchFamily="2" charset="2"/>
              <a:buChar char="§"/>
            </a:pPr>
            <a:endParaRPr lang="en-US" dirty="0"/>
          </a:p>
          <a:p>
            <a:r>
              <a:rPr lang="en-US" dirty="0"/>
              <a:t>But they’ll never know as much as you do – so you have to “Paint a Picture.” </a:t>
            </a:r>
          </a:p>
          <a:p>
            <a:pPr marL="164461" indent="-164461">
              <a:buFont typeface="Wingdings" pitchFamily="2" charset="2"/>
              <a:buChar char="§"/>
            </a:pPr>
            <a:endParaRPr lang="en-US" dirty="0"/>
          </a:p>
          <a:p>
            <a:r>
              <a:rPr lang="en-US" dirty="0"/>
              <a:t>The best image I can think of is the “reveal a picture game.” You reveal a little bit of the picture at a time and try to guess the picture. </a:t>
            </a:r>
          </a:p>
          <a:p>
            <a:pPr marL="164461" indent="-164461">
              <a:buFont typeface="Wingdings" pitchFamily="2" charset="2"/>
              <a:buChar char="§"/>
            </a:pPr>
            <a:endParaRPr lang="en-US" dirty="0"/>
          </a:p>
          <a:p>
            <a:r>
              <a:rPr lang="en-US" dirty="0"/>
              <a:t>Sometimes you can uncover a lot of boxes – and still have no idea what the picture is! Other times you can select just 1,2 or 3 boxes – and know what it is. </a:t>
            </a:r>
          </a:p>
          <a:p>
            <a:pPr marL="164461" indent="-164461">
              <a:buFont typeface="Wingdings" pitchFamily="2" charset="2"/>
              <a:buChar char="§"/>
            </a:pPr>
            <a:endParaRPr lang="en-US" dirty="0"/>
          </a:p>
          <a:p>
            <a:r>
              <a:rPr lang="en-US" dirty="0"/>
              <a:t>Selecting performance measures is similar to this. </a:t>
            </a:r>
          </a:p>
          <a:p>
            <a:pPr marL="164482" indent="-164482">
              <a:buFont typeface="Wingdings" pitchFamily="2" charset="2"/>
              <a:buChar char="§"/>
            </a:pPr>
            <a:endParaRPr lang="en-US" dirty="0"/>
          </a:p>
        </p:txBody>
      </p:sp>
    </p:spTree>
    <p:extLst>
      <p:ext uri="{BB962C8B-B14F-4D97-AF65-F5344CB8AC3E}">
        <p14:creationId xmlns:p14="http://schemas.microsoft.com/office/powerpoint/2010/main" val="1114210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that’s why my advice is to select a palette of performance measures</a:t>
            </a:r>
          </a:p>
          <a:p>
            <a:endParaRPr lang="en-US" dirty="0"/>
          </a:p>
          <a:p>
            <a:r>
              <a:rPr lang="en-US" dirty="0"/>
              <a:t>Choose efficiency and effectiveness measures to demonstrate how well you are achieving your desired results, </a:t>
            </a:r>
          </a:p>
          <a:p>
            <a:endParaRPr lang="en-US" dirty="0"/>
          </a:p>
          <a:p>
            <a:r>
              <a:rPr lang="en-US" dirty="0"/>
              <a:t>But include some key output measures, and perhaps some indicators</a:t>
            </a:r>
          </a:p>
          <a:p>
            <a:endParaRPr lang="en-US" dirty="0"/>
          </a:p>
          <a:p>
            <a:r>
              <a:rPr lang="en-US" dirty="0"/>
              <a:t>To give a sense of the volume of work you are doing. </a:t>
            </a:r>
          </a:p>
          <a:p>
            <a:endParaRPr lang="en-US" baseline="0" dirty="0" smtClean="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25870"/>
            <a:r>
              <a:rPr lang="en-US" sz="1100" dirty="0">
                <a:solidFill>
                  <a:prstClr val="white"/>
                </a:solidFill>
                <a:latin typeface="Calibri" panose="020F0502020204030204" pitchFamily="34" charset="0"/>
              </a:rPr>
              <a:t>It’s tempting to measure everything – and report everything</a:t>
            </a:r>
          </a:p>
          <a:p>
            <a:pPr marL="225870"/>
            <a:endParaRPr lang="en-US" sz="1100" dirty="0">
              <a:solidFill>
                <a:prstClr val="white"/>
              </a:solidFill>
              <a:latin typeface="Calibri" panose="020F0502020204030204" pitchFamily="34" charset="0"/>
            </a:endParaRPr>
          </a:p>
          <a:p>
            <a:pPr marL="225870"/>
            <a:r>
              <a:rPr lang="en-US" sz="1100" dirty="0">
                <a:solidFill>
                  <a:prstClr val="white"/>
                </a:solidFill>
                <a:latin typeface="Calibri" panose="020F0502020204030204" pitchFamily="34" charset="0"/>
              </a:rPr>
              <a:t>But like in many areas – quality is more important than quantity</a:t>
            </a:r>
          </a:p>
          <a:p>
            <a:pPr marL="225870"/>
            <a:endParaRPr lang="en-US" sz="1100" dirty="0">
              <a:solidFill>
                <a:prstClr val="white"/>
              </a:solidFill>
              <a:latin typeface="Calibri" panose="020F0502020204030204" pitchFamily="34" charset="0"/>
            </a:endParaRPr>
          </a:p>
          <a:p>
            <a:pPr marL="225870"/>
            <a:r>
              <a:rPr lang="en-US" b="0" baseline="0" dirty="0" smtClean="0"/>
              <a:t>Make sure your selected measures are </a:t>
            </a:r>
          </a:p>
          <a:p>
            <a:pPr marL="225870"/>
            <a:endParaRPr lang="en-US" b="0" baseline="0" dirty="0" smtClean="0"/>
          </a:p>
          <a:p>
            <a:pPr marL="225870"/>
            <a:r>
              <a:rPr lang="en-US" b="0" baseline="0" dirty="0" smtClean="0"/>
              <a:t>Relevant – they matter</a:t>
            </a:r>
          </a:p>
          <a:p>
            <a:pPr marL="225870"/>
            <a:endParaRPr lang="en-US" b="0" baseline="0" dirty="0" smtClean="0"/>
          </a:p>
          <a:p>
            <a:pPr marL="225870"/>
            <a:r>
              <a:rPr lang="en-US" b="0" baseline="0" dirty="0" smtClean="0"/>
              <a:t>Understandable – they’re clear</a:t>
            </a:r>
          </a:p>
          <a:p>
            <a:pPr marL="225870"/>
            <a:endParaRPr lang="en-US" b="0" baseline="0" dirty="0" smtClean="0"/>
          </a:p>
          <a:p>
            <a:pPr marL="225870"/>
            <a:r>
              <a:rPr lang="en-US" b="0" baseline="0" dirty="0" smtClean="0"/>
              <a:t>Complete – core services are measured.</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25768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7" y="4439362"/>
            <a:ext cx="5607711" cy="3631093"/>
          </a:xfrm>
          <a:prstGeom prst="rect">
            <a:avLst/>
          </a:prstGeom>
        </p:spPr>
        <p:txBody>
          <a:bodyPr lIns="87724" tIns="43861" rIns="87724" bIns="43861"/>
          <a:lstStyle/>
          <a:p>
            <a:r>
              <a:rPr lang="en-US" dirty="0" smtClean="0"/>
              <a:t>I have a one-day session that</a:t>
            </a:r>
            <a:r>
              <a:rPr lang="en-US" baseline="0" dirty="0" smtClean="0"/>
              <a:t> I can do with a department or work area to flesh this out. </a:t>
            </a:r>
          </a:p>
          <a:p>
            <a:endParaRPr lang="en-US" baseline="0" dirty="0" smtClean="0"/>
          </a:p>
          <a:p>
            <a:r>
              <a:rPr lang="en-US" baseline="0" dirty="0" smtClean="0"/>
              <a:t>This is a  mini-strategic planning process to help departments through the process of making sure their measures are adequately measuring the key services that help them achieve customer-focused outcomes in support of their mission. </a:t>
            </a:r>
          </a:p>
          <a:p>
            <a:endParaRPr lang="en-US" baseline="0" dirty="0" smtClean="0"/>
          </a:p>
          <a:p>
            <a:r>
              <a:rPr lang="en-US" dirty="0" smtClean="0"/>
              <a:t>We use this “placemat” as</a:t>
            </a:r>
            <a:r>
              <a:rPr lang="en-US" baseline="0" dirty="0" smtClean="0"/>
              <a:t> a resource for walking through the process.</a:t>
            </a:r>
          </a:p>
          <a:p>
            <a:endParaRPr lang="en-US" baseline="0" dirty="0" smtClean="0"/>
          </a:p>
          <a:p>
            <a:r>
              <a:rPr lang="en-US" baseline="0" dirty="0" smtClean="0"/>
              <a:t>We do the process in four steps:</a:t>
            </a:r>
          </a:p>
          <a:p>
            <a:endParaRPr lang="en-US" baseline="0" dirty="0" smtClean="0"/>
          </a:p>
          <a:p>
            <a:r>
              <a:rPr lang="en-US" baseline="0" dirty="0" smtClean="0"/>
              <a:t>What do you do? – Your mission</a:t>
            </a:r>
          </a:p>
          <a:p>
            <a:r>
              <a:rPr lang="en-US" baseline="0" dirty="0" smtClean="0"/>
              <a:t>Why do you do it? – Your customers and what they value</a:t>
            </a:r>
          </a:p>
          <a:p>
            <a:r>
              <a:rPr lang="en-US" baseline="0" dirty="0" smtClean="0"/>
              <a:t>How do you do it? – The services you provide</a:t>
            </a:r>
          </a:p>
          <a:p>
            <a:r>
              <a:rPr lang="en-US" baseline="0" dirty="0" smtClean="0"/>
              <a:t>How well do you do it  - Your key measures</a:t>
            </a:r>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t>84</a:t>
            </a:fld>
            <a:endParaRPr lang="en-US"/>
          </a:p>
        </p:txBody>
      </p:sp>
    </p:spTree>
    <p:extLst>
      <p:ext uri="{BB962C8B-B14F-4D97-AF65-F5344CB8AC3E}">
        <p14:creationId xmlns:p14="http://schemas.microsoft.com/office/powerpoint/2010/main" val="24563929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why measure? Authors of Reinventing Government summed it well in these six statements</a:t>
            </a:r>
          </a:p>
          <a:p>
            <a:endParaRPr lang="en-US" dirty="0"/>
          </a:p>
          <a:p>
            <a:r>
              <a:rPr lang="en-US" dirty="0"/>
              <a:t>[read statements]</a:t>
            </a:r>
          </a:p>
          <a:p>
            <a:endParaRPr lang="en-US" dirty="0"/>
          </a:p>
          <a:p>
            <a:r>
              <a:rPr lang="en-US" dirty="0"/>
              <a:t>it’s clear -- when government lacks objective information; decisions can hinge on political (or personal) opinions</a:t>
            </a:r>
          </a:p>
          <a:p>
            <a:endParaRPr lang="en-US" dirty="0"/>
          </a:p>
          <a:p>
            <a:r>
              <a:rPr lang="en-US" dirty="0"/>
              <a:t>But – with measures – people begin to ask right questions; redefine issues; diagnose problems; focus on outcomes</a:t>
            </a:r>
          </a:p>
          <a:p>
            <a:pPr marL="162912" indent="-162912">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506131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Abigail do? </a:t>
            </a:r>
          </a:p>
          <a:p>
            <a:pPr marL="3032">
              <a:spcAft>
                <a:spcPts val="1719"/>
              </a:spcAft>
            </a:pPr>
            <a:endParaRPr lang="en-US" sz="1100" dirty="0">
              <a:solidFill>
                <a:srgbClr val="004E95"/>
              </a:solidFill>
              <a:latin typeface="Segoe Print" panose="02000600000000000000" pitchFamily="2" charset="0"/>
            </a:endParaRPr>
          </a:p>
          <a:p>
            <a:pPr marL="3032">
              <a:spcAft>
                <a:spcPts val="1719"/>
              </a:spcAft>
            </a:pPr>
            <a:r>
              <a:rPr lang="en-US" sz="1100" dirty="0">
                <a:solidFill>
                  <a:srgbClr val="004E95"/>
                </a:solidFill>
                <a:latin typeface="Segoe Print" panose="02000600000000000000" pitchFamily="2" charset="0"/>
              </a:rPr>
              <a:t>Lead her team in an effort to identify possible performance measures</a:t>
            </a:r>
          </a:p>
          <a:p>
            <a:pPr marL="3032">
              <a:spcAft>
                <a:spcPts val="1719"/>
              </a:spcAft>
            </a:pPr>
            <a:r>
              <a:rPr lang="en-US" sz="1100" dirty="0">
                <a:solidFill>
                  <a:srgbClr val="004E95"/>
                </a:solidFill>
                <a:latin typeface="Segoe Print" panose="02000600000000000000" pitchFamily="2" charset="0"/>
              </a:rPr>
              <a:t>Build a palette of measures that are relevant, understandable and complete</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7045947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r>
              <a:rPr lang="en-US" sz="1100" dirty="0"/>
              <a:t>What should Daniel do? </a:t>
            </a:r>
          </a:p>
          <a:p>
            <a:endParaRPr lang="en-US" sz="1100" dirty="0"/>
          </a:p>
          <a:p>
            <a:r>
              <a:rPr lang="en-US" sz="1100" dirty="0"/>
              <a:t>Evaluate the selected measures to ensure they provide a relevant understandable and complete picture of performance in the department</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8412773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417" tIns="45708" rIns="91417" bIns="45708"/>
          <a:lstStyle/>
          <a:p>
            <a:pPr marL="3032">
              <a:spcAft>
                <a:spcPts val="1719"/>
              </a:spcAft>
            </a:pPr>
            <a:r>
              <a:rPr lang="en-US" sz="1100" dirty="0">
                <a:solidFill>
                  <a:srgbClr val="004E95"/>
                </a:solidFill>
                <a:latin typeface="Segoe Print" panose="02000600000000000000" pitchFamily="2" charset="0"/>
              </a:rPr>
              <a:t>What should Emily do? </a:t>
            </a:r>
          </a:p>
          <a:p>
            <a:pPr marL="3032">
              <a:spcAft>
                <a:spcPts val="1719"/>
              </a:spcAft>
            </a:pPr>
            <a:endParaRPr lang="en-US" sz="1100" dirty="0">
              <a:solidFill>
                <a:srgbClr val="004E95"/>
              </a:solidFill>
              <a:latin typeface="Segoe Print" panose="02000600000000000000" pitchFamily="2" charset="0"/>
            </a:endParaRPr>
          </a:p>
          <a:p>
            <a:pPr marL="3032">
              <a:spcAft>
                <a:spcPts val="1719"/>
              </a:spcAft>
            </a:pPr>
            <a:r>
              <a:rPr lang="en-US" sz="1100" dirty="0">
                <a:solidFill>
                  <a:srgbClr val="004E95"/>
                </a:solidFill>
                <a:latin typeface="Segoe Print" panose="02000600000000000000" pitchFamily="2" charset="0"/>
              </a:rPr>
              <a:t>Provide feedback on whether the measures accurately measure what they are trying to measure</a:t>
            </a:r>
          </a:p>
          <a:p>
            <a:pPr marL="3032">
              <a:spcAft>
                <a:spcPts val="1719"/>
              </a:spcAft>
            </a:pPr>
            <a:r>
              <a:rPr lang="en-US" sz="1100" dirty="0">
                <a:solidFill>
                  <a:srgbClr val="004E95"/>
                </a:solidFill>
                <a:latin typeface="Segoe Print" panose="02000600000000000000" pitchFamily="2" charset="0"/>
              </a:rPr>
              <a:t>Make sure data is accurate and reported in a timely manner</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681351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marL="216151" indent="-216151">
              <a:buFont typeface="Wingdings" pitchFamily="2" charset="2"/>
              <a:buChar char="§"/>
            </a:pPr>
            <a:r>
              <a:rPr lang="en-US" dirty="0"/>
              <a:t>Next we will look at the review and revise steps together</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600983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normAutofit/>
          </a:bodyPr>
          <a:lstStyle/>
          <a:p>
            <a:pPr defTabSz="914173">
              <a:defRPr/>
            </a:pPr>
            <a:r>
              <a:rPr lang="en-US" dirty="0"/>
              <a:t>Thanks! Let’s get started.  </a:t>
            </a:r>
          </a:p>
          <a:p>
            <a:pPr defTabSz="914173">
              <a:defRPr/>
            </a:pPr>
            <a:endParaRPr lang="en-US" dirty="0"/>
          </a:p>
          <a:p>
            <a:pPr defTabSz="914173">
              <a:defRPr/>
            </a:pPr>
            <a:r>
              <a:rPr lang="en-US" dirty="0"/>
              <a:t>I love Patrick </a:t>
            </a:r>
            <a:r>
              <a:rPr lang="en-US" dirty="0" err="1"/>
              <a:t>Lencioni’s</a:t>
            </a:r>
            <a:r>
              <a:rPr lang="en-US" dirty="0"/>
              <a:t> book Three Signs of a Miserable Job – has anyone else read it?</a:t>
            </a:r>
          </a:p>
          <a:p>
            <a:endParaRPr lang="en-US" dirty="0"/>
          </a:p>
          <a:p>
            <a:r>
              <a:rPr lang="en-US" dirty="0"/>
              <a:t>In it – he identifies three key reasons employees don’t like their jobs. </a:t>
            </a:r>
          </a:p>
          <a:p>
            <a:endParaRPr lang="en-US" dirty="0"/>
          </a:p>
          <a:p>
            <a:r>
              <a:rPr lang="en-US" dirty="0"/>
              <a:t>The first – anonymity – we aren’t understood or appreciated for what we do; </a:t>
            </a:r>
          </a:p>
          <a:p>
            <a:endParaRPr lang="en-US" dirty="0"/>
          </a:p>
          <a:p>
            <a:r>
              <a:rPr lang="en-US" dirty="0"/>
              <a:t>the second – relevance– we don’t see how our work impacts others; and </a:t>
            </a:r>
          </a:p>
          <a:p>
            <a:endParaRPr lang="en-US" dirty="0"/>
          </a:p>
          <a:p>
            <a:r>
              <a:rPr lang="en-US" dirty="0"/>
              <a:t>third – immeasurability – at the end of each day, we don’t know how much we accomplished</a:t>
            </a:r>
          </a:p>
          <a:p>
            <a:endParaRPr lang="en-US" dirty="0"/>
          </a:p>
          <a:p>
            <a:r>
              <a:rPr lang="en-US" dirty="0"/>
              <a:t>In the book he suggests some tools for making jobs less miserable</a:t>
            </a:r>
          </a:p>
          <a:p>
            <a:endParaRPr lang="en-US" dirty="0"/>
          </a:p>
          <a:p>
            <a:r>
              <a:rPr lang="en-US" dirty="0"/>
              <a:t>The concepts in this book make a lot of sense to me and I began thinking about the impacts on multiple levels</a:t>
            </a:r>
          </a:p>
          <a:p>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47971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you have a plan, and you have a good palette of measures – now what?</a:t>
            </a:r>
          </a:p>
          <a:p>
            <a:endParaRPr lang="en-US" dirty="0"/>
          </a:p>
          <a:p>
            <a:r>
              <a:rPr lang="en-US" dirty="0"/>
              <a:t>You want to actually evaluate performance against the plan and look at the data you’ve started measuring. </a:t>
            </a:r>
          </a:p>
          <a:p>
            <a:endParaRPr lang="en-US" dirty="0"/>
          </a:p>
          <a:p>
            <a:r>
              <a:rPr lang="en-US" dirty="0"/>
              <a:t>Here are some key questions for evaluation once you’ve established what happened. </a:t>
            </a:r>
          </a:p>
          <a:p>
            <a:endParaRPr lang="en-US" dirty="0"/>
          </a:p>
          <a:p>
            <a:endParaRPr lang="en-US" dirty="0"/>
          </a:p>
        </p:txBody>
      </p:sp>
      <p:sp>
        <p:nvSpPr>
          <p:cNvPr id="4" name="Slide Number Placeholder 3"/>
          <p:cNvSpPr>
            <a:spLocks noGrp="1"/>
          </p:cNvSpPr>
          <p:nvPr>
            <p:ph type="sldNum" sz="quarter" idx="10"/>
          </p:nvPr>
        </p:nvSpPr>
        <p:spPr/>
        <p:txBody>
          <a:bodyPr/>
          <a:lstStyle/>
          <a:p>
            <a:fld id="{FA269916-7471-4856-90CB-E1E5B9FD1BBD}"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674889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An important step is to make sure that someone is assigned to analyze the data – if you don’t do that, you’re just creating reports that aren’t used for evidence-based decision-making. </a:t>
            </a:r>
          </a:p>
          <a:p>
            <a:endParaRPr lang="en-US" baseline="0" dirty="0" smtClean="0"/>
          </a:p>
        </p:txBody>
      </p:sp>
      <p:sp>
        <p:nvSpPr>
          <p:cNvPr id="4" name="Slide Number Placeholder 3"/>
          <p:cNvSpPr>
            <a:spLocks noGrp="1"/>
          </p:cNvSpPr>
          <p:nvPr>
            <p:ph type="sldNum" sz="quarter" idx="10"/>
          </p:nvPr>
        </p:nvSpPr>
        <p:spPr/>
        <p:txBody>
          <a:bodyPr/>
          <a:lstStyle/>
          <a:p>
            <a:fld id="{FA269916-7471-4856-90CB-E1E5B9FD1BBD}"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6748890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So the first type of evaluation you can do is historical trending</a:t>
            </a:r>
          </a:p>
          <a:p>
            <a:endParaRPr lang="en-US" dirty="0"/>
          </a:p>
          <a:p>
            <a:r>
              <a:rPr lang="en-US" dirty="0"/>
              <a:t>Compare to one or more previous reporting periods</a:t>
            </a:r>
          </a:p>
          <a:p>
            <a:endParaRPr lang="en-US" dirty="0"/>
          </a:p>
          <a:p>
            <a:r>
              <a:rPr lang="en-US" dirty="0"/>
              <a:t>Identify unusual jumps or dives in the value of individual measures</a:t>
            </a:r>
          </a:p>
          <a:p>
            <a:endParaRPr lang="en-US" dirty="0"/>
          </a:p>
          <a:p>
            <a:r>
              <a:rPr lang="en-US" dirty="0"/>
              <a:t>This helps show time trends – situations where changes over time indicate particular patterns</a:t>
            </a:r>
          </a:p>
          <a:p>
            <a:endParaRPr lang="en-US" dirty="0"/>
          </a:p>
          <a:p>
            <a:r>
              <a:rPr lang="en-US" dirty="0"/>
              <a:t>When significant program changes occur – you can look at later measurement to determine whether the changes occur as expected.</a:t>
            </a:r>
          </a:p>
          <a:p>
            <a:endParaRPr lang="en-US" dirty="0"/>
          </a:p>
          <a:p>
            <a:r>
              <a:rPr lang="en-US" dirty="0"/>
              <a:t>Let’s walk through some basic examples.</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3707280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What about this chart?</a:t>
            </a:r>
          </a:p>
          <a:p>
            <a:pPr marL="163656" indent="-163656">
              <a:buFont typeface="Wingdings" pitchFamily="2" charset="2"/>
              <a:buChar char="§"/>
            </a:pPr>
            <a:endParaRPr lang="en-US" dirty="0"/>
          </a:p>
          <a:p>
            <a:r>
              <a:rPr lang="en-US" dirty="0"/>
              <a:t>Two conclusions – something happened last year; and maybe all the previous year’s were not accurately reported</a:t>
            </a:r>
          </a:p>
          <a:p>
            <a:pPr marL="163656" indent="-163656">
              <a:buFont typeface="Wingdings" pitchFamily="2" charset="2"/>
              <a:buChar char="§"/>
            </a:pPr>
            <a:endParaRPr lang="en-US" dirty="0"/>
          </a:p>
        </p:txBody>
      </p:sp>
    </p:spTree>
    <p:extLst>
      <p:ext uri="{BB962C8B-B14F-4D97-AF65-F5344CB8AC3E}">
        <p14:creationId xmlns:p14="http://schemas.microsoft.com/office/powerpoint/2010/main" val="13406979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What about this chart?</a:t>
            </a:r>
          </a:p>
          <a:p>
            <a:endParaRPr lang="en-US" dirty="0"/>
          </a:p>
          <a:p>
            <a:r>
              <a:rPr lang="en-US" dirty="0"/>
              <a:t>Obviously cyclical – could be election-related – or anything that happens (or doesn’t happen) every two years</a:t>
            </a:r>
          </a:p>
          <a:p>
            <a:pPr marL="163656" indent="-163656">
              <a:buFont typeface="Wingdings" pitchFamily="2" charset="2"/>
              <a:buChar char="§"/>
            </a:pPr>
            <a:endParaRPr lang="en-US" dirty="0"/>
          </a:p>
        </p:txBody>
      </p:sp>
    </p:spTree>
    <p:extLst>
      <p:ext uri="{BB962C8B-B14F-4D97-AF65-F5344CB8AC3E}">
        <p14:creationId xmlns:p14="http://schemas.microsoft.com/office/powerpoint/2010/main" val="18188636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417" tIns="45708" rIns="91417" bIns="45708"/>
          <a:lstStyle/>
          <a:p>
            <a:r>
              <a:rPr lang="en-US" dirty="0"/>
              <a:t>What about this chart?</a:t>
            </a:r>
          </a:p>
          <a:p>
            <a:endParaRPr lang="en-US" dirty="0"/>
          </a:p>
          <a:p>
            <a:r>
              <a:rPr lang="en-US" dirty="0"/>
              <a:t>Downward trend – accelerated downward at a faster rate between 2012 and 2013</a:t>
            </a:r>
          </a:p>
        </p:txBody>
      </p:sp>
    </p:spTree>
    <p:extLst>
      <p:ext uri="{BB962C8B-B14F-4D97-AF65-F5344CB8AC3E}">
        <p14:creationId xmlns:p14="http://schemas.microsoft.com/office/powerpoint/2010/main" val="16104856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r>
              <a:rPr lang="en-US" dirty="0"/>
              <a:t>In any data, there are always variations, between people, in output, in service and in product. </a:t>
            </a:r>
          </a:p>
          <a:p>
            <a:endParaRPr lang="en-US" dirty="0"/>
          </a:p>
          <a:p>
            <a:r>
              <a:rPr lang="en-US" dirty="0"/>
              <a:t>Distinguishing the difference between variation, as well as understanding its causes and predicting behavior, is key to management’s ability to properly remove problems or barriers in the system. </a:t>
            </a:r>
          </a:p>
          <a:p>
            <a:endParaRPr lang="en-US" dirty="0"/>
          </a:p>
          <a:p>
            <a:r>
              <a:rPr lang="en-US" dirty="0"/>
              <a:t>However, without knowledge of variation, management might very well (with the very best intention) take action that actually makes things worse. </a:t>
            </a:r>
          </a:p>
          <a:p>
            <a:endParaRPr lang="en-US" dirty="0"/>
          </a:p>
          <a:p>
            <a:r>
              <a:rPr lang="en-US" dirty="0"/>
              <a:t>Dr. Deming called that “management tampering.”</a:t>
            </a:r>
          </a:p>
          <a:p>
            <a:endParaRPr lang="en-US" dirty="0"/>
          </a:p>
          <a:p>
            <a:r>
              <a:rPr lang="en-US" dirty="0"/>
              <a:t>An example? one person makes a mistake – so you pass a law or a regulation to address that. Ever experienced that? </a:t>
            </a:r>
          </a:p>
          <a:p>
            <a:endParaRPr lang="en-US" dirty="0"/>
          </a:p>
          <a:p>
            <a:r>
              <a:rPr lang="en-US" dirty="0"/>
              <a:t>“Why did something go wrong?” “Why are results so poor?” “How can we repeat this success?” The job of management is to not only ask these and other important performance-related questions, but also to find the right answers and take the right course of action. </a:t>
            </a:r>
          </a:p>
          <a:p>
            <a:endParaRPr lang="en-US" dirty="0"/>
          </a:p>
        </p:txBody>
      </p:sp>
      <p:sp>
        <p:nvSpPr>
          <p:cNvPr id="4" name="Slide Number Placeholder 3"/>
          <p:cNvSpPr>
            <a:spLocks noGrp="1"/>
          </p:cNvSpPr>
          <p:nvPr>
            <p:ph type="sldNum" sz="quarter" idx="10"/>
          </p:nvPr>
        </p:nvSpPr>
        <p:spPr/>
        <p:txBody>
          <a:bodyPr/>
          <a:lstStyle/>
          <a:p>
            <a:fld id="{7CF14C23-2443-4DC2-B1A1-5EBB1A4D2229}"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8714263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lvl="0"/>
            <a:r>
              <a:rPr lang="en-US" dirty="0"/>
              <a:t>It’s clear performance is more likely to occur when you’ve identified a standard for comparison</a:t>
            </a:r>
          </a:p>
          <a:p>
            <a:pPr lvl="0"/>
            <a:endParaRPr lang="en-US" dirty="0"/>
          </a:p>
          <a:p>
            <a:pPr lvl="0"/>
            <a:r>
              <a:rPr lang="en-US" dirty="0"/>
              <a:t>In the game of golf – it’s called “par” – and you measure your progress relative to that standard</a:t>
            </a:r>
          </a:p>
          <a:p>
            <a:pPr lvl="0"/>
            <a:endParaRPr lang="en-US" dirty="0"/>
          </a:p>
          <a:p>
            <a:pPr lvl="0"/>
            <a:r>
              <a:rPr lang="en-US" dirty="0"/>
              <a:t>Your target may be a “birdie” – better than the standard; or a “bogey” worse, &amp; for others it goes downhill from there</a:t>
            </a:r>
          </a:p>
          <a:p>
            <a:pPr lvl="0"/>
            <a:endParaRPr lang="en-US" dirty="0"/>
          </a:p>
          <a:p>
            <a:pPr lvl="0"/>
            <a:r>
              <a:rPr lang="en-US" dirty="0" smtClean="0"/>
              <a:t>So targets – are a specific level of performance the organization is aiming to achieve</a:t>
            </a:r>
          </a:p>
          <a:p>
            <a:endParaRPr lang="en-US" dirty="0" smtClean="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39556170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lvl="0"/>
            <a:endParaRPr lang="en-US" dirty="0" smtClean="0"/>
          </a:p>
          <a:p>
            <a:r>
              <a:rPr lang="en-US" dirty="0" smtClean="0"/>
              <a:t>In addition</a:t>
            </a:r>
            <a:r>
              <a:rPr lang="en-US" baseline="0" dirty="0" smtClean="0"/>
              <a:t> to targets – </a:t>
            </a:r>
          </a:p>
          <a:p>
            <a:endParaRPr lang="en-US" dirty="0" smtClean="0"/>
          </a:p>
          <a:p>
            <a:pPr lvl="0"/>
            <a:r>
              <a:rPr lang="en-US" dirty="0" smtClean="0"/>
              <a:t>Standards are the minimum acceptable level of performance expected &amp; achieved by other high-performing organizations</a:t>
            </a:r>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6476544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417" tIns="45708" rIns="91417" bIns="45708"/>
          <a:lstStyle/>
          <a:p>
            <a:pPr lvl="0"/>
            <a:r>
              <a:rPr lang="en-US" dirty="0" smtClean="0"/>
              <a:t>Identifying standards and setting targets are important – how else will you know how well you are doing?</a:t>
            </a:r>
            <a:endParaRPr lang="en-US" dirty="0"/>
          </a:p>
        </p:txBody>
      </p:sp>
      <p:sp>
        <p:nvSpPr>
          <p:cNvPr id="4" name="Slide Number Placeholder 3"/>
          <p:cNvSpPr>
            <a:spLocks noGrp="1"/>
          </p:cNvSpPr>
          <p:nvPr>
            <p:ph type="sldNum" sz="quarter" idx="10"/>
          </p:nvPr>
        </p:nvSpPr>
        <p:spPr/>
        <p:txBody>
          <a:bodyPr/>
          <a:lstStyle/>
          <a:p>
            <a:fld id="{7AA7C33A-F368-4314-80E6-9804D05A99AC}"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2871232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buFont typeface="Wingdings" panose="05000000000000000000" pitchFamily="2" charset="2"/>
              <a:buChar char="§"/>
              <a:defRPr baseline="0">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57200" y="1371600"/>
            <a:ext cx="8229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858000" y="152400"/>
            <a:ext cx="2133600" cy="365125"/>
          </a:xfrm>
          <a:prstGeom prst="rect">
            <a:avLst/>
          </a:prstGeom>
        </p:spPr>
        <p:txBody>
          <a:bodyPr/>
          <a:lstStyle>
            <a:lvl1pPr>
              <a:defRPr>
                <a:latin typeface="+mn-lt"/>
              </a:defRPr>
            </a:lvl1pPr>
          </a:lstStyle>
          <a:p>
            <a:r>
              <a:rPr lang="en-US" smtClean="0"/>
              <a:t>S </a:t>
            </a:r>
            <a:fld id="{7D0E6CEC-61C6-4D38-A642-FACB01E37C77}" type="slidenum">
              <a:rPr lang="en-US" smtClean="0"/>
              <a:pPr/>
              <a:t>‹#›</a:t>
            </a:fld>
            <a:endParaRPr lang="en-US" dirty="0"/>
          </a:p>
        </p:txBody>
      </p:sp>
    </p:spTree>
    <p:extLst>
      <p:ext uri="{BB962C8B-B14F-4D97-AF65-F5344CB8AC3E}">
        <p14:creationId xmlns:p14="http://schemas.microsoft.com/office/powerpoint/2010/main" val="9322263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marL="457200" indent="-457200">
              <a:buFont typeface="Wingdings" panose="05000000000000000000" pitchFamily="2" charset="2"/>
              <a:buChar char="§"/>
              <a:defRPr sz="2800">
                <a:solidFill>
                  <a:srgbClr val="000000"/>
                </a:solidFill>
                <a:latin typeface="+mn-lt"/>
              </a:defRPr>
            </a:lvl1pPr>
            <a:lvl2pPr>
              <a:defRPr sz="2400">
                <a:solidFill>
                  <a:srgbClr val="000000"/>
                </a:solidFill>
                <a:latin typeface="+mn-lt"/>
              </a:defRPr>
            </a:lvl2pPr>
            <a:lvl3pPr>
              <a:defRPr sz="2000">
                <a:solidFill>
                  <a:srgbClr val="000000"/>
                </a:solidFill>
                <a:latin typeface="+mn-lt"/>
              </a:defRPr>
            </a:lvl3pPr>
            <a:lvl4pPr>
              <a:defRPr sz="1800">
                <a:solidFill>
                  <a:srgbClr val="000000"/>
                </a:solidFill>
                <a:latin typeface="+mn-lt"/>
              </a:defRPr>
            </a:lvl4pPr>
            <a:lvl5pPr>
              <a:defRPr sz="1800">
                <a:solidFill>
                  <a:srgbClr val="00000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457200" indent="-457200">
              <a:buFont typeface="Wingdings" panose="05000000000000000000" pitchFamily="2" charset="2"/>
              <a:buChar char="§"/>
              <a:defRPr sz="2800">
                <a:solidFill>
                  <a:srgbClr val="000000"/>
                </a:solidFill>
                <a:latin typeface="+mn-lt"/>
              </a:defRPr>
            </a:lvl1pPr>
            <a:lvl2pPr>
              <a:defRPr sz="2400">
                <a:solidFill>
                  <a:srgbClr val="000000"/>
                </a:solidFill>
                <a:latin typeface="+mn-lt"/>
              </a:defRPr>
            </a:lvl2pPr>
            <a:lvl3pPr>
              <a:defRPr sz="2000">
                <a:solidFill>
                  <a:srgbClr val="000000"/>
                </a:solidFill>
                <a:latin typeface="+mn-lt"/>
              </a:defRPr>
            </a:lvl3pPr>
            <a:lvl4pPr>
              <a:defRPr sz="1800">
                <a:solidFill>
                  <a:srgbClr val="000000"/>
                </a:solidFill>
                <a:latin typeface="+mn-lt"/>
              </a:defRPr>
            </a:lvl4pPr>
            <a:lvl5pPr>
              <a:defRPr sz="1800">
                <a:solidFill>
                  <a:srgbClr val="00000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userDrawn="1"/>
        </p:nvCxnSpPr>
        <p:spPr>
          <a:xfrm>
            <a:off x="457200" y="1371600"/>
            <a:ext cx="8229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12"/>
          </p:nvPr>
        </p:nvSpPr>
        <p:spPr>
          <a:xfrm>
            <a:off x="6858000" y="152400"/>
            <a:ext cx="2133600" cy="365125"/>
          </a:xfrm>
          <a:prstGeom prst="rect">
            <a:avLst/>
          </a:prstGeom>
        </p:spPr>
        <p:txBody>
          <a:bodyPr/>
          <a:lstStyle>
            <a:lvl1pPr>
              <a:defRPr>
                <a:latin typeface="+mn-lt"/>
              </a:defRPr>
            </a:lvl1pPr>
          </a:lstStyle>
          <a:p>
            <a:r>
              <a:rPr lang="en-US" smtClean="0"/>
              <a:t>S </a:t>
            </a:r>
            <a:fld id="{7D0E6CEC-61C6-4D38-A642-FACB01E37C77}" type="slidenum">
              <a:rPr lang="en-US" smtClean="0"/>
              <a:pPr/>
              <a:t>‹#›</a:t>
            </a:fld>
            <a:endParaRPr lang="en-US" dirty="0"/>
          </a:p>
        </p:txBody>
      </p:sp>
    </p:spTree>
    <p:extLst>
      <p:ext uri="{BB962C8B-B14F-4D97-AF65-F5344CB8AC3E}">
        <p14:creationId xmlns:p14="http://schemas.microsoft.com/office/powerpoint/2010/main" val="35767057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pic>
        <p:nvPicPr>
          <p:cNvPr id="4"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077366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C64939-215A-40B0-88E0-3405AB792A51}" type="datetime1">
              <a:rPr lang="en-US" smtClean="0">
                <a:solidFill>
                  <a:prstClr val="black">
                    <a:tint val="75000"/>
                  </a:prstClr>
                </a:solidFill>
              </a:rPr>
              <a:pPr/>
              <a:t>2/17/2015</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7F5EEE-1408-424A-B728-DC3D62E28A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737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17136344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858000" y="152400"/>
            <a:ext cx="2133600" cy="365125"/>
          </a:xfrm>
        </p:spPr>
        <p:txBody>
          <a:bodyPr/>
          <a:lstStyle/>
          <a:p>
            <a:r>
              <a:rPr lang="en-US" dirty="0" smtClean="0"/>
              <a:t>S </a:t>
            </a:r>
            <a:fld id="{7D0E6CEC-61C6-4D38-A642-FACB01E37C77}" type="slidenum">
              <a:rPr lang="en-US" smtClean="0"/>
              <a:pPr/>
              <a:t>‹#›</a:t>
            </a:fld>
            <a:endParaRPr lang="en-US" dirty="0"/>
          </a:p>
        </p:txBody>
      </p:sp>
    </p:spTree>
    <p:extLst>
      <p:ext uri="{BB962C8B-B14F-4D97-AF65-F5344CB8AC3E}">
        <p14:creationId xmlns:p14="http://schemas.microsoft.com/office/powerpoint/2010/main" val="19696529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9115755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 ICMA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i="0" cap="none" spc="0" normalizeH="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0773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 Internation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086600" cy="3886200"/>
          </a:xfrm>
        </p:spPr>
        <p:txBody>
          <a:bodyPr anchor="t" anchorCtr="0">
            <a:noAutofit/>
          </a:bodyPr>
          <a:lstStyle>
            <a:lvl1pPr algn="r">
              <a:lnSpc>
                <a:spcPct val="100000"/>
              </a:lnSpc>
              <a:defRPr sz="5400" b="0" cap="none" spc="0" normalizeH="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1474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buFont typeface="Wingdings" panose="05000000000000000000" pitchFamily="2" charset="2"/>
              <a:buChar char="§"/>
              <a:defRPr baseline="0">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457200" y="1371600"/>
            <a:ext cx="8229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858000" y="152400"/>
            <a:ext cx="2133600" cy="365125"/>
          </a:xfrm>
          <a:prstGeom prst="rect">
            <a:avLst/>
          </a:prstGeom>
        </p:spPr>
        <p:txBody>
          <a:bodyPr/>
          <a:lstStyle/>
          <a:p>
            <a:r>
              <a:rPr lang="en-US" dirty="0" smtClean="0">
                <a:solidFill>
                  <a:prstClr val="black"/>
                </a:solidFill>
              </a:rPr>
              <a:t>S </a:t>
            </a:r>
            <a:fld id="{7D0E6CEC-61C6-4D38-A642-FACB01E37C7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4454890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smtClean="0">
                <a:solidFill>
                  <a:prstClr val="black"/>
                </a:solidFill>
              </a:rPr>
              <a:t>S </a:t>
            </a:r>
            <a:fld id="{7EE7D399-122E-46EB-96EA-C53C71FD601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4452768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8623025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a:p>
        </p:txBody>
      </p:sp>
    </p:spTree>
    <p:extLst>
      <p:ext uri="{BB962C8B-B14F-4D97-AF65-F5344CB8AC3E}">
        <p14:creationId xmlns:p14="http://schemas.microsoft.com/office/powerpoint/2010/main" val="182366243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buFont typeface="Arial" pitchFamily="34" charset="0"/>
              <a:buChar char="•"/>
              <a:defRPr>
                <a:solidFill>
                  <a:schemeClr val="bg1"/>
                </a:solidFill>
              </a:defRPr>
            </a:lvl1pPr>
            <a:lvl2pPr marL="914400" indent="-457200">
              <a:buFont typeface="Arial" pitchFamily="34" charset="0"/>
              <a:buChar char="•"/>
              <a:defRPr>
                <a:solidFill>
                  <a:schemeClr val="bg1"/>
                </a:solidFill>
              </a:defRPr>
            </a:lvl2pPr>
            <a:lvl3pPr marL="1257300" indent="-342900">
              <a:buFont typeface="Arial" pitchFamily="34" charset="0"/>
              <a:buChar char="•"/>
              <a:defRPr>
                <a:solidFill>
                  <a:schemeClr val="bg1"/>
                </a:solidFill>
              </a:defRPr>
            </a:lvl3pPr>
            <a:lvl4pPr marL="1714500" indent="-342900">
              <a:buFont typeface="Arial" pitchFamily="34" charset="0"/>
              <a:buChar char="•"/>
              <a:defRPr>
                <a:solidFill>
                  <a:schemeClr val="bg1"/>
                </a:solidFill>
              </a:defRPr>
            </a:lvl4pPr>
            <a:lvl5pPr marL="2171700" indent="-342900">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BF1074F-113E-4400-BB97-240B3A8419BD}"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53606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t>‹#›</a:t>
            </a:fld>
            <a:endParaRPr lang="en-US" dirty="0"/>
          </a:p>
        </p:txBody>
      </p:sp>
    </p:spTree>
    <p:extLst>
      <p:ext uri="{BB962C8B-B14F-4D97-AF65-F5344CB8AC3E}">
        <p14:creationId xmlns:p14="http://schemas.microsoft.com/office/powerpoint/2010/main" val="17136344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211616" cy="54649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14400" y="1600199"/>
            <a:ext cx="7265194" cy="45720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7415843"/>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bg>
      <p:bgPr>
        <a:solidFill>
          <a:srgbClr val="3773A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0"/>
            <a:ext cx="8667750" cy="485775"/>
          </a:xfrm>
        </p:spPr>
        <p:txBody>
          <a:bodyPr>
            <a:noAutofit/>
          </a:bodyPr>
          <a:lstStyle>
            <a:lvl1pPr>
              <a:defRPr sz="2400"/>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7010400" y="6493626"/>
            <a:ext cx="2133600" cy="365125"/>
          </a:xfrm>
          <a:prstGeom prst="rect">
            <a:avLst/>
          </a:prstGeom>
        </p:spPr>
        <p:txBody>
          <a:bodyPr/>
          <a:lstStyle/>
          <a:p>
            <a:fld id="{D9FFA017-1EBD-4468-8760-E824D666CC7E}"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321292160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010400" y="6493626"/>
            <a:ext cx="2133600" cy="365125"/>
          </a:xfrm>
          <a:prstGeom prst="rect">
            <a:avLst/>
          </a:prstGeom>
        </p:spPr>
        <p:txBody>
          <a:bodyPr/>
          <a:lstStyle/>
          <a:p>
            <a:fld id="{9BF1074F-113E-4400-BB97-240B3A8419BD}" type="slidenum">
              <a:rPr lang="en-US" smtClean="0">
                <a:solidFill>
                  <a:srgbClr val="FFFFFF">
                    <a:tint val="75000"/>
                  </a:srgbClr>
                </a:solidFill>
              </a:rPr>
              <a:pPr/>
              <a:t>‹#›</a:t>
            </a:fld>
            <a:endParaRPr lang="en-US">
              <a:solidFill>
                <a:srgbClr val="FFFFFF">
                  <a:tint val="75000"/>
                </a:srgbClr>
              </a:solidFill>
            </a:endParaRPr>
          </a:p>
        </p:txBody>
      </p:sp>
      <p:pic>
        <p:nvPicPr>
          <p:cNvPr id="6" name="Picture 5"/>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235974" y="5715000"/>
            <a:ext cx="899652" cy="914400"/>
          </a:xfrm>
          <a:prstGeom prst="rect">
            <a:avLst/>
          </a:prstGeom>
          <a:noFill/>
          <a:ln w="9525">
            <a:noFill/>
            <a:miter lim="800000"/>
            <a:headEnd/>
            <a:tailEnd/>
          </a:ln>
        </p:spPr>
      </p:pic>
      <p:sp>
        <p:nvSpPr>
          <p:cNvPr id="10" name="Content Placeholder 9"/>
          <p:cNvSpPr>
            <a:spLocks noGrp="1"/>
          </p:cNvSpPr>
          <p:nvPr>
            <p:ph sz="quarter" idx="11"/>
          </p:nvPr>
        </p:nvSpPr>
        <p:spPr>
          <a:xfrm>
            <a:off x="685801" y="1371600"/>
            <a:ext cx="777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685800" y="685800"/>
            <a:ext cx="77724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56813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6858000" y="152400"/>
            <a:ext cx="2133600" cy="365125"/>
          </a:xfrm>
          <a:prstGeom prst="rect">
            <a:avLst/>
          </a:prstGeom>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31435012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01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221449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buFont typeface="Wingdings" pitchFamily="2" charset="2"/>
              <a:buChar char="§"/>
              <a:defRPr>
                <a:solidFill>
                  <a:schemeClr val="bg1"/>
                </a:solidFill>
              </a:defRPr>
            </a:lvl1pPr>
            <a:lvl2pPr marL="914400" indent="-457200">
              <a:buFont typeface="Wingdings" pitchFamily="2" charset="2"/>
              <a:buChar char="§"/>
              <a:defRPr>
                <a:solidFill>
                  <a:schemeClr val="bg1"/>
                </a:solidFill>
              </a:defRPr>
            </a:lvl2pPr>
            <a:lvl3pPr marL="1257300" indent="-342900">
              <a:buFont typeface="Wingdings" pitchFamily="2" charset="2"/>
              <a:buChar char="§"/>
              <a:defRPr>
                <a:solidFill>
                  <a:schemeClr val="bg1"/>
                </a:solidFill>
              </a:defRPr>
            </a:lvl3pPr>
            <a:lvl4pPr marL="1714500" indent="-342900">
              <a:buFont typeface="Wingdings" pitchFamily="2" charset="2"/>
              <a:buChar char="§"/>
              <a:defRPr>
                <a:solidFill>
                  <a:schemeClr val="bg1"/>
                </a:solidFill>
              </a:defRPr>
            </a:lvl4pPr>
            <a:lvl5pPr marL="2171700" indent="-342900">
              <a:buFont typeface="Wingdings" pitchFamily="2" charset="2"/>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bg1"/>
                </a:solidFill>
              </a:defRPr>
            </a:lvl1pPr>
          </a:lstStyle>
          <a:p>
            <a:fld id="{9BF1074F-113E-4400-BB97-240B3A8419BD}" type="slidenum">
              <a:rPr lang="en-US" smtClean="0">
                <a:solidFill>
                  <a:srgbClr val="FFFFFF"/>
                </a:solidFill>
              </a:rPr>
              <a:pPr/>
              <a:t>‹#›</a:t>
            </a:fld>
            <a:endParaRPr lang="en-US">
              <a:solidFill>
                <a:srgbClr val="FFFFFF"/>
              </a:solidFill>
            </a:endParaRPr>
          </a:p>
        </p:txBody>
      </p:sp>
      <p:pic>
        <p:nvPicPr>
          <p:cNvPr id="6" name="Picture 4"/>
          <p:cNvPicPr>
            <a:picLocks noChangeAspect="1" noChangeArrowheads="1"/>
          </p:cNvPicPr>
          <p:nvPr userDrawn="1"/>
        </p:nvPicPr>
        <p:blipFill>
          <a:blip r:embed="rId2"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45720" y="6019800"/>
            <a:ext cx="722425" cy="734268"/>
          </a:xfrm>
          <a:prstGeom prst="rect">
            <a:avLst/>
          </a:prstGeom>
          <a:noFill/>
          <a:ln w="9525">
            <a:noFill/>
            <a:miter lim="800000"/>
            <a:headEnd/>
            <a:tailEnd/>
          </a:ln>
        </p:spPr>
      </p:pic>
    </p:spTree>
    <p:extLst>
      <p:ext uri="{BB962C8B-B14F-4D97-AF65-F5344CB8AC3E}">
        <p14:creationId xmlns:p14="http://schemas.microsoft.com/office/powerpoint/2010/main" val="27754639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858000" y="152400"/>
            <a:ext cx="2133600" cy="365125"/>
          </a:xfrm>
        </p:spPr>
        <p:txBody>
          <a:bodyPr/>
          <a:lstStyle/>
          <a:p>
            <a:r>
              <a:rPr lang="en-US" dirty="0" smtClean="0">
                <a:solidFill>
                  <a:srgbClr val="000000"/>
                </a:solidFill>
              </a:rPr>
              <a:t>S </a:t>
            </a:r>
            <a:fld id="{7D0E6CEC-61C6-4D38-A642-FACB01E37C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146694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701674"/>
          </a:xfrm>
        </p:spPr>
        <p:txBody>
          <a:bodyPr>
            <a:normAutofit/>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5D3D7-F4A7-4232-9C6D-DE093CB9C6BE}" type="datetime1">
              <a:rPr lang="en-US" smtClean="0">
                <a:solidFill>
                  <a:prstClr val="black">
                    <a:tint val="75000"/>
                  </a:prstClr>
                </a:solidFill>
              </a:rPr>
              <a:pPr/>
              <a:t>2/17/2015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fld id="{D833F352-0036-4805-9F85-CEB571683B69}" type="slidenum">
              <a:rPr lang="en-US" smtClean="0">
                <a:solidFill>
                  <a:prstClr val="black">
                    <a:tint val="75000"/>
                  </a:prstClr>
                </a:solidFill>
              </a:rPr>
              <a:pPr/>
              <a:t>‹#›</a:t>
            </a:fld>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fld id="{D833F352-0036-4805-9F85-CEB571683B69}" type="slidenum">
              <a:rPr lang="en-US">
                <a:solidFill>
                  <a:prstClr val="black">
                    <a:tint val="75000"/>
                  </a:prstClr>
                </a:solidFill>
              </a:rPr>
              <a:pPr/>
              <a:t>‹#›</a:t>
            </a:fld>
            <a:endParaRPr lang="en-US" dirty="0">
              <a:solidFill>
                <a:prstClr val="black">
                  <a:tint val="75000"/>
                </a:prstClr>
              </a:solidFill>
            </a:endParaRPr>
          </a:p>
        </p:txBody>
      </p:sp>
      <p:sp>
        <p:nvSpPr>
          <p:cNvPr id="8" name="Pentagon 7"/>
          <p:cNvSpPr/>
          <p:nvPr userDrawn="1"/>
        </p:nvSpPr>
        <p:spPr>
          <a:xfrm>
            <a:off x="0" y="838200"/>
            <a:ext cx="9144000" cy="45720"/>
          </a:xfrm>
          <a:prstGeom prst="homePlate">
            <a:avLst/>
          </a:prstGeom>
          <a:solidFill>
            <a:srgbClr val="00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6650" y="6388418"/>
            <a:ext cx="1524000" cy="300990"/>
          </a:xfrm>
          <a:prstGeom prst="rect">
            <a:avLst/>
          </a:prstGeom>
        </p:spPr>
      </p:pic>
    </p:spTree>
    <p:extLst>
      <p:ext uri="{BB962C8B-B14F-4D97-AF65-F5344CB8AC3E}">
        <p14:creationId xmlns:p14="http://schemas.microsoft.com/office/powerpoint/2010/main" val="22579074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7363695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553200" y="6356350"/>
            <a:ext cx="2133600" cy="365125"/>
          </a:xfrm>
        </p:spPr>
        <p:txBody>
          <a:bodyPr/>
          <a:lstStyle/>
          <a:p>
            <a:r>
              <a:rPr lang="en-US" dirty="0" smtClean="0">
                <a:solidFill>
                  <a:srgbClr val="FFFFFF"/>
                </a:solidFill>
              </a:rPr>
              <a:t>S </a:t>
            </a:r>
            <a:fld id="{7D0E6CEC-61C6-4D38-A642-FACB01E37C7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58173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srgbClr val="FFFFFF">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5D87EB1B-7FBB-4261-B9AB-77AAA570F4C0}"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9520676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825595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lvl1pPr>
              <a:defRPr sz="28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8570380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0.xml"/><Relationship Id="rId1" Type="http://schemas.openxmlformats.org/officeDocument/2006/relationships/slideLayout" Target="../slideLayouts/slideLayout48.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858000" y="152400"/>
            <a:ext cx="2133600" cy="365125"/>
          </a:xfrm>
          <a:prstGeom prst="rect">
            <a:avLst/>
          </a:prstGeom>
        </p:spPr>
        <p:txBody>
          <a:bodyPr/>
          <a:lstStyle>
            <a:lvl1pPr algn="r">
              <a:defRPr sz="1200">
                <a:latin typeface="GillSans"/>
              </a:defRPr>
            </a:lvl1pPr>
          </a:lstStyle>
          <a:p>
            <a:r>
              <a:rPr lang="en-US" dirty="0" smtClean="0"/>
              <a:t>S </a:t>
            </a:r>
            <a:fld id="{7EE7D399-122E-46EB-96EA-C53C71FD6010}" type="slidenum">
              <a:rPr lang="en-US" smtClean="0"/>
              <a:pPr/>
              <a:t>‹#›</a:t>
            </a:fld>
            <a:endParaRPr lang="en-US" dirty="0"/>
          </a:p>
        </p:txBody>
      </p:sp>
    </p:spTree>
    <p:extLst>
      <p:ext uri="{BB962C8B-B14F-4D97-AF65-F5344CB8AC3E}">
        <p14:creationId xmlns:p14="http://schemas.microsoft.com/office/powerpoint/2010/main" val="3282964050"/>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900" r:id="rId4"/>
    <p:sldLayoutId id="2147483903" r:id="rId5"/>
    <p:sldLayoutId id="2147483904" r:id="rId6"/>
    <p:sldLayoutId id="2147483914" r:id="rId7"/>
    <p:sldLayoutId id="2147483915" r:id="rId8"/>
    <p:sldLayoutId id="2147483917"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74" r:id="rId33"/>
    <p:sldLayoutId id="2147483976" r:id="rId3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004E95"/>
          </a:solidFill>
          <a:latin typeface="GillSans" pitchFamily="34" charset="0"/>
          <a:ea typeface="+mj-ea"/>
          <a:cs typeface="+mj-cs"/>
        </a:defRPr>
      </a:lvl1pPr>
    </p:titleStyle>
    <p:bodyStyle>
      <a:lvl1pPr marL="457200" indent="-457200" algn="l" defTabSz="914400" rtl="0" eaLnBrk="1" latinLnBrk="0" hangingPunct="1">
        <a:spcBef>
          <a:spcPct val="20000"/>
        </a:spcBef>
        <a:buClr>
          <a:srgbClr val="004E95"/>
        </a:buClr>
        <a:buFont typeface="Wingdings" panose="05000000000000000000" pitchFamily="2" charset="2"/>
        <a:buChar char="§"/>
        <a:defRPr sz="3200" kern="1200">
          <a:solidFill>
            <a:srgbClr val="000000"/>
          </a:solidFill>
          <a:latin typeface="GillSans" pitchFamily="34" charset="0"/>
          <a:ea typeface="+mn-ea"/>
          <a:cs typeface="+mn-cs"/>
        </a:defRPr>
      </a:lvl1pPr>
      <a:lvl2pPr marL="742950" indent="-285750" algn="l" defTabSz="914400" rtl="0" eaLnBrk="1" latinLnBrk="0" hangingPunct="1">
        <a:spcBef>
          <a:spcPct val="20000"/>
        </a:spcBef>
        <a:buClr>
          <a:srgbClr val="004E95"/>
        </a:buClr>
        <a:buFont typeface="Wingdings" panose="05000000000000000000" pitchFamily="2" charset="2"/>
        <a:buChar char="§"/>
        <a:defRPr sz="2800" kern="1200">
          <a:solidFill>
            <a:srgbClr val="000000"/>
          </a:solidFill>
          <a:latin typeface="GillSans" pitchFamily="34" charset="0"/>
          <a:ea typeface="+mn-ea"/>
          <a:cs typeface="+mn-cs"/>
        </a:defRPr>
      </a:lvl2pPr>
      <a:lvl3pPr marL="1143000" indent="-228600" algn="l" defTabSz="914400" rtl="0" eaLnBrk="1" latinLnBrk="0" hangingPunct="1">
        <a:spcBef>
          <a:spcPct val="20000"/>
        </a:spcBef>
        <a:buClr>
          <a:srgbClr val="004E95"/>
        </a:buClr>
        <a:buFont typeface="Wingdings" panose="05000000000000000000" pitchFamily="2" charset="2"/>
        <a:buChar char="§"/>
        <a:defRPr sz="2400" kern="1200">
          <a:solidFill>
            <a:srgbClr val="000000"/>
          </a:solidFill>
          <a:latin typeface="GillSans" pitchFamily="34" charset="0"/>
          <a:ea typeface="+mn-ea"/>
          <a:cs typeface="+mn-cs"/>
        </a:defRPr>
      </a:lvl3pPr>
      <a:lvl4pPr marL="16002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4pPr>
      <a:lvl5pPr marL="20574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0852043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8" name="think-cell Slide" r:id="rId5" imgW="421" imgH="420" progId="TCLayout.ActiveDocument.1">
                  <p:embed/>
                </p:oleObj>
              </mc:Choice>
              <mc:Fallback>
                <p:oleObj name="think-cell Slide" r:id="rId5" imgW="421" imgH="42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4960AB-BBC8-43C9-B72F-87CB9CC67BA3}" type="datetime1">
              <a:rPr lang="en-US" smtClean="0">
                <a:solidFill>
                  <a:prstClr val="black">
                    <a:tint val="75000"/>
                  </a:prstClr>
                </a:solidFill>
              </a:rPr>
              <a:pPr/>
              <a:t>2/17/2015</a:t>
            </a:fld>
            <a:endParaRPr lang="en-US" dirty="0" smtClean="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D833F352-0036-4805-9F85-CEB571683B69}" type="slidenum">
              <a:rPr lang="en-US" smtClean="0">
                <a:solidFill>
                  <a:prstClr val="black">
                    <a:tint val="75000"/>
                  </a:prstClr>
                </a:solidFill>
              </a:rPr>
              <a:pPr/>
              <a:t>‹#›</a:t>
            </a:fld>
            <a:endParaRPr lang="en-US" dirty="0" smtClean="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smtClean="0">
              <a:solidFill>
                <a:prstClr val="black">
                  <a:tint val="75000"/>
                </a:prstClr>
              </a:solidFill>
            </a:endParaRPr>
          </a:p>
        </p:txBody>
      </p:sp>
    </p:spTree>
    <p:extLst>
      <p:ext uri="{BB962C8B-B14F-4D97-AF65-F5344CB8AC3E}">
        <p14:creationId xmlns:p14="http://schemas.microsoft.com/office/powerpoint/2010/main" val="2982937781"/>
      </p:ext>
    </p:extLst>
  </p:cSld>
  <p:clrMap bg1="lt1" tx1="dk1" bg2="lt2" tx2="dk2" accent1="accent1" accent2="accent2" accent3="accent3" accent4="accent4" accent5="accent5" accent6="accent6" hlink="hlink" folHlink="folHlink"/>
  <p:sldLayoutIdLst>
    <p:sldLayoutId id="2147483973" r:id="rId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858000" y="152400"/>
            <a:ext cx="2133600" cy="365125"/>
          </a:xfrm>
          <a:prstGeom prst="rect">
            <a:avLst/>
          </a:prstGeom>
        </p:spPr>
        <p:txBody>
          <a:bodyPr/>
          <a:lstStyle>
            <a:lvl1pPr algn="r">
              <a:defRPr sz="1200">
                <a:latin typeface="GillSans"/>
              </a:defRPr>
            </a:lvl1pPr>
          </a:lstStyle>
          <a:p>
            <a:r>
              <a:rPr lang="en-US" dirty="0" smtClean="0">
                <a:solidFill>
                  <a:prstClr val="black"/>
                </a:solidFill>
              </a:rPr>
              <a:t>S </a:t>
            </a:r>
            <a:fld id="{7EE7D399-122E-46EB-96EA-C53C71FD601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2154710"/>
      </p:ext>
    </p:extLst>
  </p:cSld>
  <p:clrMap bg1="lt1" tx1="dk1" bg2="lt2" tx2="dk2" accent1="accent1" accent2="accent2" accent3="accent3" accent4="accent4" accent5="accent5" accent6="accent6" hlink="hlink" folHlink="folHlink"/>
  <p:sldLayoutIdLst>
    <p:sldLayoutId id="2147483658" r:id="rId1"/>
    <p:sldLayoutId id="2147483772" r:id="rId2"/>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rgbClr val="004E95"/>
          </a:solidFill>
          <a:latin typeface="+mn-lt"/>
          <a:ea typeface="+mj-ea"/>
          <a:cs typeface="+mj-cs"/>
        </a:defRPr>
      </a:lvl1pPr>
    </p:titleStyle>
    <p:bodyStyle>
      <a:lvl1pPr marL="457200" indent="-457200" algn="l" defTabSz="914400" rtl="0" eaLnBrk="1" latinLnBrk="0" hangingPunct="1">
        <a:spcBef>
          <a:spcPct val="20000"/>
        </a:spcBef>
        <a:buClr>
          <a:srgbClr val="004E95"/>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4E95"/>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4E95"/>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4E95"/>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4E95"/>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8229600" cy="3687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1074F-113E-4400-BB97-240B3A8419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89323"/>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hf hdr="0" ftr="0" dt="0"/>
  <p:txStyles>
    <p:titleStyle>
      <a:lvl1pPr algn="l"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8229600" cy="3687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bg2"/>
                </a:solidFill>
              </a:defRPr>
            </a:lvl1pPr>
          </a:lstStyle>
          <a:p>
            <a:fld id="{9BF1074F-113E-4400-BB97-240B3A8419BD}" type="slidenum">
              <a:rPr lang="en-US" smtClean="0">
                <a:solidFill>
                  <a:srgbClr val="BFCCDF"/>
                </a:solidFill>
              </a:rPr>
              <a:pPr/>
              <a:t>‹#›</a:t>
            </a:fld>
            <a:endParaRPr lang="en-US" dirty="0">
              <a:solidFill>
                <a:srgbClr val="BFCCDF"/>
              </a:solidFill>
            </a:endParaRPr>
          </a:p>
        </p:txBody>
      </p:sp>
    </p:spTree>
    <p:extLst>
      <p:ext uri="{BB962C8B-B14F-4D97-AF65-F5344CB8AC3E}">
        <p14:creationId xmlns:p14="http://schemas.microsoft.com/office/powerpoint/2010/main" val="2470731737"/>
      </p:ext>
    </p:extLst>
  </p:cSld>
  <p:clrMap bg1="lt1" tx1="dk1" bg2="lt2" tx2="dk2" accent1="accent1" accent2="accent2" accent3="accent3" accent4="accent4" accent5="accent5" accent6="accent6" hlink="hlink" folHlink="folHlink"/>
  <p:sldLayoutIdLst>
    <p:sldLayoutId id="2147483786" r:id="rId1"/>
  </p:sldLayoutIdLst>
  <p:timing>
    <p:tnLst>
      <p:par>
        <p:cTn id="1" dur="indefinite" restart="never" nodeType="tmRoot"/>
      </p:par>
    </p:tnLst>
  </p:timing>
  <p:hf hdr="0" ftr="0" dt="0"/>
  <p:txStyles>
    <p:titleStyle>
      <a:lvl1pPr algn="l"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8229600" cy="3687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1074F-113E-4400-BB97-240B3A8419BD}"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16875608"/>
      </p:ext>
    </p:extLst>
  </p:cSld>
  <p:clrMap bg1="lt1" tx1="dk1" bg2="lt2" tx2="dk2" accent1="accent1" accent2="accent2" accent3="accent3" accent4="accent4" accent5="accent5" accent6="accent6" hlink="hlink" folHlink="folHlink"/>
  <p:sldLayoutIdLst>
    <p:sldLayoutId id="2147483944" r:id="rId1"/>
  </p:sldLayoutIdLst>
  <p:timing>
    <p:tnLst>
      <p:par>
        <p:cTn id="1" dur="indefinite" restart="never" nodeType="tmRoot"/>
      </p:par>
    </p:tnLst>
  </p:timing>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4374" y="642937"/>
            <a:ext cx="7351194" cy="642938"/>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dirty="0" smtClean="0">
                <a:sym typeface="Helvetica Neue Bold Condensed" charset="0"/>
              </a:rPr>
              <a:t>Click to edit Master title style</a:t>
            </a:r>
          </a:p>
        </p:txBody>
      </p:sp>
      <p:sp>
        <p:nvSpPr>
          <p:cNvPr id="1027" name="Rectangle 3"/>
          <p:cNvSpPr>
            <a:spLocks noGrp="1" noChangeArrowheads="1"/>
          </p:cNvSpPr>
          <p:nvPr>
            <p:ph type="body" idx="1"/>
          </p:nvPr>
        </p:nvSpPr>
        <p:spPr bwMode="auto">
          <a:xfrm>
            <a:off x="714375" y="1339453"/>
            <a:ext cx="7465219" cy="5313164"/>
          </a:xfrm>
          <a:prstGeom prst="rect">
            <a:avLst/>
          </a:prstGeom>
          <a:noFill/>
          <a:ln w="12700">
            <a:noFill/>
            <a:miter lim="800000"/>
            <a:headEnd/>
            <a:tailEnd/>
          </a:ln>
          <a:effectLst/>
        </p:spPr>
        <p:txBody>
          <a:bodyPr vert="horz" wrap="square" lIns="35717" tIns="35717" rIns="35717" bIns="35717" numCol="1" anchor="t" anchorCtr="0" compatLnSpc="1">
            <a:prstTxWarp prst="textNoShape">
              <a:avLst/>
            </a:prstTxWarp>
          </a:bodyPr>
          <a:lstStyle/>
          <a:p>
            <a:pPr lvl="0"/>
            <a:r>
              <a:rPr lang="en-US" dirty="0" smtClean="0">
                <a:sym typeface="Helvetica Neue Bold Condensed" charset="0"/>
              </a:rPr>
              <a:t>Click to edit Master text styles</a:t>
            </a:r>
          </a:p>
          <a:p>
            <a:pPr lvl="1"/>
            <a:r>
              <a:rPr lang="en-US" dirty="0" smtClean="0">
                <a:sym typeface="Helvetica Neue Bold Condensed" charset="0"/>
              </a:rPr>
              <a:t>Second level</a:t>
            </a:r>
          </a:p>
          <a:p>
            <a:pPr lvl="2"/>
            <a:r>
              <a:rPr lang="en-US" dirty="0" smtClean="0">
                <a:sym typeface="Helvetica Neue Bold Condensed" charset="0"/>
              </a:rPr>
              <a:t>Third level</a:t>
            </a:r>
          </a:p>
          <a:p>
            <a:pPr lvl="3"/>
            <a:r>
              <a:rPr lang="en-US" dirty="0" smtClean="0">
                <a:sym typeface="Helvetica Neue Bold Condensed" charset="0"/>
              </a:rPr>
              <a:t>Fourth level</a:t>
            </a:r>
          </a:p>
          <a:p>
            <a:pPr lvl="4"/>
            <a:r>
              <a:rPr lang="en-US" dirty="0" smtClean="0">
                <a:sym typeface="Helvetica Neue Bold Condensed" charset="0"/>
              </a:rPr>
              <a:t>Fifth level</a:t>
            </a:r>
          </a:p>
        </p:txBody>
      </p:sp>
    </p:spTree>
    <p:extLst>
      <p:ext uri="{BB962C8B-B14F-4D97-AF65-F5344CB8AC3E}">
        <p14:creationId xmlns:p14="http://schemas.microsoft.com/office/powerpoint/2010/main" val="4040538504"/>
      </p:ext>
    </p:extLst>
  </p:cSld>
  <p:clrMap bg1="lt1" tx1="dk1" bg2="lt2" tx2="dk2" accent1="accent1" accent2="accent2" accent3="accent3" accent4="accent4" accent5="accent5" accent6="accent6" hlink="hlink" folHlink="folHlink"/>
  <p:sldLayoutIdLst>
    <p:sldLayoutId id="2147483946" r:id="rId1"/>
    <p:sldLayoutId id="2147483954" r:id="rId2"/>
    <p:sldLayoutId id="2147483955" r:id="rId3"/>
    <p:sldLayoutId id="2147483975" r:id="rId4"/>
    <p:sldLayoutId id="2147483977" r:id="rId5"/>
  </p:sldLayoutIdLst>
  <p:transition/>
  <p:hf hdr="0" ftr="0" dt="0"/>
  <p:txStyles>
    <p:titleStyle>
      <a:lvl1pPr algn="l" rtl="0" fontAlgn="base">
        <a:spcBef>
          <a:spcPct val="0"/>
        </a:spcBef>
        <a:spcAft>
          <a:spcPct val="0"/>
        </a:spcAft>
        <a:defRPr sz="4200">
          <a:solidFill>
            <a:schemeClr val="tx2"/>
          </a:solidFill>
          <a:latin typeface="+mj-lt"/>
          <a:ea typeface="+mj-ea"/>
          <a:cs typeface="+mj-cs"/>
          <a:sym typeface="Helvetica Neue Bold Condensed" charset="0"/>
        </a:defRPr>
      </a:lvl1pPr>
      <a:lvl2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5pPr>
      <a:lvl6pPr marL="321457"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6pPr>
      <a:lvl7pPr marL="642915"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7pPr>
      <a:lvl8pPr marL="964372"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8pPr>
      <a:lvl9pPr marL="1285829"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9pPr>
    </p:titleStyle>
    <p:bodyStyle>
      <a:lvl1pPr algn="l" rtl="0" fontAlgn="base">
        <a:spcBef>
          <a:spcPct val="0"/>
        </a:spcBef>
        <a:spcAft>
          <a:spcPct val="0"/>
        </a:spcAft>
        <a:defRPr sz="3200">
          <a:solidFill>
            <a:schemeClr val="tx2"/>
          </a:solidFill>
          <a:latin typeface="+mn-lt"/>
          <a:ea typeface="+mn-ea"/>
          <a:cs typeface="+mn-cs"/>
          <a:sym typeface="Helvetica Neue Bold Condensed" charset="0"/>
        </a:defRPr>
      </a:lvl1pPr>
      <a:lvl2pPr algn="l" rtl="0" fontAlgn="base">
        <a:spcBef>
          <a:spcPct val="0"/>
        </a:spcBef>
        <a:spcAft>
          <a:spcPct val="0"/>
        </a:spcAft>
        <a:defRPr sz="3200">
          <a:solidFill>
            <a:schemeClr val="tx2"/>
          </a:solidFill>
          <a:latin typeface="+mn-lt"/>
          <a:ea typeface="+mn-ea"/>
          <a:cs typeface="+mn-cs"/>
          <a:sym typeface="Helvetica Neue Bold Condensed" charset="0"/>
        </a:defRPr>
      </a:lvl2pPr>
      <a:lvl3pPr algn="l" rtl="0" fontAlgn="base">
        <a:spcBef>
          <a:spcPct val="0"/>
        </a:spcBef>
        <a:spcAft>
          <a:spcPct val="0"/>
        </a:spcAft>
        <a:defRPr sz="3200">
          <a:solidFill>
            <a:schemeClr val="tx2"/>
          </a:solidFill>
          <a:latin typeface="+mn-lt"/>
          <a:ea typeface="+mn-ea"/>
          <a:cs typeface="+mn-cs"/>
          <a:sym typeface="Helvetica Neue Bold Condensed" charset="0"/>
        </a:defRPr>
      </a:lvl3pPr>
      <a:lvl4pPr algn="l" rtl="0" fontAlgn="base">
        <a:spcBef>
          <a:spcPct val="0"/>
        </a:spcBef>
        <a:spcAft>
          <a:spcPct val="0"/>
        </a:spcAft>
        <a:defRPr sz="3200">
          <a:solidFill>
            <a:schemeClr val="tx2"/>
          </a:solidFill>
          <a:latin typeface="+mn-lt"/>
          <a:ea typeface="+mn-ea"/>
          <a:cs typeface="+mn-cs"/>
          <a:sym typeface="Helvetica Neue Bold Condensed" charset="0"/>
        </a:defRPr>
      </a:lvl4pPr>
      <a:lvl5pPr algn="l" rtl="0" fontAlgn="base">
        <a:spcBef>
          <a:spcPct val="0"/>
        </a:spcBef>
        <a:spcAft>
          <a:spcPct val="0"/>
        </a:spcAft>
        <a:defRPr sz="3200">
          <a:solidFill>
            <a:schemeClr val="tx2"/>
          </a:solidFill>
          <a:latin typeface="+mn-lt"/>
          <a:ea typeface="+mn-ea"/>
          <a:cs typeface="+mn-cs"/>
          <a:sym typeface="Helvetica Neue Bold Condensed" charset="0"/>
        </a:defRPr>
      </a:lvl5pPr>
      <a:lvl6pPr marL="321457" algn="l" rtl="0" fontAlgn="base">
        <a:spcBef>
          <a:spcPct val="0"/>
        </a:spcBef>
        <a:spcAft>
          <a:spcPct val="0"/>
        </a:spcAft>
        <a:defRPr sz="3200">
          <a:solidFill>
            <a:srgbClr val="5483A6"/>
          </a:solidFill>
          <a:latin typeface="+mn-lt"/>
          <a:ea typeface="+mn-ea"/>
          <a:cs typeface="+mn-cs"/>
          <a:sym typeface="Helvetica Neue Bold Condensed" charset="0"/>
        </a:defRPr>
      </a:lvl6pPr>
      <a:lvl7pPr marL="642915" algn="l" rtl="0" fontAlgn="base">
        <a:spcBef>
          <a:spcPct val="0"/>
        </a:spcBef>
        <a:spcAft>
          <a:spcPct val="0"/>
        </a:spcAft>
        <a:defRPr sz="3200">
          <a:solidFill>
            <a:srgbClr val="5483A6"/>
          </a:solidFill>
          <a:latin typeface="+mn-lt"/>
          <a:ea typeface="+mn-ea"/>
          <a:cs typeface="+mn-cs"/>
          <a:sym typeface="Helvetica Neue Bold Condensed" charset="0"/>
        </a:defRPr>
      </a:lvl7pPr>
      <a:lvl8pPr marL="964372" algn="l" rtl="0" fontAlgn="base">
        <a:spcBef>
          <a:spcPct val="0"/>
        </a:spcBef>
        <a:spcAft>
          <a:spcPct val="0"/>
        </a:spcAft>
        <a:defRPr sz="3200">
          <a:solidFill>
            <a:srgbClr val="5483A6"/>
          </a:solidFill>
          <a:latin typeface="+mn-lt"/>
          <a:ea typeface="+mn-ea"/>
          <a:cs typeface="+mn-cs"/>
          <a:sym typeface="Helvetica Neue Bold Condensed" charset="0"/>
        </a:defRPr>
      </a:lvl8pPr>
      <a:lvl9pPr marL="1285829" algn="l" rtl="0" fontAlgn="base">
        <a:spcBef>
          <a:spcPct val="0"/>
        </a:spcBef>
        <a:spcAft>
          <a:spcPct val="0"/>
        </a:spcAft>
        <a:defRPr sz="3200">
          <a:solidFill>
            <a:srgbClr val="5483A6"/>
          </a:solidFill>
          <a:latin typeface="+mn-lt"/>
          <a:ea typeface="+mn-ea"/>
          <a:cs typeface="+mn-cs"/>
          <a:sym typeface="Helvetica Neue Bold Condensed"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8229600" cy="3687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1074F-113E-4400-BB97-240B3A8419BD}"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583618752"/>
      </p:ext>
    </p:extLst>
  </p:cSld>
  <p:clrMap bg1="lt1" tx1="dk1" bg2="lt2" tx2="dk2" accent1="accent1" accent2="accent2" accent3="accent3" accent4="accent4" accent5="accent5" accent6="accent6" hlink="hlink" folHlink="folHlink"/>
  <p:sldLayoutIdLst>
    <p:sldLayoutId id="2147483948" r:id="rId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773A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38400"/>
            <a:ext cx="8229600" cy="3687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3626"/>
            <a:ext cx="2133600" cy="365125"/>
          </a:xfrm>
          <a:prstGeom prst="rect">
            <a:avLst/>
          </a:prstGeom>
        </p:spPr>
        <p:txBody>
          <a:bodyPr vert="horz" lIns="91440" tIns="45720" rIns="91440" bIns="45720" rtlCol="0" anchor="ctr"/>
          <a:lstStyle>
            <a:lvl1pPr algn="r">
              <a:defRPr sz="1200">
                <a:solidFill>
                  <a:schemeClr val="bg1"/>
                </a:solidFill>
              </a:defRPr>
            </a:lvl1pPr>
          </a:lstStyle>
          <a:p>
            <a:fld id="{9BF1074F-113E-4400-BB97-240B3A8419B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3618752"/>
      </p:ext>
    </p:extLst>
  </p:cSld>
  <p:clrMap bg1="lt1" tx1="dk1" bg2="lt2" tx2="dk2" accent1="accent1" accent2="accent2" accent3="accent3" accent4="accent4" accent5="accent5" accent6="accent6" hlink="hlink" folHlink="folHlink"/>
  <p:sldLayoutIdLst>
    <p:sldLayoutId id="2147483950" r:id="rId1"/>
  </p:sldLayoutIdLst>
  <p:timing>
    <p:tnLst>
      <p:par>
        <p:cTn id="1" dur="indefinite" restart="never" nodeType="tmRoot"/>
      </p:par>
    </p:tnLst>
  </p:timing>
  <p:hf hdr="0" ftr="0" dt="0"/>
  <p:txStyles>
    <p:titleStyle>
      <a:lvl1pPr algn="l"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858000" y="152400"/>
            <a:ext cx="2133600" cy="365125"/>
          </a:xfrm>
          <a:prstGeom prst="rect">
            <a:avLst/>
          </a:prstGeom>
        </p:spPr>
        <p:txBody>
          <a:bodyPr/>
          <a:lstStyle>
            <a:lvl1pPr algn="r">
              <a:defRPr sz="1200">
                <a:latin typeface="GillSans"/>
              </a:defRPr>
            </a:lvl1pPr>
          </a:lstStyle>
          <a:p>
            <a:r>
              <a:rPr lang="en-US" dirty="0" smtClean="0">
                <a:solidFill>
                  <a:srgbClr val="000000"/>
                </a:solidFill>
              </a:rPr>
              <a:t>S </a:t>
            </a:r>
            <a:fld id="{7EE7D399-122E-46EB-96EA-C53C71FD601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021309"/>
      </p:ext>
    </p:extLst>
  </p:cSld>
  <p:clrMap bg1="lt1" tx1="dk1" bg2="lt2" tx2="dk2" accent1="accent1" accent2="accent2" accent3="accent3" accent4="accent4" accent5="accent5" accent6="accent6" hlink="hlink" folHlink="folHlink"/>
  <p:sldLayoutIdLst>
    <p:sldLayoutId id="2147483952"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004E95"/>
          </a:solidFill>
          <a:latin typeface="GillSans" pitchFamily="34" charset="0"/>
          <a:ea typeface="+mj-ea"/>
          <a:cs typeface="+mj-cs"/>
        </a:defRPr>
      </a:lvl1pPr>
    </p:titleStyle>
    <p:bodyStyle>
      <a:lvl1pPr marL="457200" indent="-457200" algn="l" defTabSz="914400" rtl="0" eaLnBrk="1" latinLnBrk="0" hangingPunct="1">
        <a:spcBef>
          <a:spcPct val="20000"/>
        </a:spcBef>
        <a:buClr>
          <a:srgbClr val="004E95"/>
        </a:buClr>
        <a:buFont typeface="Wingdings" panose="05000000000000000000" pitchFamily="2" charset="2"/>
        <a:buChar char="§"/>
        <a:defRPr sz="3200" kern="1200">
          <a:solidFill>
            <a:srgbClr val="000000"/>
          </a:solidFill>
          <a:latin typeface="GillSans" pitchFamily="34" charset="0"/>
          <a:ea typeface="+mn-ea"/>
          <a:cs typeface="+mn-cs"/>
        </a:defRPr>
      </a:lvl1pPr>
      <a:lvl2pPr marL="742950" indent="-285750" algn="l" defTabSz="914400" rtl="0" eaLnBrk="1" latinLnBrk="0" hangingPunct="1">
        <a:spcBef>
          <a:spcPct val="20000"/>
        </a:spcBef>
        <a:buClr>
          <a:srgbClr val="004E95"/>
        </a:buClr>
        <a:buFont typeface="Wingdings" panose="05000000000000000000" pitchFamily="2" charset="2"/>
        <a:buChar char="§"/>
        <a:defRPr sz="2800" kern="1200">
          <a:solidFill>
            <a:srgbClr val="000000"/>
          </a:solidFill>
          <a:latin typeface="GillSans" pitchFamily="34" charset="0"/>
          <a:ea typeface="+mn-ea"/>
          <a:cs typeface="+mn-cs"/>
        </a:defRPr>
      </a:lvl2pPr>
      <a:lvl3pPr marL="1143000" indent="-228600" algn="l" defTabSz="914400" rtl="0" eaLnBrk="1" latinLnBrk="0" hangingPunct="1">
        <a:spcBef>
          <a:spcPct val="20000"/>
        </a:spcBef>
        <a:buClr>
          <a:srgbClr val="004E95"/>
        </a:buClr>
        <a:buFont typeface="Wingdings" panose="05000000000000000000" pitchFamily="2" charset="2"/>
        <a:buChar char="§"/>
        <a:defRPr sz="2400" kern="1200">
          <a:solidFill>
            <a:srgbClr val="000000"/>
          </a:solidFill>
          <a:latin typeface="GillSans" pitchFamily="34" charset="0"/>
          <a:ea typeface="+mn-ea"/>
          <a:cs typeface="+mn-cs"/>
        </a:defRPr>
      </a:lvl3pPr>
      <a:lvl4pPr marL="16002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4pPr>
      <a:lvl5pPr marL="20574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stockwell@ScottsdaleAZ.gov"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3.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88.emf"/></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2.xml"/><Relationship Id="rId1" Type="http://schemas.openxmlformats.org/officeDocument/2006/relationships/slideLayout" Target="../slideLayouts/slideLayout15.xml"/><Relationship Id="rId4" Type="http://schemas.openxmlformats.org/officeDocument/2006/relationships/image" Target="../media/image96.jpeg"/></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4.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tI5_cu3RxlnhdM&amp;tbnid=69hfpkPZVEmi7M:&amp;ved=0CAUQjRw&amp;url=http://www.tmz.com/2012/07/28/michael-phelps-olympics-ryan-lochte/&amp;ei=EjS8U5rpB8L1igKDjYHoDg&amp;bvm=bv.70138588,d.cGE&amp;psig=AFQjCNGff_KnTTex9LxK5cw2B4zjl5t54Q&amp;ust=1404929424567022" TargetMode="External"/><Relationship Id="rId2" Type="http://schemas.openxmlformats.org/officeDocument/2006/relationships/notesSlide" Target="../notesSlides/notesSlide116.xml"/><Relationship Id="rId1" Type="http://schemas.openxmlformats.org/officeDocument/2006/relationships/slideLayout" Target="../slideLayouts/slideLayout19.xml"/><Relationship Id="rId4" Type="http://schemas.openxmlformats.org/officeDocument/2006/relationships/image" Target="../media/image10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gif"/><Relationship Id="rId26" Type="http://schemas.openxmlformats.org/officeDocument/2006/relationships/image" Target="../media/image126.png"/><Relationship Id="rId3" Type="http://schemas.openxmlformats.org/officeDocument/2006/relationships/image" Target="../media/image103.jpeg"/><Relationship Id="rId21" Type="http://schemas.openxmlformats.org/officeDocument/2006/relationships/image" Target="../media/image121.jpeg"/><Relationship Id="rId7" Type="http://schemas.openxmlformats.org/officeDocument/2006/relationships/image" Target="../media/image107.png"/><Relationship Id="rId12" Type="http://schemas.openxmlformats.org/officeDocument/2006/relationships/image" Target="../media/image112.jpe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notesSlide" Target="../notesSlides/notesSlide119.xml"/><Relationship Id="rId16" Type="http://schemas.openxmlformats.org/officeDocument/2006/relationships/image" Target="../media/image116.png"/><Relationship Id="rId20" Type="http://schemas.openxmlformats.org/officeDocument/2006/relationships/image" Target="../media/image120.jpeg"/><Relationship Id="rId1" Type="http://schemas.openxmlformats.org/officeDocument/2006/relationships/slideLayout" Target="../slideLayouts/slideLayout22.xml"/><Relationship Id="rId6" Type="http://schemas.openxmlformats.org/officeDocument/2006/relationships/image" Target="../media/image106.gif"/><Relationship Id="rId11" Type="http://schemas.openxmlformats.org/officeDocument/2006/relationships/image" Target="../media/image111.png"/><Relationship Id="rId24" Type="http://schemas.openxmlformats.org/officeDocument/2006/relationships/image" Target="../media/image124.jpe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jpeg"/><Relationship Id="rId10" Type="http://schemas.openxmlformats.org/officeDocument/2006/relationships/image" Target="../media/image110.gif"/><Relationship Id="rId19" Type="http://schemas.openxmlformats.org/officeDocument/2006/relationships/image" Target="../media/image119.gif"/><Relationship Id="rId4" Type="http://schemas.openxmlformats.org/officeDocument/2006/relationships/image" Target="../media/image104.gif"/><Relationship Id="rId9" Type="http://schemas.openxmlformats.org/officeDocument/2006/relationships/image" Target="../media/image109.jpeg"/><Relationship Id="rId14" Type="http://schemas.openxmlformats.org/officeDocument/2006/relationships/image" Target="../media/image114.png"/><Relationship Id="rId22" Type="http://schemas.openxmlformats.org/officeDocument/2006/relationships/image" Target="../media/image122.gif"/><Relationship Id="rId27" Type="http://schemas.openxmlformats.org/officeDocument/2006/relationships/image" Target="../media/image12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3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22.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3" Type="http://schemas.openxmlformats.org/officeDocument/2006/relationships/image" Target="../media/image132.png"/><Relationship Id="rId7" Type="http://schemas.openxmlformats.org/officeDocument/2006/relationships/image" Target="../media/image136.gif"/><Relationship Id="rId12" Type="http://schemas.openxmlformats.org/officeDocument/2006/relationships/image" Target="../media/image141.png"/><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135.gif"/><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gif"/><Relationship Id="rId9" Type="http://schemas.openxmlformats.org/officeDocument/2006/relationships/image" Target="../media/image138.gif"/><Relationship Id="rId1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4.xml"/><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5.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1.xml"/><Relationship Id="rId1" Type="http://schemas.openxmlformats.org/officeDocument/2006/relationships/slideLayout" Target="../slideLayouts/slideLayout4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7.xml"/><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8.xml"/><Relationship Id="rId1" Type="http://schemas.openxmlformats.org/officeDocument/2006/relationships/slideLayout" Target="../slideLayouts/slideLayout44.xml"/><Relationship Id="rId4" Type="http://schemas.openxmlformats.org/officeDocument/2006/relationships/image" Target="../media/image152.png"/></Relationships>
</file>

<file path=ppt/slides/_rels/slide1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0.xml"/><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3" Type="http://schemas.openxmlformats.org/officeDocument/2006/relationships/hyperlink" Target="http://edelman.com/speak_up/blog/"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1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1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4.xml"/><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0.png"/></Relationships>
</file>

<file path=ppt/slides/_rels/slide1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4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66.gif"/></Relationships>
</file>

<file path=ppt/slides/_rels/slide1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7.xml"/><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8.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notesSlide" Target="../notesSlides/notesSlide14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0.xml"/><Relationship Id="rId1" Type="http://schemas.openxmlformats.org/officeDocument/2006/relationships/slideLayout" Target="../slideLayouts/slideLayout4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59.xml"/><Relationship Id="rId1" Type="http://schemas.openxmlformats.org/officeDocument/2006/relationships/slideLayout" Target="../slideLayouts/slideLayout4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hyperlink" Target="mailto:Bstockwell@ScottsdaleAZ.gov" TargetMode="External"/><Relationship Id="rId2" Type="http://schemas.openxmlformats.org/officeDocument/2006/relationships/notesSlide" Target="../notesSlides/notesSlide160.xml"/><Relationship Id="rId1" Type="http://schemas.openxmlformats.org/officeDocument/2006/relationships/slideLayout" Target="../slideLayouts/slideLayout45.xml"/><Relationship Id="rId5" Type="http://schemas.openxmlformats.org/officeDocument/2006/relationships/image" Target="../media/image9.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85800"/>
            <a:ext cx="3657600" cy="1834121"/>
          </a:xfrm>
        </p:spPr>
        <p:txBody>
          <a:bodyPr>
            <a:noAutofit/>
          </a:bodyPr>
          <a:lstStyle/>
          <a:p>
            <a:r>
              <a:rPr lang="en-US" sz="3200" dirty="0" smtClean="0">
                <a:latin typeface="+mn-lt"/>
                <a:ea typeface="+mn-ea"/>
                <a:cs typeface="+mn-cs"/>
              </a:rPr>
              <a:t>Managing </a:t>
            </a:r>
            <a:br>
              <a:rPr lang="en-US" sz="3200" dirty="0" smtClean="0">
                <a:latin typeface="+mn-lt"/>
                <a:ea typeface="+mn-ea"/>
                <a:cs typeface="+mn-cs"/>
              </a:rPr>
            </a:br>
            <a:r>
              <a:rPr lang="en-US" sz="3200" dirty="0" smtClean="0">
                <a:latin typeface="+mn-lt"/>
                <a:ea typeface="+mn-ea"/>
                <a:cs typeface="+mn-cs"/>
              </a:rPr>
              <a:t>Organizational </a:t>
            </a:r>
            <a:br>
              <a:rPr lang="en-US" sz="3200" dirty="0" smtClean="0">
                <a:latin typeface="+mn-lt"/>
                <a:ea typeface="+mn-ea"/>
                <a:cs typeface="+mn-cs"/>
              </a:rPr>
            </a:br>
            <a:r>
              <a:rPr lang="en-US" sz="3200" dirty="0" smtClean="0">
                <a:latin typeface="+mn-lt"/>
                <a:ea typeface="+mn-ea"/>
                <a:cs typeface="+mn-cs"/>
              </a:rPr>
              <a:t>Performance</a:t>
            </a:r>
            <a:endParaRPr lang="en-US" sz="3200" dirty="0">
              <a:latin typeface="+mn-lt"/>
              <a:ea typeface="+mn-ea"/>
              <a:cs typeface="+mn-cs"/>
            </a:endParaRPr>
          </a:p>
        </p:txBody>
      </p:sp>
      <p:sp>
        <p:nvSpPr>
          <p:cNvPr id="10" name="Subtitle 2"/>
          <p:cNvSpPr>
            <a:spLocks noGrp="1"/>
          </p:cNvSpPr>
          <p:nvPr>
            <p:ph type="subTitle" idx="1"/>
          </p:nvPr>
        </p:nvSpPr>
        <p:spPr>
          <a:xfrm>
            <a:off x="-1" y="4724400"/>
            <a:ext cx="4595639" cy="1472958"/>
          </a:xfrm>
        </p:spPr>
        <p:txBody>
          <a:bodyPr>
            <a:normAutofit lnSpcReduction="10000"/>
          </a:bodyPr>
          <a:lstStyle/>
          <a:p>
            <a:r>
              <a:rPr lang="en-US" sz="1600" dirty="0" smtClean="0"/>
              <a:t>Brent Stockwell</a:t>
            </a:r>
          </a:p>
          <a:p>
            <a:r>
              <a:rPr lang="en-US" sz="1600" dirty="0" smtClean="0"/>
              <a:t>Strategic Initiatives Director</a:t>
            </a:r>
          </a:p>
          <a:p>
            <a:r>
              <a:rPr lang="en-US" sz="1600" dirty="0" smtClean="0"/>
              <a:t>Scottsdale City Manager’s Office</a:t>
            </a:r>
          </a:p>
          <a:p>
            <a:r>
              <a:rPr lang="en-US" sz="1600" dirty="0" smtClean="0">
                <a:hlinkClick r:id="rId3"/>
              </a:rPr>
              <a:t>Bstockwell@ScottsdaleAZ.gov</a:t>
            </a:r>
            <a:endParaRPr lang="en-US" sz="1600" dirty="0" smtClean="0"/>
          </a:p>
          <a:p>
            <a:r>
              <a:rPr lang="en-US" sz="1600" dirty="0" smtClean="0"/>
              <a:t>480-312-7288</a:t>
            </a:r>
          </a:p>
        </p:txBody>
      </p:sp>
      <p:pic>
        <p:nvPicPr>
          <p:cNvPr id="8" name="Picture 4" descr="V:\CAPA\CAPAShare\Graphics and photos\Photos\McDowell-Sonoran Preserve\McDowell Sonoran photos -- Outreach September 2009\Toms Thumb high re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5639" y="0"/>
            <a:ext cx="45483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1441353" y="2667000"/>
            <a:ext cx="1636758" cy="1663590"/>
          </a:xfrm>
          <a:prstGeom prst="rect">
            <a:avLst/>
          </a:prstGeom>
          <a:noFill/>
          <a:ln w="9525">
            <a:noFill/>
            <a:miter lim="800000"/>
            <a:headEnd/>
            <a:tailEnd/>
          </a:ln>
        </p:spPr>
      </p:pic>
    </p:spTree>
    <p:extLst>
      <p:ext uri="{BB962C8B-B14F-4D97-AF65-F5344CB8AC3E}">
        <p14:creationId xmlns:p14="http://schemas.microsoft.com/office/powerpoint/2010/main" val="4162525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62633" y="3933825"/>
            <a:ext cx="8324167" cy="1938992"/>
          </a:xfrm>
          <a:prstGeom prst="rect">
            <a:avLst/>
          </a:prstGeom>
        </p:spPr>
        <p:txBody>
          <a:bodyPr wrap="square">
            <a:spAutoFit/>
          </a:bodyPr>
          <a:lstStyle/>
          <a:p>
            <a:r>
              <a:rPr lang="en-US" sz="2400" dirty="0" smtClean="0">
                <a:solidFill>
                  <a:srgbClr val="FFFFFF"/>
                </a:solidFill>
                <a:latin typeface="Corbel" panose="020B0503020204020204" pitchFamily="34" charset="0"/>
              </a:rPr>
              <a:t>But, what if… </a:t>
            </a:r>
          </a:p>
          <a:p>
            <a:r>
              <a:rPr lang="en-US" sz="2400" dirty="0" smtClean="0">
                <a:solidFill>
                  <a:srgbClr val="FFFFFF"/>
                </a:solidFill>
                <a:latin typeface="Corbel" panose="020B0503020204020204" pitchFamily="34" charset="0"/>
              </a:rPr>
              <a:t>we </a:t>
            </a:r>
            <a:r>
              <a:rPr lang="en-US" sz="2400" dirty="0">
                <a:solidFill>
                  <a:srgbClr val="FFFFFF"/>
                </a:solidFill>
                <a:latin typeface="Corbel" panose="020B0503020204020204" pitchFamily="34" charset="0"/>
              </a:rPr>
              <a:t>understood our unique </a:t>
            </a:r>
            <a:r>
              <a:rPr lang="en-US" sz="2400" dirty="0" smtClean="0">
                <a:solidFill>
                  <a:srgbClr val="FFFFFF"/>
                </a:solidFill>
                <a:latin typeface="Corbel" panose="020B0503020204020204" pitchFamily="34" charset="0"/>
              </a:rPr>
              <a:t>contribution, </a:t>
            </a:r>
          </a:p>
          <a:p>
            <a:r>
              <a:rPr lang="en-US" sz="2400" dirty="0" smtClean="0">
                <a:solidFill>
                  <a:srgbClr val="FFFFFF"/>
                </a:solidFill>
                <a:latin typeface="Corbel" panose="020B0503020204020204" pitchFamily="34" charset="0"/>
              </a:rPr>
              <a:t>knew how our </a:t>
            </a:r>
            <a:r>
              <a:rPr lang="en-US" sz="2400" dirty="0">
                <a:solidFill>
                  <a:srgbClr val="FFFFFF"/>
                </a:solidFill>
                <a:latin typeface="Corbel" panose="020B0503020204020204" pitchFamily="34" charset="0"/>
              </a:rPr>
              <a:t>work impacted </a:t>
            </a:r>
            <a:r>
              <a:rPr lang="en-US" sz="2400" dirty="0" smtClean="0">
                <a:solidFill>
                  <a:srgbClr val="FFFFFF"/>
                </a:solidFill>
                <a:latin typeface="Corbel" panose="020B0503020204020204" pitchFamily="34" charset="0"/>
              </a:rPr>
              <a:t>others </a:t>
            </a:r>
          </a:p>
          <a:p>
            <a:r>
              <a:rPr lang="en-US" sz="2400" dirty="0" smtClean="0">
                <a:solidFill>
                  <a:srgbClr val="FFFFFF"/>
                </a:solidFill>
                <a:latin typeface="Corbel" panose="020B0503020204020204" pitchFamily="34" charset="0"/>
              </a:rPr>
              <a:t>and </a:t>
            </a:r>
            <a:r>
              <a:rPr lang="en-US" sz="2400" dirty="0">
                <a:solidFill>
                  <a:srgbClr val="FFFFFF"/>
                </a:solidFill>
                <a:latin typeface="Corbel" panose="020B0503020204020204" pitchFamily="34" charset="0"/>
              </a:rPr>
              <a:t>got a daily sense </a:t>
            </a:r>
            <a:r>
              <a:rPr lang="en-US" sz="2400" dirty="0" smtClean="0">
                <a:solidFill>
                  <a:srgbClr val="FFFFFF"/>
                </a:solidFill>
                <a:latin typeface="Corbel" panose="020B0503020204020204" pitchFamily="34" charset="0"/>
              </a:rPr>
              <a:t>of accomplishment?</a:t>
            </a:r>
          </a:p>
          <a:p>
            <a:r>
              <a:rPr lang="en-US" sz="2400" dirty="0" smtClean="0">
                <a:solidFill>
                  <a:srgbClr val="FFFFFF"/>
                </a:solidFill>
                <a:latin typeface="Corbel" panose="020B0503020204020204" pitchFamily="34" charset="0"/>
              </a:rPr>
              <a:t>Wouldn’t that make a difference?  </a:t>
            </a:r>
          </a:p>
        </p:txBody>
      </p:sp>
      <p:sp>
        <p:nvSpPr>
          <p:cNvPr id="6" name="Rectangle 5"/>
          <p:cNvSpPr/>
          <p:nvPr/>
        </p:nvSpPr>
        <p:spPr>
          <a:xfrm>
            <a:off x="100" y="0"/>
            <a:ext cx="9143900" cy="523220"/>
          </a:xfrm>
          <a:prstGeom prst="rect">
            <a:avLst/>
          </a:prstGeom>
        </p:spPr>
        <p:txBody>
          <a:bodyPr wrap="square">
            <a:spAutoFit/>
          </a:bodyPr>
          <a:lstStyle/>
          <a:p>
            <a:pPr marL="0" lvl="2"/>
            <a:r>
              <a:rPr lang="en-US" sz="1400" b="1" dirty="0" smtClean="0">
                <a:solidFill>
                  <a:srgbClr val="FFFFFF"/>
                </a:solidFill>
                <a:latin typeface="Corbel" panose="020B0503020204020204" pitchFamily="34" charset="0"/>
              </a:rPr>
              <a:t>Three reasons employees don’t like their jobs</a:t>
            </a:r>
          </a:p>
          <a:p>
            <a:pPr marL="0" lvl="2"/>
            <a:r>
              <a:rPr lang="en-US" sz="1400" b="1" dirty="0" smtClean="0">
                <a:solidFill>
                  <a:srgbClr val="FFFFFF"/>
                </a:solidFill>
                <a:latin typeface="Corbel" panose="020B0503020204020204" pitchFamily="34" charset="0"/>
              </a:rPr>
              <a:t>From Patrick </a:t>
            </a:r>
            <a:r>
              <a:rPr lang="en-US" sz="1400" b="1" dirty="0" err="1" smtClean="0">
                <a:solidFill>
                  <a:srgbClr val="FFFFFF"/>
                </a:solidFill>
                <a:latin typeface="Corbel" panose="020B0503020204020204" pitchFamily="34" charset="0"/>
              </a:rPr>
              <a:t>Lencioni</a:t>
            </a:r>
            <a:r>
              <a:rPr lang="en-US" sz="1400" b="1" dirty="0" smtClean="0">
                <a:solidFill>
                  <a:srgbClr val="FFFFFF"/>
                </a:solidFill>
                <a:latin typeface="Corbel" panose="020B0503020204020204" pitchFamily="34" charset="0"/>
              </a:rPr>
              <a:t>. 2007. </a:t>
            </a:r>
            <a:r>
              <a:rPr lang="en-US" sz="1400" b="1" i="1" dirty="0" smtClean="0">
                <a:solidFill>
                  <a:srgbClr val="FFFFFF"/>
                </a:solidFill>
                <a:latin typeface="Corbel" panose="020B0503020204020204" pitchFamily="34" charset="0"/>
              </a:rPr>
              <a:t>“The </a:t>
            </a:r>
            <a:r>
              <a:rPr lang="en-US" sz="1400" b="1" i="1" dirty="0">
                <a:solidFill>
                  <a:srgbClr val="FFFFFF"/>
                </a:solidFill>
                <a:latin typeface="Corbel" panose="020B0503020204020204" pitchFamily="34" charset="0"/>
              </a:rPr>
              <a:t>Three Signs of a Miserable </a:t>
            </a:r>
            <a:r>
              <a:rPr lang="en-US" sz="1400" b="1" i="1" dirty="0" smtClean="0">
                <a:solidFill>
                  <a:srgbClr val="FFFFFF"/>
                </a:solidFill>
                <a:latin typeface="Corbel" panose="020B0503020204020204" pitchFamily="34" charset="0"/>
              </a:rPr>
              <a:t>Job</a:t>
            </a:r>
            <a:r>
              <a:rPr lang="en-US" sz="1400" b="1" i="1" dirty="0">
                <a:solidFill>
                  <a:srgbClr val="FFFFFF"/>
                </a:solidFill>
                <a:latin typeface="Corbel" panose="020B0503020204020204" pitchFamily="34" charset="0"/>
              </a:rPr>
              <a:t>.</a:t>
            </a:r>
            <a:r>
              <a:rPr lang="en-US" sz="1400" b="1" i="1" dirty="0" smtClean="0">
                <a:solidFill>
                  <a:srgbClr val="FFFFFF"/>
                </a:solidFill>
                <a:latin typeface="Corbel" panose="020B0503020204020204" pitchFamily="34" charset="0"/>
              </a:rPr>
              <a:t>” </a:t>
            </a:r>
            <a:endParaRPr lang="en-US" sz="1400" b="1" i="1" dirty="0">
              <a:solidFill>
                <a:srgbClr val="FFFFFF"/>
              </a:solidFill>
              <a:latin typeface="Corbel" panose="020B0503020204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60758" y="472113"/>
            <a:ext cx="3383242"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14674" y="473347"/>
            <a:ext cx="3046084"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 y="473347"/>
            <a:ext cx="2714575"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
        <p:nvSpPr>
          <p:cNvPr id="20" name="Rectangle 19"/>
          <p:cNvSpPr/>
          <p:nvPr/>
        </p:nvSpPr>
        <p:spPr>
          <a:xfrm>
            <a:off x="-9525" y="3072825"/>
            <a:ext cx="2729834"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Anonymity</a:t>
            </a:r>
            <a:endParaRPr lang="en-US" dirty="0" smtClean="0">
              <a:solidFill>
                <a:srgbClr val="FFFFFF"/>
              </a:solidFill>
              <a:latin typeface="Corbel" panose="020B0503020204020204" pitchFamily="34" charset="0"/>
            </a:endParaRPr>
          </a:p>
        </p:txBody>
      </p:sp>
      <p:sp>
        <p:nvSpPr>
          <p:cNvPr id="22" name="Rectangle 21"/>
          <p:cNvSpPr/>
          <p:nvPr/>
        </p:nvSpPr>
        <p:spPr>
          <a:xfrm>
            <a:off x="2720309" y="3072825"/>
            <a:ext cx="3046083"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Irrelevance</a:t>
            </a:r>
            <a:endParaRPr lang="en-US" dirty="0">
              <a:solidFill>
                <a:srgbClr val="FFFFFF"/>
              </a:solidFill>
              <a:latin typeface="Corbel" panose="020B0503020204020204" pitchFamily="34" charset="0"/>
            </a:endParaRPr>
          </a:p>
        </p:txBody>
      </p:sp>
      <p:sp>
        <p:nvSpPr>
          <p:cNvPr id="24" name="Rectangle 23"/>
          <p:cNvSpPr/>
          <p:nvPr/>
        </p:nvSpPr>
        <p:spPr>
          <a:xfrm>
            <a:off x="5769321" y="3072825"/>
            <a:ext cx="3374679"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Immeasurability</a:t>
            </a:r>
            <a:endParaRPr lang="en-US" dirty="0">
              <a:solidFill>
                <a:srgbClr val="FFFFFF"/>
              </a:solidFill>
              <a:latin typeface="Corbel" panose="020B0503020204020204" pitchFamily="34" charset="0"/>
            </a:endParaRPr>
          </a:p>
        </p:txBody>
      </p:sp>
    </p:spTree>
    <p:extLst>
      <p:ext uri="{BB962C8B-B14F-4D97-AF65-F5344CB8AC3E}">
        <p14:creationId xmlns:p14="http://schemas.microsoft.com/office/powerpoint/2010/main" val="348484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6199"/>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1825" y="1219200"/>
            <a:ext cx="4301176" cy="1077218"/>
          </a:xfrm>
          <a:prstGeom prst="rect">
            <a:avLst/>
          </a:prstGeom>
        </p:spPr>
        <p:txBody>
          <a:bodyPr wrap="square">
            <a:spAutoFit/>
          </a:bodyPr>
          <a:lstStyle/>
          <a:p>
            <a:pPr algn="ctr"/>
            <a:r>
              <a:rPr lang="en-US" sz="3200" b="1" dirty="0">
                <a:solidFill>
                  <a:srgbClr val="000000"/>
                </a:solidFill>
              </a:rPr>
              <a:t>A key question to ask is: “compared to what?”</a:t>
            </a:r>
          </a:p>
        </p:txBody>
      </p:sp>
    </p:spTree>
    <p:extLst>
      <p:ext uri="{BB962C8B-B14F-4D97-AF65-F5344CB8AC3E}">
        <p14:creationId xmlns:p14="http://schemas.microsoft.com/office/powerpoint/2010/main" val="224960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878673"/>
          </a:xfrm>
          <a:prstGeom prst="rect">
            <a:avLst/>
          </a:prstGeom>
        </p:spPr>
      </p:pic>
      <p:sp>
        <p:nvSpPr>
          <p:cNvPr id="8" name="Content Placeholder 2"/>
          <p:cNvSpPr>
            <a:spLocks noGrp="1"/>
          </p:cNvSpPr>
          <p:nvPr>
            <p:ph idx="1"/>
          </p:nvPr>
        </p:nvSpPr>
        <p:spPr>
          <a:xfrm>
            <a:off x="0" y="5380037"/>
            <a:ext cx="9144000" cy="715963"/>
          </a:xfrm>
          <a:solidFill>
            <a:srgbClr val="000000"/>
          </a:solidFill>
        </p:spPr>
        <p:txBody>
          <a:bodyPr>
            <a:normAutofit/>
          </a:bodyPr>
          <a:lstStyle/>
          <a:p>
            <a:pPr marL="233363" indent="0">
              <a:buNone/>
            </a:pPr>
            <a:r>
              <a:rPr lang="en-US" dirty="0" smtClean="0">
                <a:solidFill>
                  <a:schemeClr val="bg1"/>
                </a:solidFill>
                <a:latin typeface="+mn-lt"/>
              </a:rPr>
              <a:t>Target setting</a:t>
            </a:r>
          </a:p>
        </p:txBody>
      </p:sp>
    </p:spTree>
    <p:extLst>
      <p:ext uri="{BB962C8B-B14F-4D97-AF65-F5344CB8AC3E}">
        <p14:creationId xmlns:p14="http://schemas.microsoft.com/office/powerpoint/2010/main" val="28043450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1213117477"/>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2227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3820247344"/>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9"/>
          <p:cNvSpPr>
            <a:spLocks noGrp="1"/>
          </p:cNvSpPr>
          <p:nvPr>
            <p:ph type="sldNum" sz="quarter" idx="4294967295"/>
          </p:nvPr>
        </p:nvSpPr>
        <p:spPr>
          <a:xfrm>
            <a:off x="7010400" y="6492875"/>
            <a:ext cx="2133600" cy="365125"/>
          </a:xfrm>
          <a:prstGeom prst="rect">
            <a:avLst/>
          </a:prstGeom>
        </p:spPr>
        <p:txBody>
          <a:bodyPr/>
          <a:lstStyle/>
          <a:p>
            <a:endParaRPr lang="en-US" dirty="0">
              <a:solidFill>
                <a:srgbClr val="FFFFFF"/>
              </a:solidFill>
            </a:endParaRPr>
          </a:p>
        </p:txBody>
      </p:sp>
    </p:spTree>
    <p:extLst>
      <p:ext uri="{BB962C8B-B14F-4D97-AF65-F5344CB8AC3E}">
        <p14:creationId xmlns:p14="http://schemas.microsoft.com/office/powerpoint/2010/main" val="279869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0E6CEC-61C6-4D38-A642-FACB01E37C77}" type="slidenum">
              <a:rPr lang="en-US" smtClean="0">
                <a:solidFill>
                  <a:prstClr val="white"/>
                </a:solidFill>
              </a:rPr>
              <a:pPr/>
              <a:t>104</a:t>
            </a:fld>
            <a:endParaRPr lang="en-US" dirty="0">
              <a:solidFill>
                <a:prstClr val="white"/>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361119"/>
            <a:ext cx="8001000" cy="6359769"/>
          </a:xfrm>
          <a:prstGeom prst="rect">
            <a:avLst/>
          </a:prstGeom>
        </p:spPr>
      </p:pic>
    </p:spTree>
    <p:extLst>
      <p:ext uri="{BB962C8B-B14F-4D97-AF65-F5344CB8AC3E}">
        <p14:creationId xmlns:p14="http://schemas.microsoft.com/office/powerpoint/2010/main" val="37507022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199" y="0"/>
            <a:ext cx="8198297" cy="6019800"/>
          </a:xfrm>
          <a:prstGeom prst="rect">
            <a:avLst/>
          </a:prstGeom>
        </p:spPr>
      </p:pic>
      <p:pic>
        <p:nvPicPr>
          <p:cNvPr id="6" name="Picture 5"/>
          <p:cNvPicPr>
            <a:picLocks noChangeAspect="1"/>
          </p:cNvPicPr>
          <p:nvPr/>
        </p:nvPicPr>
        <p:blipFill>
          <a:blip r:embed="rId4"/>
          <a:stretch>
            <a:fillRect/>
          </a:stretch>
        </p:blipFill>
        <p:spPr>
          <a:xfrm>
            <a:off x="304799" y="5876966"/>
            <a:ext cx="8686801" cy="981034"/>
          </a:xfrm>
          <a:prstGeom prst="rect">
            <a:avLst/>
          </a:prstGeom>
        </p:spPr>
      </p:pic>
    </p:spTree>
    <p:extLst>
      <p:ext uri="{BB962C8B-B14F-4D97-AF65-F5344CB8AC3E}">
        <p14:creationId xmlns:p14="http://schemas.microsoft.com/office/powerpoint/2010/main" val="36817381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www.bmi-chart-for-women.com/wp-content/uploads/lose-weight-guy.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0" y="5380037"/>
            <a:ext cx="9144000" cy="715963"/>
          </a:xfrm>
          <a:solidFill>
            <a:srgbClr val="000000"/>
          </a:solidFill>
        </p:spPr>
        <p:txBody>
          <a:bodyPr>
            <a:normAutofit/>
          </a:bodyPr>
          <a:lstStyle/>
          <a:p>
            <a:pPr marL="233363" indent="0">
              <a:buNone/>
            </a:pPr>
            <a:r>
              <a:rPr lang="en-US" dirty="0" smtClean="0">
                <a:solidFill>
                  <a:schemeClr val="bg1"/>
                </a:solidFill>
                <a:latin typeface="+mn-lt"/>
              </a:rPr>
              <a:t>Benchmarking</a:t>
            </a:r>
          </a:p>
        </p:txBody>
      </p:sp>
    </p:spTree>
    <p:extLst>
      <p:ext uri="{BB962C8B-B14F-4D97-AF65-F5344CB8AC3E}">
        <p14:creationId xmlns:p14="http://schemas.microsoft.com/office/powerpoint/2010/main" val="18530588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cdni.wired.co.uk/1920x1280/a_c/comparis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 y="411512"/>
            <a:ext cx="9143950" cy="6095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75" y="5272207"/>
            <a:ext cx="9144000" cy="584775"/>
          </a:xfrm>
          <a:prstGeom prst="rect">
            <a:avLst/>
          </a:prstGeom>
          <a:solidFill>
            <a:srgbClr val="000000"/>
          </a:solidFill>
        </p:spPr>
        <p:txBody>
          <a:bodyPr wrap="square" rtlCol="0" anchor="ctr">
            <a:spAutoFit/>
          </a:bodyPr>
          <a:lstStyle/>
          <a:p>
            <a:pPr marL="236538"/>
            <a:r>
              <a:rPr lang="en-US" sz="3200" b="1" dirty="0" smtClean="0">
                <a:solidFill>
                  <a:schemeClr val="bg1"/>
                </a:solidFill>
              </a:rPr>
              <a:t>Comparing performance with other organizations</a:t>
            </a:r>
            <a:endParaRPr lang="en-US" sz="3200" b="1" dirty="0">
              <a:solidFill>
                <a:schemeClr val="bg1"/>
              </a:solidFill>
            </a:endParaRPr>
          </a:p>
        </p:txBody>
      </p:sp>
    </p:spTree>
    <p:extLst>
      <p:ext uri="{BB962C8B-B14F-4D97-AF65-F5344CB8AC3E}">
        <p14:creationId xmlns:p14="http://schemas.microsoft.com/office/powerpoint/2010/main" val="307549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2.bp.blogspot.com/-ca468ccxRVY/U3pbowiPI-I/AAAAAAAAA7g/7yaMdJMfYSs/s1600/Dilbert2.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50000" b="50000"/>
          <a:stretch/>
        </p:blipFill>
        <p:spPr bwMode="auto">
          <a:xfrm>
            <a:off x="90492" y="1143025"/>
            <a:ext cx="8981811" cy="403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07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pamelachristianministries.com/pams%20images/lemon%20apple%20pear%20orange%20-%20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84" y="1691659"/>
            <a:ext cx="8058150" cy="35909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623536"/>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	</a:t>
            </a:r>
            <a:r>
              <a:rPr lang="en-US" sz="2800" dirty="0" smtClean="0">
                <a:solidFill>
                  <a:schemeClr val="bg1"/>
                </a:solidFill>
                <a:latin typeface="Segoe UI Semibold" panose="020B0702040204020203" pitchFamily="34" charset="0"/>
                <a:ea typeface="Segoe UI" panose="020B0502040204020203" pitchFamily="34" charset="0"/>
                <a:cs typeface="Segoe UI" panose="020B0502040204020203" pitchFamily="34" charset="0"/>
              </a:rPr>
              <a:t>We compare for context</a:t>
            </a:r>
            <a:endParaRPr lang="en-US" sz="2800" dirty="0">
              <a:solidFill>
                <a:schemeClr val="bg1"/>
              </a:solidFill>
              <a:latin typeface="Segoe UI Semibold" panose="020B07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272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 name="Rectangle 17"/>
          <p:cNvSpPr/>
          <p:nvPr/>
        </p:nvSpPr>
        <p:spPr>
          <a:xfrm>
            <a:off x="362632" y="3940076"/>
            <a:ext cx="8324167" cy="2677656"/>
          </a:xfrm>
          <a:prstGeom prst="rect">
            <a:avLst/>
          </a:prstGeom>
        </p:spPr>
        <p:txBody>
          <a:bodyPr wrap="square">
            <a:spAutoFit/>
          </a:bodyPr>
          <a:lstStyle/>
          <a:p>
            <a:r>
              <a:rPr lang="en-US" sz="2400" dirty="0" smtClean="0">
                <a:solidFill>
                  <a:srgbClr val="FFFFFF"/>
                </a:solidFill>
                <a:latin typeface="Corbel" panose="020B0503020204020204" pitchFamily="34" charset="0"/>
              </a:rPr>
              <a:t>This is true for organizations as well.</a:t>
            </a:r>
          </a:p>
          <a:p>
            <a:r>
              <a:rPr lang="en-US" sz="2400" dirty="0" smtClean="0">
                <a:solidFill>
                  <a:srgbClr val="FFFFFF"/>
                </a:solidFill>
                <a:latin typeface="Corbel" panose="020B0503020204020204" pitchFamily="34" charset="0"/>
              </a:rPr>
              <a:t/>
            </a:r>
            <a:br>
              <a:rPr lang="en-US" sz="2400" dirty="0" smtClean="0">
                <a:solidFill>
                  <a:srgbClr val="FFFFFF"/>
                </a:solidFill>
                <a:latin typeface="Corbel" panose="020B0503020204020204" pitchFamily="34" charset="0"/>
              </a:rPr>
            </a:br>
            <a:r>
              <a:rPr lang="en-US" sz="2400" dirty="0" smtClean="0">
                <a:solidFill>
                  <a:srgbClr val="FFFFFF"/>
                </a:solidFill>
                <a:latin typeface="Corbel" panose="020B0503020204020204" pitchFamily="34" charset="0"/>
              </a:rPr>
              <a:t>What if… </a:t>
            </a:r>
          </a:p>
          <a:p>
            <a:r>
              <a:rPr lang="en-US" sz="2400" dirty="0" smtClean="0">
                <a:solidFill>
                  <a:srgbClr val="FFFFFF"/>
                </a:solidFill>
                <a:latin typeface="Corbel" panose="020B0503020204020204" pitchFamily="34" charset="0"/>
              </a:rPr>
              <a:t>we clearly communicated what we do, </a:t>
            </a:r>
          </a:p>
          <a:p>
            <a:r>
              <a:rPr lang="en-US" sz="2400" dirty="0" smtClean="0">
                <a:solidFill>
                  <a:srgbClr val="FFFFFF"/>
                </a:solidFill>
                <a:latin typeface="Corbel" panose="020B0503020204020204" pitchFamily="34" charset="0"/>
              </a:rPr>
              <a:t>why we do it, </a:t>
            </a:r>
          </a:p>
          <a:p>
            <a:r>
              <a:rPr lang="en-US" sz="2400" dirty="0" smtClean="0">
                <a:solidFill>
                  <a:srgbClr val="FFFFFF"/>
                </a:solidFill>
                <a:latin typeface="Corbel" panose="020B0503020204020204" pitchFamily="34" charset="0"/>
              </a:rPr>
              <a:t>and how well we do it?</a:t>
            </a:r>
          </a:p>
          <a:p>
            <a:r>
              <a:rPr lang="en-US" sz="2400" dirty="0" smtClean="0">
                <a:solidFill>
                  <a:srgbClr val="FFFFFF"/>
                </a:solidFill>
                <a:latin typeface="Corbel" panose="020B0503020204020204" pitchFamily="34" charset="0"/>
              </a:rPr>
              <a:t>Wouldn’t that make a difference?  </a:t>
            </a:r>
          </a:p>
        </p:txBody>
      </p:sp>
      <p:sp>
        <p:nvSpPr>
          <p:cNvPr id="6" name="Rectangle 5"/>
          <p:cNvSpPr/>
          <p:nvPr/>
        </p:nvSpPr>
        <p:spPr>
          <a:xfrm>
            <a:off x="100" y="0"/>
            <a:ext cx="9143900" cy="523220"/>
          </a:xfrm>
          <a:prstGeom prst="rect">
            <a:avLst/>
          </a:prstGeom>
        </p:spPr>
        <p:txBody>
          <a:bodyPr wrap="square">
            <a:spAutoFit/>
          </a:bodyPr>
          <a:lstStyle/>
          <a:p>
            <a:pPr marL="0" lvl="2"/>
            <a:r>
              <a:rPr lang="en-US" sz="1400" b="1" dirty="0" smtClean="0">
                <a:solidFill>
                  <a:srgbClr val="FFFFFF"/>
                </a:solidFill>
                <a:latin typeface="Corbel" panose="020B0503020204020204" pitchFamily="34" charset="0"/>
              </a:rPr>
              <a:t>Three reasons employees don’t like their jobs</a:t>
            </a:r>
          </a:p>
          <a:p>
            <a:pPr marL="0" lvl="2"/>
            <a:r>
              <a:rPr lang="en-US" sz="1400" b="1" dirty="0" smtClean="0">
                <a:solidFill>
                  <a:srgbClr val="FFFFFF"/>
                </a:solidFill>
                <a:latin typeface="Corbel" panose="020B0503020204020204" pitchFamily="34" charset="0"/>
              </a:rPr>
              <a:t>From Patrick </a:t>
            </a:r>
            <a:r>
              <a:rPr lang="en-US" sz="1400" b="1" dirty="0" err="1" smtClean="0">
                <a:solidFill>
                  <a:srgbClr val="FFFFFF"/>
                </a:solidFill>
                <a:latin typeface="Corbel" panose="020B0503020204020204" pitchFamily="34" charset="0"/>
              </a:rPr>
              <a:t>Lencioni</a:t>
            </a:r>
            <a:r>
              <a:rPr lang="en-US" sz="1400" b="1" dirty="0" smtClean="0">
                <a:solidFill>
                  <a:srgbClr val="FFFFFF"/>
                </a:solidFill>
                <a:latin typeface="Corbel" panose="020B0503020204020204" pitchFamily="34" charset="0"/>
              </a:rPr>
              <a:t>. 2007. </a:t>
            </a:r>
            <a:r>
              <a:rPr lang="en-US" sz="1400" b="1" i="1" dirty="0" smtClean="0">
                <a:solidFill>
                  <a:srgbClr val="FFFFFF"/>
                </a:solidFill>
                <a:latin typeface="Corbel" panose="020B0503020204020204" pitchFamily="34" charset="0"/>
              </a:rPr>
              <a:t>“The </a:t>
            </a:r>
            <a:r>
              <a:rPr lang="en-US" sz="1400" b="1" i="1" dirty="0">
                <a:solidFill>
                  <a:srgbClr val="FFFFFF"/>
                </a:solidFill>
                <a:latin typeface="Corbel" panose="020B0503020204020204" pitchFamily="34" charset="0"/>
              </a:rPr>
              <a:t>Three Signs of a Miserable </a:t>
            </a:r>
            <a:r>
              <a:rPr lang="en-US" sz="1400" b="1" i="1" dirty="0" smtClean="0">
                <a:solidFill>
                  <a:srgbClr val="FFFFFF"/>
                </a:solidFill>
                <a:latin typeface="Corbel" panose="020B0503020204020204" pitchFamily="34" charset="0"/>
              </a:rPr>
              <a:t>Job</a:t>
            </a:r>
            <a:r>
              <a:rPr lang="en-US" sz="1400" b="1" i="1" dirty="0">
                <a:solidFill>
                  <a:srgbClr val="FFFFFF"/>
                </a:solidFill>
                <a:latin typeface="Corbel" panose="020B0503020204020204" pitchFamily="34" charset="0"/>
              </a:rPr>
              <a:t>.</a:t>
            </a:r>
            <a:r>
              <a:rPr lang="en-US" sz="1400" b="1" i="1" dirty="0" smtClean="0">
                <a:solidFill>
                  <a:srgbClr val="FFFFFF"/>
                </a:solidFill>
                <a:latin typeface="Corbel" panose="020B0503020204020204" pitchFamily="34" charset="0"/>
              </a:rPr>
              <a:t>” </a:t>
            </a:r>
            <a:endParaRPr lang="en-US" sz="1400" b="1" i="1" dirty="0">
              <a:solidFill>
                <a:srgbClr val="FFFFFF"/>
              </a:solidFill>
              <a:latin typeface="Corbel" panose="020B0503020204020204" pitchFamily="34" charset="0"/>
            </a:endParaRPr>
          </a:p>
        </p:txBody>
      </p:sp>
      <p:sp>
        <p:nvSpPr>
          <p:cNvPr id="4" name="Rectangle 3"/>
          <p:cNvSpPr/>
          <p:nvPr/>
        </p:nvSpPr>
        <p:spPr>
          <a:xfrm>
            <a:off x="-9525" y="3072825"/>
            <a:ext cx="2729834"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Anonymity</a:t>
            </a:r>
            <a:endParaRPr lang="en-US" dirty="0" smtClean="0">
              <a:solidFill>
                <a:srgbClr val="FFFFFF"/>
              </a:solidFill>
              <a:latin typeface="Corbel" panose="020B0503020204020204" pitchFamily="34" charset="0"/>
            </a:endParaRPr>
          </a:p>
        </p:txBody>
      </p:sp>
      <p:sp>
        <p:nvSpPr>
          <p:cNvPr id="9" name="Rectangle 8"/>
          <p:cNvSpPr/>
          <p:nvPr/>
        </p:nvSpPr>
        <p:spPr>
          <a:xfrm>
            <a:off x="2720309" y="3072825"/>
            <a:ext cx="3046083"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Irrelevance</a:t>
            </a:r>
            <a:endParaRPr lang="en-US" dirty="0">
              <a:solidFill>
                <a:srgbClr val="FFFFFF"/>
              </a:solidFill>
              <a:latin typeface="Corbel" panose="020B0503020204020204" pitchFamily="34" charset="0"/>
            </a:endParaRPr>
          </a:p>
        </p:txBody>
      </p:sp>
      <p:sp>
        <p:nvSpPr>
          <p:cNvPr id="21" name="Rectangle 20"/>
          <p:cNvSpPr/>
          <p:nvPr/>
        </p:nvSpPr>
        <p:spPr>
          <a:xfrm>
            <a:off x="5769321" y="3072825"/>
            <a:ext cx="3374679"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Immeasurability</a:t>
            </a:r>
            <a:endParaRPr lang="en-US" dirty="0">
              <a:solidFill>
                <a:srgbClr val="FFFFFF"/>
              </a:solidFill>
              <a:latin typeface="Corbel" panose="020B0503020204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60758" y="472113"/>
            <a:ext cx="3383242"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14674" y="473347"/>
            <a:ext cx="3046084"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 y="473347"/>
            <a:ext cx="2714575"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204672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www.foodiggity.com/wp-content/uploads/2010/06/mr_bur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8757" y="777269"/>
            <a:ext cx="6784324" cy="509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6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descr="http://sphotos-d.ak.fbcdn.net/hphotos-ak-xpf1/t1.0-9/1959458_770617536293982_1383756646215486578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20" y="1235075"/>
            <a:ext cx="7595839" cy="454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02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2.bp.blogspot.com/-b55t31TddkU/UtcHdTrLcVI/AAAAAAAABUg/nM1AQpY8-1M/s1600/20140113_11074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5202" y="-21649"/>
            <a:ext cx="3229822" cy="5736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imenewsfeed.files.wordpress.com/2010/05/42-25018316.jpg?w=75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648" y="-1"/>
            <a:ext cx="913035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0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gocitywideboston.com/wp-content/uploads/2013/08/appl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6900"/>
            <a:ext cx="9173195" cy="29393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715000"/>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rPr>
              <a:t>	</a:t>
            </a:r>
            <a:r>
              <a:rPr lang="en-US" sz="2800"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We compare for validation</a:t>
            </a:r>
            <a:endPar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6150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www.womeninadria.com/wp-content/uploads/2013/06/usporedba-s-drugim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0074"/>
            <a:ext cx="9162986" cy="58635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715000"/>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rPr>
              <a:t>	</a:t>
            </a:r>
            <a:r>
              <a:rPr lang="en-US" sz="2800"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We compare to track our progress</a:t>
            </a:r>
            <a:endPar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4823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http://blog.yehnung.com/wp-content/uploads/2013/12/brand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57" y="91469"/>
            <a:ext cx="9046940" cy="60807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715000"/>
            <a:ext cx="9144000" cy="685800"/>
          </a:xfrm>
          <a:prstGeom prst="rect">
            <a:avLst/>
          </a:prstGeom>
          <a:solidFill>
            <a:schemeClr val="tx1">
              <a:alpha val="66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b="1" dirty="0">
                <a:solidFill>
                  <a:srgbClr val="FFFFFF"/>
                </a:solidFill>
                <a:latin typeface="Segoe UI Semibold" panose="020B0702040204020203" pitchFamily="34" charset="0"/>
                <a:ea typeface="Segoe UI" panose="020B0502040204020203" pitchFamily="34" charset="0"/>
                <a:cs typeface="Segoe UI" panose="020B0502040204020203" pitchFamily="34" charset="0"/>
              </a:rPr>
              <a:t>	</a:t>
            </a:r>
            <a:r>
              <a:rPr lang="en-US" sz="2800" b="1"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We compare for motivation</a:t>
            </a:r>
            <a:endParaRPr lang="en-US" sz="2800" b="1"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5236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4" descr="data:image/jpeg;base64,/9j/4AAQSkZJRgABAQAAAQABAAD/2wCEAAkGBxISEhUUEBQUFhUUFx4XGRcWEhIVFhgXFhwaGRUXFhcaHSggGBwlHBgWIjIhJSktLi4uFyAzODMtNygtLisBCgoKDg0OGxAQGiwkICU4ODQsLCwtLywsLCwtMC0tLSwsLCwsLCwsLCwyLywvLCwsLCwsLCwsLywsLCwsLCwsLP/AABEIAIkBbwMBEQACEQEDEQH/xAAcAAEAAgMBAQEAAAAAAAAAAAAABAUBAgMGBwj/xABAEAACAQIEAwUFBgQFAwUAAAABAgMAEQQSEyEFBjEWIkFR0jJVYXGSBxQjUoGRU6Gi0RVCYpPBcrGyJDM0c4P/xAAbAQEAAwEBAQEAAAAAAAAAAAAAAQIDBAUGB//EADURAAIBAgEJBgUFAAMAAAAAAAABAgMRIQQSFDFBUWGR0RVSVHGB8BMiobHBBTJC4fEjMzT/2gAMAwEAAhEDEQA/APplAbBaA3EJoDOiaAaJoBomgGiaAaJoBomgGiaAaJoBomgGiaAaJoBomgGiaAaJoBomgGiaAaJoBomgGiaAaJoBomgGiaAaJoBomgGiaAaJoBomgGiaAaJoBomgGiaAaJoBomgGiaAaJoBomgGiaAaJoBo0A0TQGpiNAaEUBigNlF6AlxRUBJWKgNtKgPJ8186RYKVYRFJNIwBKoVUKD0uW+RNQ5WNKVKVSWbEgxfaLEVJaB0IPQyKVt+YOBbzFuu1RRmqsrI1yzJamSpOe0mYLnWOQ5dIqx3GaRAp+Tf3rSpCUFdYnHCopFbxP7SUhbL91dyBc5Jo7D9xv+lKcXON9RZysX/JXNEPEoWlhVkKNkdH9pW69RsQR41Uk9DpUA0qAaVANKgGlQDSoBpUA0qAaVANKgGlQDSoBpUA0qAaVANKgGlQDSoBpUA0qAaVAVvMWKaCBnQDNcAX6DMbXt410ZNSVWoos48vyiWT0JVI60eN7TYn8/wDRH6a9bQKO77nzHbuU8OQ7TYn8/wDRH6aaBS3fcdu5Tw5DtNifz/0R+mmgUd33HbuU8OQ7TYn8/wDRH6aaBR3fcdu5Tw5DtNifz/0R+mmgUd33HbuU8OQ7TYn8/wDRH6aaBR3fcdu5Tw5GRzNifzj9US38gKjQKO76k9u5TwPcYOTUjjf2c8av5+0Abfzrxakcybjudj66jU+JTjPek+Z10v8AUf2X+1UNDOifzH9l/tQARkEb3ubdB5E+HyoDrpUBo8VARpo6AiEUB0hG9AWMK0BKRaA3y0B8F+1nEtHxdmU2ywR7lQwFy/gR8AKyquyO3IaanVWdsKbA44yRMsTA94gggnMGvb4+I/ascmVqmLse3+pWr5K/hq71F1xeVMPio4h38sO+dUFs1iotH1It16716E5Ocs5bDxv0/IoVE4Tes743gzvgxiI1TZNQhmlBsD0ClCD57GxrSNdXscOU5K6dZxTwR6j7FIAIsU3QvMpK2IIsltwehPW1ZVVZmVJvNxPVca5njw2Kw+HkRr4jo4IyrvbvA79SOlZx+aWaaSwVyJNzrGJ8TAkTM2GXMTqRIrG6gqGcgLYt1JA2pHEPB2LyTi2HWRYnljWVxdYy6hjfyF96bbEXwuyHwfmXD4g5c6pKXdREzrnOkxUsAD0Nr/KixV0S8HZkyDjGGeQxJNE0i9UEilhbrcVCd1cEDiPNOGjgkmidZhEVVljdCQWYJvvtuf5VZK7S3h4X4K/I78x8ZGEjRtNpTJIsaqpUEs/TdtutVvilvJtg3uKyPnNAWWaGSF0lSN1kaOyiUEq+YEqV7p8alWfv1I3+9ti5HGsKYTPrxaQ2MmouS48L+dAsSM/MMOrFGpDLNG8olDKYwsVs1z+v8jS2vgNia32JWG4zhZM+nPE2mLvaRTlHm2+wpsuOB04fxKCcFoJUkANiUYNY+RtQi5U4rmIibSiiL2Yg79bdcvy+NehDIV8PPnKx4Nb9akso+DRp52NnjrtrsXOAxIlRXUWDeHiCNiK46tN05OLPYybKI16SqR2knLWZuMtAMtAMtAMtAMtAMtAee56H/pG/61/712/p/wD3L1PL/Wf/ABy9PueB4WoaaJWFwXUEHoQSLivarO1OTW4+OyaKlWgnquvueixGAgmldIwBpXusMWVyc2W3eJDADcmvPhUqUoKTeva3davoe/WyfJ8orShFftvhFWbxtbHB2JicvQmLJ3c2YrqhRmNpCLD/AFWGX51k8qqKed9PT2zaP6bQdL4eGu2dhf8Ad99hBj5ZiJsZJEsquysEDKrXFjYe1mA/Q1s8sqJYJPZwvgcy/SKDlZyksE2na6Tuvv8AQ3PAIVjkDMxMJu7KEzXWMuyqSOnT9ajSqjkmturna5PZtCNOUZN/Li2rXvmttLgYi5YjJYZ5DY+ATujIHBk+d7bUeWzSWC642wEP0ejKTxl9MFa+P2PKE16h85KNnY+ocI/+Ph//AKE/8Vr5rKP+6fm/ufoeSf8Anp+S+x84+0njeFfF4VRKc2FmvLlU9yzKTlJtdxYjbzO/hWJ0HuJOKzTxwy8NMEkcjWYyagyrchmFiLkEEFevxoC8Tqvz/wCDQEvLQHN1oCJOtAV0vWgNoOtAWcNAS0oDagPg32t8QaHiU2UXV4IA3/SHZv52A/WsK0M5Hd+n1MysmULgRSwvH1diLW9ogFhsPleuaCzvQ+ky+dPJ4RaX7ibx+QwYOGUIpDTtnfIUuWU3Itvfcn412Uc62B4KytZPWzoLC1j3MuCabCogsImgLKbAEaRuhbvXOY5fDqtWt8tkcNSSlJzL37OlUPjQoItMu7HdlZAyn9jVKcptWlsNMohTjCDhrax5m3OXLMuLmzJlAXDOqsWsVmzo8RA8rr1rRXV2teFvS5zYNJPVjf1RQy8jYrRkAEbSTYVlkYuBmxEkwle5t0A2v8BUxwnhqw+msi91jrx+qsi1xHLmJE04WDDSx4mSKTUlN9PTCgqY7XcjLdSCNzUp4+tytsPS3vgMNyrMow5yRh48dJiHOYX03MmU3tubFO78PhULC3BP8l5Wedxa+lirj5Qx0jRiUIgVZlLrKmQaqkKY4URcouRfcneotg/K32IvivM17F4toZAY1WTSjiW+JDhskisbARgIoCki9zvV4tKSfFPkVawa4NL1R6/nPgz4uOFE6LOjv3yhCLfMVYb3sdrVm1eSe7oXv8rRCx/JsSrGMOl74mOWYySvIzLHfqzkk28qvF2a4EPGL49Sr4hyjiSXeIKMuNOIRFkCFkZMmzZSEYG53BqFgo8L/UPFv0+iI/ZeeGMyMgCrBii6iXUZWmAKgHKMxNiTYAXO1G0oNcLfW5aH7l53+lhguWsRPFHngw6ImCaEASuNcyhdnyqGjAt8Tcmpn+6T94GcHgi/5M4VioXmbEAKjKgRTIksgyAg5pQikr0ABval7rEm2o74ngk4LrBIojka5BvdL9bHyNehDKqTtKpH5l9T56t+l5VFyhQmlCT9VfXZ8S34RgBBGqDe25PmT1Ncles6s3NnrZDkiyWiqS2a3vZOrE7BQCgFAKAUAoCk5xwby4VljGZrq1h1IBubfGurI6kYVU5HB+p0Z1cmlCCuz5x/hGJ/gS/7bV7ekUu8uZ8l2dlPcZkcJxP8GX/banx6XeXML9PylfwZj/B8T/Al/wBtv7U0il3lzHZ2U9xmTwnE/wACX/banx6XeXMdn5T3GY/wjE/wJf8AbamkUu8uZHZ2U9xkvDRY6NSiRzBTfbSPUixIJFwbbbVnOWTzedJq/mdNKjl9KLhCLSf+EVeDYk7CCX6CP5mtNIpL+SOdfpuUv+DPpeFwzxwwqRukSobb7qoB/wC1fPVZKVSUltb+59tk8HClGD1pJckbWP5T9J/tWZsO95H6TQHXDKxYbHbzFvC1AT6A0egIc9AVs3WgMwUBZw0BLSgNqA/O/wBtgJ4o4v1gi2/Vz/xVKjsjqyON6hwweIjRYgWuAylXPcP4ZCnr0Pe/pNefmu+B9HllWCyennY31HLmbjU07GFVDYZ2EhCrds5vcKettyNtt7120Fmo+cyppu61HbhuKym7wJKLlfxnYjJZMt13W+17jxvWkrMwh8uo+mfZDJmTFErGt5F2jzZR3dhvSKsJybtc9fxGZg1gSBluLA7kfL9KkoRRj3V7kllyAAW/zMWyH9bW/UVJFzOHxcgyqWBY7Fm6AgyXNtuuW1AdI8ZJmLXQp+HcC59vYlT5dD0qPf0J9/U5pxdyDspPdtYdA5PgTv08bdakGr4yR8vUE5QVVgL7uDY+F8o/alvfoQbrLOhNyNlzZWOY5c2wuPG3j8qAHiTtmFgBvYi1xlYDz3vfyFqIPANxSQfwzmJAANiuVgu9zuTfptvQkssBPnQMbX3BsCNwbHr8qEEmhIoBQCgFAKAUAoBQCgFAKAUAoBQCgFAKAUAoBQCgFAKA0egIc9AVs3WgMwUBZw0BLSgNqA+X/aR9nmIxmJGJwrRksioySMyW0yxBUhT1zdPhVZxzlY3oVvhSvYqk+zPHZAGMQINxaS4APgSU3/asVSaPRyjLqNWjGFnde95HH2acT8DAD5iZx/PJW0VY8lyujZfsux99zD+krf8AKf8AFdMI0P5X5f2c0nXeq3P+j6FyDyy2BhdZCC8jZmyliBYWAuev7Cq1XTcv+PUXpKaXzvE9O6A9QD8xesjQaY8h+w8OlAYaFSLFRb5CgM6Y8h+3l0oDQYdN+6u/Xujf50BsIl8ht8B4dKAyUB6igMaS7mwueuw3+fnQHOLCIosFG/XYG+99/OgOyqBsNh8KAzQCgFAKAUAoBQCgFAKAUAoBQCgFAKAUAoBQCgFAKAUAoDR6Ahz0BWzdaAzBQFnDQEtKA2oDF6AXoDNAKAUAoBQCgFAKAUBi9AZoBQCgFAYvQGaAxmoBegM0AoBQCgMXoBegM0AoBQCgMXoDNAKAUAoBQCgFAKA0egIc9AVs3WgMwUBZw0BLSgNqA8zxSeSXHRYUOyRCJppMjZXk3yogYbqoNybbnbw6oq93uIlsS2iSVsE7AtJMuJkRMPG0hZlfKxkUu3RAFLXJJ6jyFQt3uwe/3cYvmsxpMWgYyYd0SSNXXpNbTdGNgwN/gdjUp6uLt6kvC/BX9DabmrTGJ1oWRsMI2Kh0bOJyVjs3QHMCDfpbypZ2TW+326jpfkc8TzU8a4kthzfCBS4WVTfOAwyXAvsfG3SovhfjYf6d25gmA72FdCWYXeRBGFVQ2dpBcLe+UfEGpeHvja3qFiRF5kllkwLQR/hYlHcqzKG7oBtextl36db022H8b8bffoTsDzHrTGKNAQkjRsdRdRCgPeaLqEJFgb+IosVcSwdveJrxXic6YzDxRoCkiSFrsASUyfDa1/1v8Kha7B/tvx/DOcnNQCvKImOHjl0WkzC+YNkdglt0V9ib32NhUrG3EPC/AueIYkooygFmIVQelz5/Dxq8I3eJnVnmxutewrBiWJAV5CWLAP3MhKe13LXy32vWuarXaXltObPk2km7vC+FrrhuMT8wSBwiYdpGaMSjK6DYkA9fI1KoJptytjYSyuSaioNtq+tfk3g4+zg2iOcTaJQuuYG183ytv8hVXQtbHC17kxyttP5cU7W9+7GIOYc0qRtEVMmcKGYB7x39tLXUNbY71LofK5J6vzx4bRpf/IoNWvdLfhw3PYc8LzKz5CYGVHlMObOhs4JHQdRcHeplk6WGdja5WOWt45jtfN1rWReHY5cOZ1VSxbFacaA+JVTa59kDc1ecHUUfK75mNOqqM6m28kkuLS5E5+YwudHjIlV1jyBgQzSewVbbu9dyB0rNZPezTwd8fI3eWKN1JfMrYb76rFdxTGs8mHfRZZExJjK5rBxkY91jYMt7G5HhWlKCSkr4NX8jnyipKTh8rTUkvPbg8MDtxDj0ugWjjyOk4icFlaxzKNj4ghrX8KinQjnpN3TVy9fK6ipOUVZp2f06kniHMgiYqUGZE1HBlVbA3sqX9ttun86pDJ85Xvhe2o1q5XmPNtild42/1susLOJEV16OoYX62IuL1hKLi2mdVOanFSWpnWoLlFzrDK2ElaB3SWNTIhRipJUXKnzBFx+tVbtiSlfApW5gfXwbxsfurqsTksSdXEJnizE73ACi9+slX/m0/T0x+xS94p8/XD7kvh2NeGMPaWXXd2BklIjiiW5jzO18t1t8yetV1L0v/RbW/p/ZJwfNQkbDWiIXFoWR2dQAyAloz5mw8Oov5VO/yuP8O8vFpWwT4hI8rabMqllOwByve1vjaolgiYq8rHDCcfk08KrR5p8QlwucBcqoGeRmt3RuNgCdxVnrsVTwuyw4TxJcUkgKFWjdoZEaxswtcXGzKQQQfI1GtXJ1Ox5/k3ido0gjXPZ5S51B+EglcLmvvuBsOu3lvUJ4egkrSa4kvB85xSPGLAJMzKjCRWfuBmvJGN0UhSQflexNStXpf3xDGB5xSZkCIDrKzRWmQscgzASqN4iy7i9/I2NP9G02wPNmcYZ5IGjjxbZI3Lo1nIJVXA6BrGx3+NqLHD3vGKvw1/Y9NQCgFAKAUBo9AQ56ArZutAZgoCzhoCWlAbUBR8Y4E0s0WIhk0p4gVBK50eNrZkkW4uNrggixosGNljli+X5JSskk348cgkjIQiJMoZcunm3BV2ub36dLCo1O4eKsR8bytJIk95lEuIkjdn0iUVYSDGiJnBttuST1PwtNtXB3G/ysReZeEzquLlBEn3mKOEokLFkVSwMntHPYSOSttwAKjZmvVf39iVrvwI2G4XPKk+EjePRki3mGDaLK5IuMuYahK338LC96trWO9dehCdvfoXnEeAyyvh5NVM0AYEGItGxcAZ1Ut3XFjYkn2j51Dxbe8hKysRcHytNEmFCTpmwmdVJhJDxyACzDP7Qt1Bt8Kbbk7GuN/v1OycsscRHPK6M0UjuriLLMVfMBE8mY5kAby/yikcCHiTeLcKkkmgmikVGhzghoy4ZZQoI2YWIyjei13Jbwt729Svl5UYpJAJgMNLMZmTJ+J3m1HQPewUvv0uASL0jhbgHt4l5xHDF1GS2ZGDLfoSPA/perwkk8TKrByj8utaisjwPQBZgRdbFkChWN2Abr+o3rVz4o51S3J81t14+2SG4WwxAmV1CrHp5Mhvl67Nm63+FV+KvhuL2u9zR0H8VTTwStaxC4RhllxL4pUkRWUKA6lCXFwz5T0IWy3+Jq9SThT+G3y3f6Y0YRqV3XSaw24Y47OCwvxOeC5XkjaNhMh0nZheHvPqXzGRs1ybG16tLKVJNW1q2vduKQyCUJJqWpt6sXfe7nSLl2VURBMncnM99I7knNltn6XJqHXi5Xtstr/ovok8zNztudq9d5luXHJZjKubXE6ERmysBlIIzd5Su3gahZQkkrbLMSyNtyedi2pLDU16mZ+XGfO7S2maRZA4TuqY9kUKTuNzffxpHKFGySwX51kzyNzzpSl8ztitltR2xHCJ5GiZ5lJjk1LaXd2BXKBmuBYnqTv+1VjVhG6UdatrLTyepPNcpanfVhh6nCTl6Ro5UMq3klEwIiPdYEG1i247oqyrpOLtqVtZWeSSnGcXL9zvq1NevA7PwabU1UlQO6BJLxZlOX2WUZu6Rc+JqFVjm5rWGzHEl5NPP+IpK9rPDDhhf8k3GYSUw5IpiklgBKUVzsRcldhuL/AL1g3d3OuMbRs3fj+Thi8Bim1tPE5M6qIvwUbSYe22/t5vI9Kr1+m4sWWndbNvtY/HzqWrhXR5oclxjANgg5sWLaltw2bMD18BYdfCmu19g38ff0JfFOX2kfDtG6qMOCoR49RO8AAwFxZ1A2O/U01tveNlikm4L+FDgGMjvE6SJOsTIqxhmDXkuRnyZ1IFr5xtRYtPdr5fkPBNb+p6/FYMPC8Q7oZCmw6AjLsPhUPG5MXmtMpIOXZlXDNrIZsKCitokI0bKFKuue9+6DcEbip23K2wsWPBeEmBZLvnkmkaV3K2BdrAAKDsoAUAXvYdb02WROt3KThnJ0kDJIkyCVWfORCQssUjF2jdc/UMTla+1Fhh78w8bsncJ5flgUQ6waBS2VdICTI17RtJexUX6gA7Dfzi11ZjbgY4ZwiXCxKjThoYVIUCG0hQAhVdrnMAPIAmw/U3hiEscCp5U4TJNh8JrvZcK2cRaLxvqLcIJCx3ChidgLm1Slaz96rMSd27bX+bnuKAUAoBQCgNHoCHPQFbN1oDMFAWcNAS0oDagIOI4rEkyQs1pJFZlHhZMua58D3hbz38qgWwuROCcXaUyrMI0eOYxAK5s2UKbjNY373SpWKuHg7Fq06ghSyhj0Fxc/IUBFwnFIpZJY0a7QsFYfFlDi3nsR0+IoHgYXisWs0Gb8RUDkHplYsBv5907VAtaxEw/HQBEMSqxyTSOiKriRbJmYEsNhdVv89qtuGOLNuFcVkkmxMUqoow7KAysTmV0DgtcDKRe3j0qq1B6/fHoWsUqsLqQR5ggj9xUgh4HHM2fVCIA5VCJFbOotZtvZPwpsG0mRSqwupBHTYg7/AKUBVYnjalcQMOVaTDdVclVJCh7Ai5PdPUeNQ3ZXJS+axK4RjxNFG/dDPGrlQ1yuYA/PxqzVmVTuiUkysSAykjqAQSPmPCoJEsqrbMwF+lyBf5XoA86ggFlBPQEgE/IeNADOovdl2694bfPyoDD4hB1ZRtfdgNvOgI2K4tFG8SOwvMSEtuDlUsbnwFgd6DZckHEoOrqPD2hQGwnXbvLv03G/y86Azqre1xceFxf9qAq+ZOKth4WkiEblLEqzEXUkAkWvvuDUDeWccyt7JBt1sQbH4+VSQjVcShBIdSBsSGFgfiaEmTiUsTmWw6nMLD5nwoDbUFswIIte9xb96MFVhOND8FcQFjlmzWQOHUZP9Y26WptsRsuON8UkgfDhVQpNMImLMQy5lZgy7WPs+NutFrsTsuWYnXLmzLl/NmFv36UBWcX4s8T4bTCPHPMImbMbrmVmDLYWb2bfrTbYbG17xsWmuubLmXN+XMM37daA1+8pe2dbk29odfL50BmTEIpszKD1sWAP7UA+8JfLmXN5Zhff4UBQTc1hYcVLpMfu05gIuLvbJ3h5Dv8A8qhO6i97t9bEtYtblf6XPRqdqkgzQCgFAaPQEOegK2brQGYKAs4aAlpQG1AeU4/HGvEMJJJEWUxzIWEDSAOdIx5yqnL0axPxqI/uJf7PX6WZ5/iUUZjxj6Mhl++xsrfdpi5UNGc0ZyXIAWTcbfvUwds18SJq+d5GeYmLTTssMilcRh3BEE7vIiGMtKJLWRQpYZV3uDfrakVa3n75iTun5F9wFY0x+MGkVaRkeNtBgpQwrmyyZbDvBri97/OkVg/e4meteX5YkhjTijGSIkS4dAr6DOudXkz3cKQpylep3FQtvveJPCPr+LHnuHwRrHg2aB9OPFzhgcLKSqOJjHdMl8hLKQbW3FSr/LfcHb5rbyRxsO744RpMV1sM7AQyd+GNUEoQMtpLW3UXvbpULDF7yHjgt35Z6TlfDRq87xGVhKVY54hEmYLY5Eyqb2AubdbVOyxF8TymNghMc6mByo4gjhfusxGQlM7KAm62V7kbUh/DzfL3YmX8vJc8P7PSctIiYzHLGhRS0bLaJ0Q2jCuVJUKdxvai/b6sh6yviWOKbiSmJlZu8hXDuQymFQcjKtjdgdgb3qj/AGP3uNLrPi/L8kXhcCJJgdGJkdsJIjMMPKlpCEyiRsvdOZX9r/mtH/JcDJLCLe868n4Jb4UuMQs8KukinDiNQSPxDLJlGoCwuDc3JBpfduJ4MkccwyNjJxjI5Wgmwqxxskcj5Td9ZVKAlHa6G/jl+FVW1bff5JxumV+Owv4ePSWGUzTZfu942Z8umohCyC4Uo4a++xufGpd2rLXf36BYeVvfqY4zhMhxySQu7z4OIDLA0gklRZA+6qRmBI671SeKkkWhg4t+pMWCB8VgzLCWtg2DFsNIQCAllYlLA2V7A7/vWk8ZTfvWZxXyxW3+iv4fEiw8NaSB8sUkiODhpSUGWTTDJkuF3FtrdKPWvLoW1xfmWmC4PhJ8di9XDhu9E6l4HVSypZirFQG3NjY7+NVjqfm+TSXUhv5vRfd/0bcpcIyyGKSNcmAd0hay7iWzqemxWMhf1NWTurvXq5e/uHrts1+/r9DPMnB2OMRoUsMZE2GnkVbMijvhywGxyh138StVSveL1dOpLlaz9+0VOIwMn3CdsRExlRVwqZYmd3jhf2wFGazD/wAam97Pfa/p7YSs2tydvVP+kdeJYa8mNTBROhlwSBMkLxKzqXuoYqFz5WUW670epp7yLYxfATYOBsPiXRZ2z4MxmM4TIoI/9tdMIC0gJIFgbDy2qlW7hLN9PPgWptKUbm2K4XFGmDlhiZIiwM+SBmIcRZI3khZb7G4Jy7Xv8a1k/ne7G3qZxvmI9Jy7g448M6jUaMvI34sYW4Y3YLGALJubC1Vf7Ui6eN0eU4TFEqcPZ4Hyo00bXwspK3uYwylMwXyJFt6K+F9y54B6nbf9MT0fOiAjClkLouKRnAjaSyhX3ZQDsDai/djxGw8zi8C4kaSKORcH99Vyqwk90RMryiErdl1ip6eGYVEcLX4/X2w8b24X9+VibLCkIw+mMQ6HiGqScO4ABjYOyoidyPMepA3JNTrcV5/km6tL0+6/BHTBtorFpSfffvucvpte2rmMura2TS26/wCn4Uj/ABt6/nmVd/mv6fg58QwcOTiDLh2z/ekZCMLLmNtMloyE33WQ3Wohgo33/QmWt+RrxxoGxOIEucxasE7SfdZZimmA2nmUERjui4bdQzG29TFW17/6JbusNxNwsR++B4V1EfE5ikmHZXjuuXXhnAAMeS1gfO1Irfx/P+FZO+PkWOJaL7vjPw8Rb7z3wMOxZmvHcxrf8RNh3/n5VClhF8fyw44y8vwetQ7VIRtQkUAoDR6Ahz0BWzdaAzBQFnDQEtKA2oDFqAWoBagFqAWoBagFqAWoBagFqAWoBagFqAWoBagFqAWoBagOOMwqyRvG2YK6lTlZlaxFjZhuD8RUNXCwNcBgkhQIl7De7MWYk9SzHck+dSRYkWoSLUAtQC1ALUAtQC1ALUAtQC1ALUAtQFTLy7Cxl3kCzHNIiyMEckWYkeFwN7Wv41FsLBlpHGFAVRYAWAHQAdAKl44shK2BtahJmgFAKAUBo9AQ56ArZutAZg60BZwmgJSmgNr0BX8Z4xDhkzzNbyUbsx8lHjWlKlKo7RMMoymnQjnTf9nfh+OSaNXRlIIB2YNYkdDbxFVnBwdmi9KrGpFSiznNxWNXKtmuCqk5GyhntlBa1t7j96lU5NXXuxWVeEXZ8Nm/Ub/4nDt+LHubD8RNyLXA33O42+NPhz3PkT8an3lzN4cbGw2YdbWJAN99rHx2NQ4tFlOL2m886opZzZVFyT4CoSbdkTKSirs8/hOaxMrHDwu7K1il1RsvgwvsR5i9xtXTLJsx/PKxxU8uVVN04t22avX3qLPgPFRiYRIFK3ZlykgkFTY9PlWNWn8OWbc6MnrfGhn2sbR8YiJ3JUWJBdSikKQGIY7bEijpSt72krKIX5+WGvE6R8VgYsFljJXc99dhbNfr0tveodOaV2mFXpNtKSw4nQ42MEKXTMb2Gdbm25sL72qM2Vr2L/Ehe10aQcShdgqSIzEZgFZWuAbE7fGpdOSV2mVjWpyajGSbZvjcYkSF5WCqOpN7C/nURi5O0S1SpGCzpOyKDh3OWHklkRmChWAjO/4gOxsPO/8AIiuieSTjFNevA4aP6lSnOUb2tq4l7Pj1VghDFiL2VGba9rm3TeueMG1c7ZVVGWbtMrj4je0iHLe9nU2t1vvtamZLcyVVg/5LmDxCLf8AEj7pse+uxPQHfY0zJbmPiwx+ZYa8TlHxeA3/ABEGUKTmYLbPut79L1Z0prYUWUUn/Jf7qJoaszYXoBegF6AXoBegF6AXoBegF6AXoBegF6AXoBegF6AXoBegF6AXoBegNHNARJzQFbN1oDEZ3oCfC9ASlkoDbUoCg5n5bjxYzXySgWD9QR5MPEV05PlMqWGw4MsyCGUK+qW8zwnlyKDI8WZJABns5Kvt3gQeovf5UqZTKd1LFFqGQ06NpQwe3HBknG8ISRnYmzMyMGA3XIACB8wD+9ZxrOKS8/qaTyZSbd8Xb0t1K9eXmBsHXK0bRsShY2OQDLmY2aynfp02rXSFrttT+5hoTWCexrVfDBbXr+nAmYbhmWZWv3UU+I7zktlNvDKrML+Ob4VR1bwa92/uyNVk/wDyqWxfe7tyu+Zc6lYHWebwfB8ShkTWQQyyO5C50lXOb3VwdiNvgf1rqlWpuzzcV6rDgefHJq0c6Od8rbeF08dzRK5Y4McIhVpXkJJO7HIBcnZb2uepNUyit8V3SsaZHkmjxacm/tyNJuX0IXK2VlvchT3iXVxexB2K+B8alZQ174NCWRxaweOP1d/wa9nlylS+xZWNlNzYFXW5Y91lNvP51OkY3t72ciuhKzTev+779adjSTlkMLGQm4AY2OYkFiGFmAv3rbg9NrU0l3vYjQU1bO8+d/evUTOG8L0nL5wSwIbutv7NiCzEj2fj+lUqVc5ZtjWlk2ZPPv7w3t7ifjhnjdQASykAN7JJG1/hWcXaSZvUjnQcTyXAeTnw08UpdHy3zggixINinnvbrbxrtrZYqkXG1tx5WS/pkqFSM7p7/wCj1E+DR5RI4Vsq2AKg2N75gT0PSuNTai4o9OVGMqinLG3UqouXbG7S3vlB7p3Vc2ZTdjswboLAW2FbPKMMF7w+1jmWRYtuX+Y3Xrd8CRDwYB1ZmBCHujIBtct3zfvG5G+3T41R1vlsveFsDRZMs672cON8fwcn4DcACQd0Lbut1VDGblWBsQel+vmNqt8fHV7eP4KPJNVnqt9LrfxLnDKERUHRVC/sLVhJ3bZ1U4ZkVHcddSoLjUoBqUA1KAalANSgGpQDUoBqUA1KAalANSgGpQDUoBqUA1KAalANSgGpQDUoDR5KAizPQEBzvQGKA6xy0B3WegNvvFAY16Aa9ANegGvQDXoBr0A16Aa9ANegGvQDXoBr0A16Aa9ANegGvQDXoBr0A16Aa9ANegGvQDXoBr0A16Aa9ANegGvQDXoBr0A16Aa9ANegGvQDXoBr0A16Aa9AZ+8UBo09AcJJb0ByoCs7BS+8cX9bequTR5d9nt9rUfDU+S6DsFL7xxf1t6qaPLvsdrUfDU+S6DsFL7xxf1t6qaPLvsdrUfDU+S6Ge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aS8jOoLNxLFKo3JMjAAeZJbamjy77Ha1Hw1Pkuhyw3JxkTPFxTEOh/zJLmX6g9qaNLvsjtaj4anyXQ6R8kO3s8TxRt5SE+JH5vMMP0PlU6PLvsdrUfDU+S6G/YKX3ji/rb1VGjy77J7Wo+Gp8l0PcV1niCgFAKAUAoBQCgFAKAUAoBQCgFAKAUAoBQCgFAKAUAoBQCgFAKAUAoBQCgFAKAUAoBQCgFAKAUAoBQHnDyr3oiJ5QIkRMgsFbTUqWI8yRCf/wXzNwOZ5QUEZJCtuoCWHtyOGFiMrjUsreAHTfYC94fgxErAb5pHkJ8SZHL7/K4X5KKAlUAoBQCgFAKAUAoBQCgFAKAUAoBQCgFAKAUAoBQCgFAKAUAoBQCgFAKAUAoBQCgFAKAUAoBQCgFAKAUAoBQCgP/2Q==">
            <a:hlinkClick r:id="rId3"/>
          </p:cNvPr>
          <p:cNvSpPr>
            <a:spLocks noChangeAspect="1" noChangeArrowheads="1"/>
          </p:cNvSpPr>
          <p:nvPr/>
        </p:nvSpPr>
        <p:spPr bwMode="auto">
          <a:xfrm>
            <a:off x="101600" y="-936625"/>
            <a:ext cx="52387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6" descr="data:image/jpeg;base64,/9j/4AAQSkZJRgABAQAAAQABAAD/2wCEAAkGBxISEhUUEBQUFhUUFx4XGRcWEhIVFhgXFhwaGRUXFhcaHSggGBwlHBgWIjIhJSktLi4uFyAzODMtNygtLisBCgoKDg0OGxAQGiwkICU4ODQsLCwtLywsLCwtMC0tLSwsLCwsLCwsLCwyLywvLCwsLCwsLCwsLywsLCwsLCwsLP/AABEIAIkBbwMBEQACEQEDEQH/xAAcAAEAAgMBAQEAAAAAAAAAAAAABAUBAgMGBwj/xABAEAACAQIEAwUFBgQFAwUAAAABAgMAEQQSEyEFBjEWIkFR0jJVYXGSBxQjUoGRU6Gi0RVCYpPBcrGyJDM0c4P/xAAbAQEAAwEBAQEAAAAAAAAAAAAAAQIDBAUGB//EADURAAIBAgEJBgUFAAMAAAAAAAABAgMRIQQSFDFBUWGR0RVSVHGB8BMiobHBBTJC4fEjMzT/2gAMAwEAAhEDEQA/APplAbBaA3EJoDOiaAaJoBomgGiaAaJoBomgGiaAaJoBomgGiaAaJoBomgGiaAaJoBomgGiaAaJoBomgGiaAaJoBomgGiaAaJoBomgGiaAaJoBomgGiaAaJoBomgGiaAaJoBomgGiaAaJoBomgGiaAaJoBo0A0TQGpiNAaEUBigNlF6AlxRUBJWKgNtKgPJ8186RYKVYRFJNIwBKoVUKD0uW+RNQ5WNKVKVSWbEgxfaLEVJaB0IPQyKVt+YOBbzFuu1RRmqsrI1yzJamSpOe0mYLnWOQ5dIqx3GaRAp+Tf3rSpCUFdYnHCopFbxP7SUhbL91dyBc5Jo7D9xv+lKcXON9RZysX/JXNEPEoWlhVkKNkdH9pW69RsQR41Uk9DpUA0qAaVANKgGlQDSoBpUA0qAaVANKgGlQDSoBpUA0qAaVANKgGlQDSoBpUA0qAaVAVvMWKaCBnQDNcAX6DMbXt410ZNSVWoos48vyiWT0JVI60eN7TYn8/wDRH6a9bQKO77nzHbuU8OQ7TYn8/wDRH6aaBS3fcdu5Tw5DtNifz/0R+mmgUd33HbuU8OQ7TYn8/wDRH6aaBR3fcdu5Tw5DtNifz/0R+mmgUd33HbuU8OQ7TYn8/wDRH6aaBR3fcdu5Tw5GRzNifzj9US38gKjQKO76k9u5TwPcYOTUjjf2c8av5+0Abfzrxakcybjudj66jU+JTjPek+Z10v8AUf2X+1UNDOifzH9l/tQARkEb3ubdB5E+HyoDrpUBo8VARpo6AiEUB0hG9AWMK0BKRaA3y0B8F+1nEtHxdmU2ywR7lQwFy/gR8AKyquyO3IaanVWdsKbA44yRMsTA94gggnMGvb4+I/ascmVqmLse3+pWr5K/hq71F1xeVMPio4h38sO+dUFs1iotH1It16716E5Ocs5bDxv0/IoVE4Tes743gzvgxiI1TZNQhmlBsD0ClCD57GxrSNdXscOU5K6dZxTwR6j7FIAIsU3QvMpK2IIsltwehPW1ZVVZmVJvNxPVca5njw2Kw+HkRr4jo4IyrvbvA79SOlZx+aWaaSwVyJNzrGJ8TAkTM2GXMTqRIrG6gqGcgLYt1JA2pHEPB2LyTi2HWRYnljWVxdYy6hjfyF96bbEXwuyHwfmXD4g5c6pKXdREzrnOkxUsAD0Nr/KixV0S8HZkyDjGGeQxJNE0i9UEilhbrcVCd1cEDiPNOGjgkmidZhEVVljdCQWYJvvtuf5VZK7S3h4X4K/I78x8ZGEjRtNpTJIsaqpUEs/TdtutVvilvJtg3uKyPnNAWWaGSF0lSN1kaOyiUEq+YEqV7p8alWfv1I3+9ti5HGsKYTPrxaQ2MmouS48L+dAsSM/MMOrFGpDLNG8olDKYwsVs1z+v8jS2vgNia32JWG4zhZM+nPE2mLvaRTlHm2+wpsuOB04fxKCcFoJUkANiUYNY+RtQi5U4rmIibSiiL2Yg79bdcvy+NehDIV8PPnKx4Nb9akso+DRp52NnjrtrsXOAxIlRXUWDeHiCNiK46tN05OLPYybKI16SqR2knLWZuMtAMtAMtAMtAMtAMtAee56H/pG/61/712/p/wD3L1PL/Wf/ABy9PueB4WoaaJWFwXUEHoQSLivarO1OTW4+OyaKlWgnquvueixGAgmldIwBpXusMWVyc2W3eJDADcmvPhUqUoKTeva3davoe/WyfJ8orShFftvhFWbxtbHB2JicvQmLJ3c2YrqhRmNpCLD/AFWGX51k8qqKed9PT2zaP6bQdL4eGu2dhf8Ad99hBj5ZiJsZJEsquysEDKrXFjYe1mA/Q1s8sqJYJPZwvgcy/SKDlZyksE2na6Tuvv8AQ3PAIVjkDMxMJu7KEzXWMuyqSOnT9ajSqjkmturna5PZtCNOUZN/Li2rXvmttLgYi5YjJYZ5DY+ATujIHBk+d7bUeWzSWC642wEP0ejKTxl9MFa+P2PKE16h85KNnY+ocI/+Ph//AKE/8Vr5rKP+6fm/ufoeSf8Anp+S+x84+0njeFfF4VRKc2FmvLlU9yzKTlJtdxYjbzO/hWJ0HuJOKzTxwy8NMEkcjWYyagyrchmFiLkEEFevxoC8Tqvz/wCDQEvLQHN1oCJOtAV0vWgNoOtAWcNAS0oDagPg32t8QaHiU2UXV4IA3/SHZv52A/WsK0M5Hd+n1MysmULgRSwvH1diLW9ogFhsPleuaCzvQ+ky+dPJ4RaX7ibx+QwYOGUIpDTtnfIUuWU3Itvfcn412Uc62B4KytZPWzoLC1j3MuCabCogsImgLKbAEaRuhbvXOY5fDqtWt8tkcNSSlJzL37OlUPjQoItMu7HdlZAyn9jVKcptWlsNMohTjCDhrax5m3OXLMuLmzJlAXDOqsWsVmzo8RA8rr1rRXV2teFvS5zYNJPVjf1RQy8jYrRkAEbSTYVlkYuBmxEkwle5t0A2v8BUxwnhqw+msi91jrx+qsi1xHLmJE04WDDSx4mSKTUlN9PTCgqY7XcjLdSCNzUp4+tytsPS3vgMNyrMow5yRh48dJiHOYX03MmU3tubFO78PhULC3BP8l5Wedxa+lirj5Qx0jRiUIgVZlLrKmQaqkKY4URcouRfcneotg/K32IvivM17F4toZAY1WTSjiW+JDhskisbARgIoCki9zvV4tKSfFPkVawa4NL1R6/nPgz4uOFE6LOjv3yhCLfMVYb3sdrVm1eSe7oXv8rRCx/JsSrGMOl74mOWYySvIzLHfqzkk28qvF2a4EPGL49Sr4hyjiSXeIKMuNOIRFkCFkZMmzZSEYG53BqFgo8L/UPFv0+iI/ZeeGMyMgCrBii6iXUZWmAKgHKMxNiTYAXO1G0oNcLfW5aH7l53+lhguWsRPFHngw6ImCaEASuNcyhdnyqGjAt8Tcmpn+6T94GcHgi/5M4VioXmbEAKjKgRTIksgyAg5pQikr0ABval7rEm2o74ngk4LrBIojka5BvdL9bHyNehDKqTtKpH5l9T56t+l5VFyhQmlCT9VfXZ8S34RgBBGqDe25PmT1Ncles6s3NnrZDkiyWiqS2a3vZOrE7BQCgFAKAUAoCk5xwby4VljGZrq1h1IBubfGurI6kYVU5HB+p0Z1cmlCCuz5x/hGJ/gS/7bV7ekUu8uZ8l2dlPcZkcJxP8GX/banx6XeXML9PylfwZj/B8T/Al/wBtv7U0il3lzHZ2U9xmTwnE/wACX/banx6XeXMdn5T3GY/wjE/wJf8AbamkUu8uZHZ2U9xkvDRY6NSiRzBTfbSPUixIJFwbbbVnOWTzedJq/mdNKjl9KLhCLSf+EVeDYk7CCX6CP5mtNIpL+SOdfpuUv+DPpeFwzxwwqRukSobb7qoB/wC1fPVZKVSUltb+59tk8HClGD1pJckbWP5T9J/tWZsO95H6TQHXDKxYbHbzFvC1AT6A0egIc9AVs3WgMwUBZw0BLSgNqA/O/wBtgJ4o4v1gi2/Vz/xVKjsjqyON6hwweIjRYgWuAylXPcP4ZCnr0Pe/pNefmu+B9HllWCyennY31HLmbjU07GFVDYZ2EhCrds5vcKettyNtt7120Fmo+cyppu61HbhuKym7wJKLlfxnYjJZMt13W+17jxvWkrMwh8uo+mfZDJmTFErGt5F2jzZR3dhvSKsJybtc9fxGZg1gSBluLA7kfL9KkoRRj3V7kllyAAW/zMWyH9bW/UVJFzOHxcgyqWBY7Fm6AgyXNtuuW1AdI8ZJmLXQp+HcC59vYlT5dD0qPf0J9/U5pxdyDspPdtYdA5PgTv08bdakGr4yR8vUE5QVVgL7uDY+F8o/alvfoQbrLOhNyNlzZWOY5c2wuPG3j8qAHiTtmFgBvYi1xlYDz3vfyFqIPANxSQfwzmJAANiuVgu9zuTfptvQkssBPnQMbX3BsCNwbHr8qEEmhIoBQCgFAKAUAoBQCgFAKAUAoBQCgFAKAUAoBQCgFAKA0egIc9AVs3WgMwUBZw0BLSgNqA+X/aR9nmIxmJGJwrRksioySMyW0yxBUhT1zdPhVZxzlY3oVvhSvYqk+zPHZAGMQINxaS4APgSU3/asVSaPRyjLqNWjGFnde95HH2acT8DAD5iZx/PJW0VY8lyujZfsux99zD+krf8AKf8AFdMI0P5X5f2c0nXeq3P+j6FyDyy2BhdZCC8jZmyliBYWAuev7Cq1XTcv+PUXpKaXzvE9O6A9QD8xesjQaY8h+w8OlAYaFSLFRb5CgM6Y8h+3l0oDQYdN+6u/Xujf50BsIl8ht8B4dKAyUB6igMaS7mwueuw3+fnQHOLCIosFG/XYG+99/OgOyqBsNh8KAzQCgFAKAUAoBQCgFAKAUAoBQCgFAKAUAoBQCgFAKAUAoDR6Ahz0BWzdaAzBQFnDQEtKA2oDF6AXoDNAKAUAoBQCgFAKAUBi9AZoBQCgFAYvQGaAxmoBegM0AoBQCgMXoBegM0AoBQCgMXoDNAKAUAoBQCgFAKA0egIc9AVs3WgMwUBZw0BLSgNqA8zxSeSXHRYUOyRCJppMjZXk3yogYbqoNybbnbw6oq93uIlsS2iSVsE7AtJMuJkRMPG0hZlfKxkUu3RAFLXJJ6jyFQt3uwe/3cYvmsxpMWgYyYd0SSNXXpNbTdGNgwN/gdjUp6uLt6kvC/BX9DabmrTGJ1oWRsMI2Kh0bOJyVjs3QHMCDfpbypZ2TW+326jpfkc8TzU8a4kthzfCBS4WVTfOAwyXAvsfG3SovhfjYf6d25gmA72FdCWYXeRBGFVQ2dpBcLe+UfEGpeHvja3qFiRF5kllkwLQR/hYlHcqzKG7oBtextl36db022H8b8bffoTsDzHrTGKNAQkjRsdRdRCgPeaLqEJFgb+IosVcSwdveJrxXic6YzDxRoCkiSFrsASUyfDa1/1v8Kha7B/tvx/DOcnNQCvKImOHjl0WkzC+YNkdglt0V9ib32NhUrG3EPC/AueIYkooygFmIVQelz5/Dxq8I3eJnVnmxutewrBiWJAV5CWLAP3MhKe13LXy32vWuarXaXltObPk2km7vC+FrrhuMT8wSBwiYdpGaMSjK6DYkA9fI1KoJptytjYSyuSaioNtq+tfk3g4+zg2iOcTaJQuuYG183ytv8hVXQtbHC17kxyttP5cU7W9+7GIOYc0qRtEVMmcKGYB7x39tLXUNbY71LofK5J6vzx4bRpf/IoNWvdLfhw3PYc8LzKz5CYGVHlMObOhs4JHQdRcHeplk6WGdja5WOWt45jtfN1rWReHY5cOZ1VSxbFacaA+JVTa59kDc1ecHUUfK75mNOqqM6m28kkuLS5E5+YwudHjIlV1jyBgQzSewVbbu9dyB0rNZPezTwd8fI3eWKN1JfMrYb76rFdxTGs8mHfRZZExJjK5rBxkY91jYMt7G5HhWlKCSkr4NX8jnyipKTh8rTUkvPbg8MDtxDj0ugWjjyOk4icFlaxzKNj4ghrX8KinQjnpN3TVy9fK6ipOUVZp2f06kniHMgiYqUGZE1HBlVbA3sqX9ttun86pDJ85Xvhe2o1q5XmPNtild42/1susLOJEV16OoYX62IuL1hKLi2mdVOanFSWpnWoLlFzrDK2ElaB3SWNTIhRipJUXKnzBFx+tVbtiSlfApW5gfXwbxsfurqsTksSdXEJnizE73ACi9+slX/m0/T0x+xS94p8/XD7kvh2NeGMPaWXXd2BklIjiiW5jzO18t1t8yetV1L0v/RbW/p/ZJwfNQkbDWiIXFoWR2dQAyAloz5mw8Oov5VO/yuP8O8vFpWwT4hI8rabMqllOwByve1vjaolgiYq8rHDCcfk08KrR5p8QlwucBcqoGeRmt3RuNgCdxVnrsVTwuyw4TxJcUkgKFWjdoZEaxswtcXGzKQQQfI1GtXJ1Ox5/k3ido0gjXPZ5S51B+EglcLmvvuBsOu3lvUJ4egkrSa4kvB85xSPGLAJMzKjCRWfuBmvJGN0UhSQflexNStXpf3xDGB5xSZkCIDrKzRWmQscgzASqN4iy7i9/I2NP9G02wPNmcYZ5IGjjxbZI3Lo1nIJVXA6BrGx3+NqLHD3vGKvw1/Y9NQCgFAKAUBo9AQ56ArZutAZgoCzhoCWlAbUBR8Y4E0s0WIhk0p4gVBK50eNrZkkW4uNrggixosGNljli+X5JSskk348cgkjIQiJMoZcunm3BV2ub36dLCo1O4eKsR8bytJIk95lEuIkjdn0iUVYSDGiJnBttuST1PwtNtXB3G/ysReZeEzquLlBEn3mKOEokLFkVSwMntHPYSOSttwAKjZmvVf39iVrvwI2G4XPKk+EjePRki3mGDaLK5IuMuYahK338LC96trWO9dehCdvfoXnEeAyyvh5NVM0AYEGItGxcAZ1Ut3XFjYkn2j51Dxbe8hKysRcHytNEmFCTpmwmdVJhJDxyACzDP7Qt1Bt8Kbbk7GuN/v1OycsscRHPK6M0UjuriLLMVfMBE8mY5kAby/yikcCHiTeLcKkkmgmikVGhzghoy4ZZQoI2YWIyjei13Jbwt729Svl5UYpJAJgMNLMZmTJ+J3m1HQPewUvv0uASL0jhbgHt4l5xHDF1GS2ZGDLfoSPA/perwkk8TKrByj8utaisjwPQBZgRdbFkChWN2Abr+o3rVz4o51S3J81t14+2SG4WwxAmV1CrHp5Mhvl67Nm63+FV+KvhuL2u9zR0H8VTTwStaxC4RhllxL4pUkRWUKA6lCXFwz5T0IWy3+Jq9SThT+G3y3f6Y0YRqV3XSaw24Y47OCwvxOeC5XkjaNhMh0nZheHvPqXzGRs1ybG16tLKVJNW1q2vduKQyCUJJqWpt6sXfe7nSLl2VURBMncnM99I7knNltn6XJqHXi5Xtstr/ovok8zNztudq9d5luXHJZjKubXE6ERmysBlIIzd5Su3gahZQkkrbLMSyNtyedi2pLDU16mZ+XGfO7S2maRZA4TuqY9kUKTuNzffxpHKFGySwX51kzyNzzpSl8ztitltR2xHCJ5GiZ5lJjk1LaXd2BXKBmuBYnqTv+1VjVhG6UdatrLTyepPNcpanfVhh6nCTl6Ro5UMq3klEwIiPdYEG1i247oqyrpOLtqVtZWeSSnGcXL9zvq1NevA7PwabU1UlQO6BJLxZlOX2WUZu6Rc+JqFVjm5rWGzHEl5NPP+IpK9rPDDhhf8k3GYSUw5IpiklgBKUVzsRcldhuL/AL1g3d3OuMbRs3fj+Thi8Bim1tPE5M6qIvwUbSYe22/t5vI9Kr1+m4sWWndbNvtY/HzqWrhXR5oclxjANgg5sWLaltw2bMD18BYdfCmu19g38ff0JfFOX2kfDtG6qMOCoR49RO8AAwFxZ1A2O/U01tveNlikm4L+FDgGMjvE6SJOsTIqxhmDXkuRnyZ1IFr5xtRYtPdr5fkPBNb+p6/FYMPC8Q7oZCmw6AjLsPhUPG5MXmtMpIOXZlXDNrIZsKCitokI0bKFKuue9+6DcEbip23K2wsWPBeEmBZLvnkmkaV3K2BdrAAKDsoAUAXvYdb02WROt3KThnJ0kDJIkyCVWfORCQssUjF2jdc/UMTla+1Fhh78w8bsncJ5flgUQ6waBS2VdICTI17RtJexUX6gA7Dfzi11ZjbgY4ZwiXCxKjThoYVIUCG0hQAhVdrnMAPIAmw/U3hiEscCp5U4TJNh8JrvZcK2cRaLxvqLcIJCx3ChidgLm1Slaz96rMSd27bX+bnuKAUAoBQCgNHoCHPQFbN1oDMFAWcNAS0oDagIOI4rEkyQs1pJFZlHhZMua58D3hbz38qgWwuROCcXaUyrMI0eOYxAK5s2UKbjNY373SpWKuHg7Fq06ghSyhj0Fxc/IUBFwnFIpZJY0a7QsFYfFlDi3nsR0+IoHgYXisWs0Gb8RUDkHplYsBv5907VAtaxEw/HQBEMSqxyTSOiKriRbJmYEsNhdVv89qtuGOLNuFcVkkmxMUqoow7KAysTmV0DgtcDKRe3j0qq1B6/fHoWsUqsLqQR5ggj9xUgh4HHM2fVCIA5VCJFbOotZtvZPwpsG0mRSqwupBHTYg7/AKUBVYnjalcQMOVaTDdVclVJCh7Ai5PdPUeNQ3ZXJS+axK4RjxNFG/dDPGrlQ1yuYA/PxqzVmVTuiUkysSAykjqAQSPmPCoJEsqrbMwF+lyBf5XoA86ggFlBPQEgE/IeNADOovdl2694bfPyoDD4hB1ZRtfdgNvOgI2K4tFG8SOwvMSEtuDlUsbnwFgd6DZckHEoOrqPD2hQGwnXbvLv03G/y86Azqre1xceFxf9qAq+ZOKth4WkiEblLEqzEXUkAkWvvuDUDeWccyt7JBt1sQbH4+VSQjVcShBIdSBsSGFgfiaEmTiUsTmWw6nMLD5nwoDbUFswIIte9xb96MFVhOND8FcQFjlmzWQOHUZP9Y26WptsRsuON8UkgfDhVQpNMImLMQy5lZgy7WPs+NutFrsTsuWYnXLmzLl/NmFv36UBWcX4s8T4bTCPHPMImbMbrmVmDLYWb2bfrTbYbG17xsWmuubLmXN+XMM37daA1+8pe2dbk29odfL50BmTEIpszKD1sWAP7UA+8JfLmXN5Zhff4UBQTc1hYcVLpMfu05gIuLvbJ3h5Dv8A8qhO6i97t9bEtYtblf6XPRqdqkgzQCgFAaPQEOegK2brQGYKAs4aAlpQG1AeU4/HGvEMJJJEWUxzIWEDSAOdIx5yqnL0axPxqI/uJf7PX6WZ5/iUUZjxj6Mhl++xsrfdpi5UNGc0ZyXIAWTcbfvUwds18SJq+d5GeYmLTTssMilcRh3BEE7vIiGMtKJLWRQpYZV3uDfrakVa3n75iTun5F9wFY0x+MGkVaRkeNtBgpQwrmyyZbDvBri97/OkVg/e4meteX5YkhjTijGSIkS4dAr6DOudXkz3cKQpylep3FQtvveJPCPr+LHnuHwRrHg2aB9OPFzhgcLKSqOJjHdMl8hLKQbW3FSr/LfcHb5rbyRxsO744RpMV1sM7AQyd+GNUEoQMtpLW3UXvbpULDF7yHjgt35Z6TlfDRq87xGVhKVY54hEmYLY5Eyqb2AubdbVOyxF8TymNghMc6mByo4gjhfusxGQlM7KAm62V7kbUh/DzfL3YmX8vJc8P7PSctIiYzHLGhRS0bLaJ0Q2jCuVJUKdxvai/b6sh6yviWOKbiSmJlZu8hXDuQymFQcjKtjdgdgb3qj/AGP3uNLrPi/L8kXhcCJJgdGJkdsJIjMMPKlpCEyiRsvdOZX9r/mtH/JcDJLCLe868n4Jb4UuMQs8KukinDiNQSPxDLJlGoCwuDc3JBpfduJ4MkccwyNjJxjI5Wgmwqxxskcj5Td9ZVKAlHa6G/jl+FVW1bff5JxumV+Owv4ePSWGUzTZfu942Z8umohCyC4Uo4a++xufGpd2rLXf36BYeVvfqY4zhMhxySQu7z4OIDLA0gklRZA+6qRmBI671SeKkkWhg4t+pMWCB8VgzLCWtg2DFsNIQCAllYlLA2V7A7/vWk8ZTfvWZxXyxW3+iv4fEiw8NaSB8sUkiODhpSUGWTTDJkuF3FtrdKPWvLoW1xfmWmC4PhJ8di9XDhu9E6l4HVSypZirFQG3NjY7+NVjqfm+TSXUhv5vRfd/0bcpcIyyGKSNcmAd0hay7iWzqemxWMhf1NWTurvXq5e/uHrts1+/r9DPMnB2OMRoUsMZE2GnkVbMijvhywGxyh138StVSveL1dOpLlaz9+0VOIwMn3CdsRExlRVwqZYmd3jhf2wFGazD/wAam97Pfa/p7YSs2tydvVP+kdeJYa8mNTBROhlwSBMkLxKzqXuoYqFz5WUW670epp7yLYxfATYOBsPiXRZ2z4MxmM4TIoI/9tdMIC0gJIFgbDy2qlW7hLN9PPgWptKUbm2K4XFGmDlhiZIiwM+SBmIcRZI3khZb7G4Jy7Xv8a1k/ne7G3qZxvmI9Jy7g448M6jUaMvI34sYW4Y3YLGALJubC1Vf7Ui6eN0eU4TFEqcPZ4Hyo00bXwspK3uYwylMwXyJFt6K+F9y54B6nbf9MT0fOiAjClkLouKRnAjaSyhX3ZQDsDai/djxGw8zi8C4kaSKORcH99Vyqwk90RMryiErdl1ip6eGYVEcLX4/X2w8b24X9+VibLCkIw+mMQ6HiGqScO4ABjYOyoidyPMepA3JNTrcV5/km6tL0+6/BHTBtorFpSfffvucvpte2rmMura2TS26/wCn4Uj/ABt6/nmVd/mv6fg58QwcOTiDLh2z/ekZCMLLmNtMloyE33WQ3Wohgo33/QmWt+RrxxoGxOIEucxasE7SfdZZimmA2nmUERjui4bdQzG29TFW17/6JbusNxNwsR++B4V1EfE5ikmHZXjuuXXhnAAMeS1gfO1Irfx/P+FZO+PkWOJaL7vjPw8Rb7z3wMOxZmvHcxrf8RNh3/n5VClhF8fyw44y8vwetQ7VIRtQkUAoDR6Ahz0BWzdaAzBQFnDQEtKA2oDFqAWoBagFqAWoBagFqAWoBagFqAWoBagFqAWoBagFqAWoBagOOMwqyRvG2YK6lTlZlaxFjZhuD8RUNXCwNcBgkhQIl7De7MWYk9SzHck+dSRYkWoSLUAtQC1ALUAtQC1ALUAtQC1ALUAtQFTLy7Cxl3kCzHNIiyMEckWYkeFwN7Wv41FsLBlpHGFAVRYAWAHQAdAKl44shK2BtahJmgFAKAUBo9AQ56ArZutAZg60BZwmgJSmgNr0BX8Z4xDhkzzNbyUbsx8lHjWlKlKo7RMMoymnQjnTf9nfh+OSaNXRlIIB2YNYkdDbxFVnBwdmi9KrGpFSiznNxWNXKtmuCqk5GyhntlBa1t7j96lU5NXXuxWVeEXZ8Nm/Ub/4nDt+LHubD8RNyLXA33O42+NPhz3PkT8an3lzN4cbGw2YdbWJAN99rHx2NQ4tFlOL2m886opZzZVFyT4CoSbdkTKSirs8/hOaxMrHDwu7K1il1RsvgwvsR5i9xtXTLJsx/PKxxU8uVVN04t22avX3qLPgPFRiYRIFK3ZlykgkFTY9PlWNWn8OWbc6MnrfGhn2sbR8YiJ3JUWJBdSikKQGIY7bEijpSt72krKIX5+WGvE6R8VgYsFljJXc99dhbNfr0tveodOaV2mFXpNtKSw4nQ42MEKXTMb2Gdbm25sL72qM2Vr2L/Ehe10aQcShdgqSIzEZgFZWuAbE7fGpdOSV2mVjWpyajGSbZvjcYkSF5WCqOpN7C/nURi5O0S1SpGCzpOyKDh3OWHklkRmChWAjO/4gOxsPO/8AIiuieSTjFNevA4aP6lSnOUb2tq4l7Pj1VghDFiL2VGba9rm3TeueMG1c7ZVVGWbtMrj4je0iHLe9nU2t1vvtamZLcyVVg/5LmDxCLf8AEj7pse+uxPQHfY0zJbmPiwx+ZYa8TlHxeA3/ABEGUKTmYLbPut79L1Z0prYUWUUn/Jf7qJoaszYXoBegF6AXoBegF6AXoBegF6AXoBegF6AXoBegF6AXoBegF6AXoBegNHNARJzQFbN1oDEZ3oCfC9ASlkoDbUoCg5n5bjxYzXySgWD9QR5MPEV05PlMqWGw4MsyCGUK+qW8zwnlyKDI8WZJABns5Kvt3gQeovf5UqZTKd1LFFqGQ06NpQwe3HBknG8ISRnYmzMyMGA3XIACB8wD+9ZxrOKS8/qaTyZSbd8Xb0t1K9eXmBsHXK0bRsShY2OQDLmY2aynfp02rXSFrttT+5hoTWCexrVfDBbXr+nAmYbhmWZWv3UU+I7zktlNvDKrML+Ob4VR1bwa92/uyNVk/wDyqWxfe7tyu+Zc6lYHWebwfB8ShkTWQQyyO5C50lXOb3VwdiNvgf1rqlWpuzzcV6rDgefHJq0c6Od8rbeF08dzRK5Y4McIhVpXkJJO7HIBcnZb2uepNUyit8V3SsaZHkmjxacm/tyNJuX0IXK2VlvchT3iXVxexB2K+B8alZQ174NCWRxaweOP1d/wa9nlylS+xZWNlNzYFXW5Y91lNvP51OkY3t72ciuhKzTev+779adjSTlkMLGQm4AY2OYkFiGFmAv3rbg9NrU0l3vYjQU1bO8+d/evUTOG8L0nL5wSwIbutv7NiCzEj2fj+lUqVc5ZtjWlk2ZPPv7w3t7ifjhnjdQASykAN7JJG1/hWcXaSZvUjnQcTyXAeTnw08UpdHy3zggixINinnvbrbxrtrZYqkXG1tx5WS/pkqFSM7p7/wCj1E+DR5RI4Vsq2AKg2N75gT0PSuNTai4o9OVGMqinLG3UqouXbG7S3vlB7p3Vc2ZTdjswboLAW2FbPKMMF7w+1jmWRYtuX+Y3Xrd8CRDwYB1ZmBCHujIBtct3zfvG5G+3T41R1vlsveFsDRZMs672cON8fwcn4DcACQd0Lbut1VDGblWBsQel+vmNqt8fHV7eP4KPJNVnqt9LrfxLnDKERUHRVC/sLVhJ3bZ1U4ZkVHcddSoLjUoBqUA1KAalANSgGpQDUoBqUA1KAalANSgGpQDUoBqUA1KAalANSgGpQDUoDR5KAizPQEBzvQGKA6xy0B3WegNvvFAY16Aa9ANegGvQDXoBr0A16Aa9ANegGvQDXoBr0A16Aa9ANegGvQDXoBr0A16Aa9ANegGvQDXoBr0A16Aa9ANegGvQDXoBr0A16Aa9ANegGvQDXoBr0A16Aa9AZ+8UBo09AcJJb0ByoCs7BS+8cX9bequTR5d9nt9rUfDU+S6DsFL7xxf1t6qaPLvsdrUfDU+S6DsFL7xxf1t6qaPLvsdrUfDU+S6Ge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OwUvvHF/W3qpo8u+x2tR8NT5LoaS8jOoLNxLFKo3JMjAAeZJbamjy77Ha1Hw1Pkuhyw3JxkTPFxTEOh/zJLmX6g9qaNLvsjtaj4anyXQ6R8kO3s8TxRt5SE+JH5vMMP0PlU6PLvsdrUfDU+S6G/YKX3ji/rb1VGjy77J7Wo+Gp8l0PcV1niCgFAKAUAoBQCgFAKAUAoBQCgFAKAUAoBQCgFAKAUAoBQCgFAKAUAoBQCgFAKAUAoBQCgFAKAUAoBQHnDyr3oiJ5QIkRMgsFbTUqWI8yRCf/wXzNwOZ5QUEZJCtuoCWHtyOGFiMrjUsreAHTfYC94fgxErAb5pHkJ8SZHL7/K4X5KKAlUAoBQCgFAKAUAoBQCgFAKAUAoBQCgFAKAUAoBQCgFAKAUAoBQCgFAKAUAoBQCgFAKAUAoBQCgFAKAUAoBQCgP/2Q==">
            <a:hlinkClick r:id="rId3"/>
          </p:cNvPr>
          <p:cNvSpPr>
            <a:spLocks noChangeAspect="1" noChangeArrowheads="1"/>
          </p:cNvSpPr>
          <p:nvPr/>
        </p:nvSpPr>
        <p:spPr bwMode="auto">
          <a:xfrm>
            <a:off x="254000" y="-784225"/>
            <a:ext cx="52387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9224" name="Picture 8" descr="http://gdb.voanews.com/0569ECC6-8204-49CE-B452-840899B40283_mw1024_s_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 y="411513"/>
            <a:ext cx="9151244" cy="533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12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8" name="Picture 6" descr="http://www.carlosgonzalezphoto.com/data/photos/90_1r26ol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8194"/>
            <a:ext cx="9159749" cy="623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49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www.naturesfare.com/wp-content/uploads/2013/02/AppleScale_shutterstock_120731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200"/>
            <a:ext cx="91466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715000"/>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b="1" dirty="0">
                <a:solidFill>
                  <a:srgbClr val="FFFFFF"/>
                </a:solidFill>
                <a:latin typeface="Segoe UI Semibold" panose="020B0702040204020203" pitchFamily="34" charset="0"/>
                <a:ea typeface="Segoe UI" panose="020B0502040204020203" pitchFamily="34" charset="0"/>
                <a:cs typeface="Segoe UI" panose="020B0502040204020203" pitchFamily="34" charset="0"/>
              </a:rPr>
              <a:t>	</a:t>
            </a:r>
            <a:r>
              <a:rPr lang="en-US" sz="2800" b="1"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We compare to understand</a:t>
            </a:r>
            <a:endParaRPr lang="en-US" sz="2800" b="1"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3262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Forbes-logo.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3001" y="2627259"/>
            <a:ext cx="1115644" cy="416418"/>
          </a:xfrm>
          <a:prstGeom prst="rect">
            <a:avLst/>
          </a:prstGeom>
        </p:spPr>
      </p:pic>
      <p:pic>
        <p:nvPicPr>
          <p:cNvPr id="4" name="Picture 3" descr="Business Week Logo.gif"/>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931" y="1086722"/>
            <a:ext cx="1920270" cy="460140"/>
          </a:xfrm>
          <a:prstGeom prst="rect">
            <a:avLst/>
          </a:prstGeom>
        </p:spPr>
      </p:pic>
      <p:pic>
        <p:nvPicPr>
          <p:cNvPr id="5" name="Picture 4" descr="Fast Co.png"/>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4872"/>
          <a:stretch/>
        </p:blipFill>
        <p:spPr>
          <a:xfrm>
            <a:off x="899201" y="411513"/>
            <a:ext cx="2079514" cy="569260"/>
          </a:xfrm>
          <a:prstGeom prst="rect">
            <a:avLst/>
          </a:prstGeom>
        </p:spPr>
      </p:pic>
      <p:pic>
        <p:nvPicPr>
          <p:cNvPr id="6" name="Picture 5" descr="Monocle.gif"/>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99401" y="3256801"/>
            <a:ext cx="1840813" cy="278912"/>
          </a:xfrm>
          <a:prstGeom prst="rect">
            <a:avLst/>
          </a:prstGeom>
        </p:spPr>
      </p:pic>
      <p:pic>
        <p:nvPicPr>
          <p:cNvPr id="7" name="Picture 6" descr="MercerLogo-blu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67483" y="2087913"/>
            <a:ext cx="1595372" cy="256894"/>
          </a:xfrm>
          <a:prstGeom prst="rect">
            <a:avLst/>
          </a:prstGeom>
        </p:spPr>
      </p:pic>
      <p:pic>
        <p:nvPicPr>
          <p:cNvPr id="8" name="Picture 7" descr="TheBusinessJournalsLogo.jpg"/>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42201" y="2240313"/>
            <a:ext cx="1509391" cy="490869"/>
          </a:xfrm>
          <a:prstGeom prst="rect">
            <a:avLst/>
          </a:prstGeom>
        </p:spPr>
      </p:pic>
      <p:pic>
        <p:nvPicPr>
          <p:cNvPr id="9" name="Picture 8" descr="Kiplinger's.jpg"/>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760" y="1750710"/>
            <a:ext cx="1338841" cy="676148"/>
          </a:xfrm>
          <a:prstGeom prst="rect">
            <a:avLst/>
          </a:prstGeom>
        </p:spPr>
      </p:pic>
      <p:pic>
        <p:nvPicPr>
          <p:cNvPr id="10" name="Picture 9" descr="insurancejournal_trans.gi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47001" y="3634155"/>
            <a:ext cx="1219200" cy="434958"/>
          </a:xfrm>
          <a:prstGeom prst="rect">
            <a:avLst/>
          </a:prstGeom>
        </p:spPr>
      </p:pic>
      <p:pic>
        <p:nvPicPr>
          <p:cNvPr id="11" name="Picture 10" descr="CNN-Money.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99201" y="4050961"/>
            <a:ext cx="1753996" cy="399152"/>
          </a:xfrm>
          <a:prstGeom prst="rect">
            <a:avLst/>
          </a:prstGeom>
        </p:spPr>
      </p:pic>
      <p:pic>
        <p:nvPicPr>
          <p:cNvPr id="12" name="Picture 11" descr="Areavibes.jpg"/>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9201" y="3236859"/>
            <a:ext cx="1489608" cy="417090"/>
          </a:xfrm>
          <a:prstGeom prst="rect">
            <a:avLst/>
          </a:prstGeom>
        </p:spPr>
      </p:pic>
      <p:pic>
        <p:nvPicPr>
          <p:cNvPr id="13" name="Picture 12" descr="PlacesRatedAlmanac.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194601" y="4479015"/>
            <a:ext cx="2185861" cy="561826"/>
          </a:xfrm>
          <a:prstGeom prst="rect">
            <a:avLst/>
          </a:prstGeom>
        </p:spPr>
      </p:pic>
      <p:pic>
        <p:nvPicPr>
          <p:cNvPr id="14" name="Picture 13" descr="Screen Shot 2014-03-13 at 9.01.00 AM.png"/>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821106" y="1021113"/>
            <a:ext cx="1304486" cy="423242"/>
          </a:xfrm>
          <a:prstGeom prst="rect">
            <a:avLst/>
          </a:prstGeom>
        </p:spPr>
      </p:pic>
      <p:pic>
        <p:nvPicPr>
          <p:cNvPr id="15" name="Picture 14" descr="Screen Shot 2014-03-13 at 9.04.35 AM.png"/>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63838" y="2773713"/>
            <a:ext cx="1249963" cy="431439"/>
          </a:xfrm>
          <a:prstGeom prst="rect">
            <a:avLst/>
          </a:prstGeom>
        </p:spPr>
      </p:pic>
      <p:pic>
        <p:nvPicPr>
          <p:cNvPr id="16" name="Picture 15" descr="Google.pn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194601" y="1630713"/>
            <a:ext cx="1212617" cy="437520"/>
          </a:xfrm>
          <a:prstGeom prst="rect">
            <a:avLst/>
          </a:prstGeom>
        </p:spPr>
      </p:pic>
      <p:pic>
        <p:nvPicPr>
          <p:cNvPr id="17" name="Picture 16"/>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5582" y="1506535"/>
            <a:ext cx="1235634" cy="514848"/>
          </a:xfrm>
          <a:prstGeom prst="rect">
            <a:avLst/>
          </a:prstGeom>
        </p:spPr>
      </p:pic>
      <p:pic>
        <p:nvPicPr>
          <p:cNvPr id="18" name="Picture 17" descr="journal of urban affairs.gif"/>
          <p:cNvPicPr>
            <a:picLocks noChangeAspect="1"/>
          </p:cNvPicPr>
          <p:nvPr/>
        </p:nvPicPr>
        <p:blipFill rotWithShape="1">
          <a:blip r:embed="rId18" cstate="screen">
            <a:extLst>
              <a:ext uri="{28A0092B-C50C-407E-A947-70E740481C1C}">
                <a14:useLocalDpi xmlns:a14="http://schemas.microsoft.com/office/drawing/2010/main"/>
              </a:ext>
            </a:extLst>
          </a:blip>
          <a:srcRect r="38403" b="18918"/>
          <a:stretch/>
        </p:blipFill>
        <p:spPr>
          <a:xfrm>
            <a:off x="4719285" y="4219266"/>
            <a:ext cx="3442739" cy="583762"/>
          </a:xfrm>
          <a:prstGeom prst="rect">
            <a:avLst/>
          </a:prstGeom>
        </p:spPr>
      </p:pic>
      <p:pic>
        <p:nvPicPr>
          <p:cNvPr id="19" name="Picture 18" descr="Gallup-Healthways-logo.gif"/>
          <p:cNvPicPr>
            <a:picLocks noChangeAspect="1"/>
          </p:cNvPicPr>
          <p:nvPr/>
        </p:nvPicPr>
        <p:blipFill>
          <a:blip r:embed="rId19">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5328885" y="2813768"/>
            <a:ext cx="2900675" cy="541460"/>
          </a:xfrm>
          <a:prstGeom prst="rect">
            <a:avLst/>
          </a:prstGeom>
        </p:spPr>
      </p:pic>
      <p:pic>
        <p:nvPicPr>
          <p:cNvPr id="20" name="Picture 19" descr="STAR logo.JPG"/>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89438" y="1678828"/>
            <a:ext cx="1597417" cy="819803"/>
          </a:xfrm>
          <a:prstGeom prst="rect">
            <a:avLst/>
          </a:prstGeom>
        </p:spPr>
      </p:pic>
      <p:pic>
        <p:nvPicPr>
          <p:cNvPr id="21" name="Picture 20" descr="EIU.jpg"/>
          <p:cNvPicPr>
            <a:picLocks noChangeAspect="1"/>
          </p:cNvPicPr>
          <p:nvPr/>
        </p:nvPicPr>
        <p:blipFill rotWithShape="1">
          <a:blip r:embed="rId21" cstate="screen">
            <a:clrChange>
              <a:clrFrom>
                <a:srgbClr val="000000"/>
              </a:clrFrom>
              <a:clrTo>
                <a:srgbClr val="000000">
                  <a:alpha val="0"/>
                </a:srgbClr>
              </a:clrTo>
            </a:clrChange>
            <a:extLst>
              <a:ext uri="{28A0092B-C50C-407E-A947-70E740481C1C}">
                <a14:useLocalDpi xmlns:a14="http://schemas.microsoft.com/office/drawing/2010/main"/>
              </a:ext>
            </a:extLst>
          </a:blip>
          <a:srcRect b="-32114"/>
          <a:stretch/>
        </p:blipFill>
        <p:spPr>
          <a:xfrm>
            <a:off x="3988615" y="3507391"/>
            <a:ext cx="4159670" cy="686037"/>
          </a:xfrm>
          <a:prstGeom prst="rect">
            <a:avLst/>
          </a:prstGeom>
        </p:spPr>
      </p:pic>
      <p:pic>
        <p:nvPicPr>
          <p:cNvPr id="22" name="Picture 21" descr="1_springer_link.gif"/>
          <p:cNvPicPr>
            <a:picLocks noChangeAspect="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t="22375" b="22375"/>
          <a:stretch/>
        </p:blipFill>
        <p:spPr>
          <a:xfrm>
            <a:off x="6486855" y="2102758"/>
            <a:ext cx="1745354" cy="642870"/>
          </a:xfrm>
          <a:prstGeom prst="rect">
            <a:avLst/>
          </a:prstGeom>
        </p:spPr>
      </p:pic>
      <p:pic>
        <p:nvPicPr>
          <p:cNvPr id="23" name="Picture 22" descr="UNWTO.jpg"/>
          <p:cNvPicPr>
            <a:picLocks noChangeAspect="1"/>
          </p:cNvPicPr>
          <p:nvPr/>
        </p:nvPicPr>
        <p:blipFill rotWithShape="1">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91655" y="1450228"/>
            <a:ext cx="1495117" cy="746899"/>
          </a:xfrm>
          <a:prstGeom prst="rect">
            <a:avLst/>
          </a:prstGeom>
        </p:spPr>
      </p:pic>
      <p:pic>
        <p:nvPicPr>
          <p:cNvPr id="24" name="Picture 23" descr="Cities Ranked and Rated.jpg"/>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429455" y="1145428"/>
            <a:ext cx="1508760" cy="516272"/>
          </a:xfrm>
          <a:prstGeom prst="rect">
            <a:avLst/>
          </a:prstGeom>
        </p:spPr>
      </p:pic>
      <p:pic>
        <p:nvPicPr>
          <p:cNvPr id="25" name="Picture 24" descr="Screen Shot 2014-03-13 at 9.08.23 AM.png"/>
          <p:cNvPicPr>
            <a:picLocks noChangeAspect="1"/>
          </p:cNvPicPr>
          <p:nvPr/>
        </p:nvPicPr>
        <p:blipFill rotWithShape="1">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66895" y="535828"/>
            <a:ext cx="3148760" cy="454435"/>
          </a:xfrm>
          <a:prstGeom prst="rect">
            <a:avLst/>
          </a:prstGeom>
        </p:spPr>
      </p:pic>
      <p:pic>
        <p:nvPicPr>
          <p:cNvPr id="26" name="Picture 25" descr="Screen Shot 2014-03-26 at 8.43.43 AM.png"/>
          <p:cNvPicPr>
            <a:picLocks noChangeAspect="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67455" y="2388741"/>
            <a:ext cx="2202890" cy="737887"/>
          </a:xfrm>
          <a:prstGeom prst="rect">
            <a:avLst/>
          </a:prstGeom>
        </p:spPr>
      </p:pic>
      <p:sp>
        <p:nvSpPr>
          <p:cNvPr id="27" name="Title 1"/>
          <p:cNvSpPr txBox="1">
            <a:spLocks/>
          </p:cNvSpPr>
          <p:nvPr/>
        </p:nvSpPr>
        <p:spPr>
          <a:xfrm>
            <a:off x="0" y="5715000"/>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rPr>
              <a:t>	</a:t>
            </a:r>
            <a:r>
              <a:rPr lang="en-US" sz="2800"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If we don’t compare, others will</a:t>
            </a:r>
            <a:endParaRPr lang="en-US" sz="2800"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pic>
        <p:nvPicPr>
          <p:cNvPr id="7170" name="Picture 2"/>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l="15283" t="12525" r="15567" b="5132"/>
          <a:stretch/>
        </p:blipFill>
        <p:spPr bwMode="auto">
          <a:xfrm>
            <a:off x="548684" y="302150"/>
            <a:ext cx="8081131" cy="541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81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020" y="1143000"/>
            <a:ext cx="7729780" cy="3200400"/>
          </a:xfrm>
          <a:prstGeom prst="rect">
            <a:avLst/>
          </a:prstGeom>
        </p:spPr>
      </p:pic>
    </p:spTree>
    <p:extLst>
      <p:ext uri="{BB962C8B-B14F-4D97-AF65-F5344CB8AC3E}">
        <p14:creationId xmlns:p14="http://schemas.microsoft.com/office/powerpoint/2010/main" val="31374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51989" y="1295400"/>
            <a:ext cx="7667625" cy="4401205"/>
          </a:xfrm>
          <a:prstGeom prst="rect">
            <a:avLst/>
          </a:prstGeom>
        </p:spPr>
        <p:txBody>
          <a:bodyPr wrap="square">
            <a:spAutoFit/>
          </a:bodyPr>
          <a:lstStyle/>
          <a:p>
            <a:pPr>
              <a:lnSpc>
                <a:spcPts val="4800"/>
              </a:lnSpc>
            </a:pPr>
            <a:r>
              <a:rPr lang="en-US" sz="3200" b="1" dirty="0">
                <a:solidFill>
                  <a:prstClr val="black"/>
                </a:solidFill>
                <a:cs typeface="MV Boli" pitchFamily="2" charset="0"/>
              </a:rPr>
              <a:t>“Residents who experienced … </a:t>
            </a:r>
            <a:r>
              <a:rPr lang="en-US" sz="3200" b="1" dirty="0" smtClean="0">
                <a:solidFill>
                  <a:prstClr val="black"/>
                </a:solidFill>
                <a:cs typeface="MV Boli" pitchFamily="2" charset="0"/>
              </a:rPr>
              <a:t/>
            </a:r>
            <a:br>
              <a:rPr lang="en-US" sz="3200" b="1" dirty="0" smtClean="0">
                <a:solidFill>
                  <a:prstClr val="black"/>
                </a:solidFill>
                <a:cs typeface="MV Boli" pitchFamily="2" charset="0"/>
              </a:rPr>
            </a:br>
            <a:r>
              <a:rPr lang="en-US" sz="3200" b="1" dirty="0" smtClean="0">
                <a:solidFill>
                  <a:srgbClr val="C00000"/>
                </a:solidFill>
                <a:cs typeface="MV Boli" pitchFamily="2" charset="0"/>
              </a:rPr>
              <a:t>‘</a:t>
            </a:r>
            <a:r>
              <a:rPr lang="en-US" sz="3200" b="1" dirty="0">
                <a:solidFill>
                  <a:srgbClr val="C00000"/>
                </a:solidFill>
                <a:cs typeface="MV Boli" pitchFamily="2" charset="0"/>
              </a:rPr>
              <a:t>operational </a:t>
            </a:r>
            <a:r>
              <a:rPr lang="en-US" sz="3200" b="1" dirty="0" smtClean="0">
                <a:solidFill>
                  <a:srgbClr val="C00000"/>
                </a:solidFill>
                <a:cs typeface="MV Boli" pitchFamily="2" charset="0"/>
              </a:rPr>
              <a:t>transparency’ </a:t>
            </a:r>
            <a:r>
              <a:rPr lang="en-US" sz="3200" b="1" dirty="0">
                <a:solidFill>
                  <a:prstClr val="black"/>
                </a:solidFill>
                <a:cs typeface="MV Boli" pitchFamily="2" charset="0"/>
              </a:rPr>
              <a:t>in government services – seeing the work that government is doing – expressed more positive attitudes toward government and greater support for maintaining or expanding the scale of government programs.”</a:t>
            </a:r>
          </a:p>
        </p:txBody>
      </p:sp>
      <p:sp>
        <p:nvSpPr>
          <p:cNvPr id="3" name="TextBox 2"/>
          <p:cNvSpPr txBox="1"/>
          <p:nvPr/>
        </p:nvSpPr>
        <p:spPr>
          <a:xfrm>
            <a:off x="0" y="420469"/>
            <a:ext cx="9144000" cy="646331"/>
          </a:xfrm>
          <a:prstGeom prst="rect">
            <a:avLst/>
          </a:prstGeom>
          <a:solidFill>
            <a:schemeClr val="tx1"/>
          </a:solidFill>
        </p:spPr>
        <p:txBody>
          <a:bodyPr wrap="square" rtlCol="0">
            <a:spAutoFit/>
          </a:bodyPr>
          <a:lstStyle/>
          <a:p>
            <a:r>
              <a:rPr lang="en-US" sz="3600" b="1" dirty="0" smtClean="0">
                <a:solidFill>
                  <a:prstClr val="white"/>
                </a:solidFill>
              </a:rPr>
              <a:t>    What’s in it for us?</a:t>
            </a:r>
            <a:endParaRPr lang="en-US" sz="3600" b="1" dirty="0">
              <a:solidFill>
                <a:prstClr val="white"/>
              </a:solidFill>
            </a:endParaRPr>
          </a:p>
        </p:txBody>
      </p:sp>
      <p:sp>
        <p:nvSpPr>
          <p:cNvPr id="4" name="TextBox 3"/>
          <p:cNvSpPr txBox="1"/>
          <p:nvPr/>
        </p:nvSpPr>
        <p:spPr>
          <a:xfrm>
            <a:off x="1981200" y="5879068"/>
            <a:ext cx="6858000" cy="369332"/>
          </a:xfrm>
          <a:prstGeom prst="rect">
            <a:avLst/>
          </a:prstGeom>
          <a:noFill/>
        </p:spPr>
        <p:txBody>
          <a:bodyPr wrap="square" rtlCol="0">
            <a:spAutoFit/>
          </a:bodyPr>
          <a:lstStyle/>
          <a:p>
            <a:pPr algn="r"/>
            <a:r>
              <a:rPr lang="en-US" i="1" dirty="0" smtClean="0">
                <a:solidFill>
                  <a:prstClr val="black"/>
                </a:solidFill>
              </a:rPr>
              <a:t>Harvard Business School study, 2013</a:t>
            </a:r>
            <a:endParaRPr lang="en-US" i="1" dirty="0">
              <a:solidFill>
                <a:prstClr val="black"/>
              </a:solidFill>
            </a:endParaRPr>
          </a:p>
        </p:txBody>
      </p:sp>
    </p:spTree>
    <p:extLst>
      <p:ext uri="{BB962C8B-B14F-4D97-AF65-F5344CB8AC3E}">
        <p14:creationId xmlns:p14="http://schemas.microsoft.com/office/powerpoint/2010/main" val="28949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0E2D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915" y="2219739"/>
            <a:ext cx="8875085" cy="2939737"/>
          </a:xfrm>
          <a:prstGeom prst="rect">
            <a:avLst/>
          </a:prstGeom>
        </p:spPr>
      </p:pic>
      <p:sp>
        <p:nvSpPr>
          <p:cNvPr id="14" name="Title 1"/>
          <p:cNvSpPr txBox="1">
            <a:spLocks/>
          </p:cNvSpPr>
          <p:nvPr/>
        </p:nvSpPr>
        <p:spPr>
          <a:xfrm>
            <a:off x="0" y="5715000"/>
            <a:ext cx="9144000" cy="685800"/>
          </a:xfrm>
          <a:prstGeom prst="rect">
            <a:avLst/>
          </a:prstGeom>
          <a:solidFill>
            <a:srgbClr val="000000">
              <a:alpha val="66000"/>
            </a:srgbClr>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8686800" algn="r"/>
              </a:tabLst>
              <a:defRPr/>
            </a:pPr>
            <a:r>
              <a:rPr lang="en-US" sz="3600"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How will you know how you are doing without context?</a:t>
            </a:r>
            <a:endParaRPr lang="en-US" sz="3700" dirty="0">
              <a:solidFill>
                <a:srgbClr val="FFFFFF"/>
              </a:solidFill>
              <a:latin typeface="Segoe UI Semibold" panose="020B0702040204020203" pitchFamily="34" charset="0"/>
              <a:ea typeface="Segoe UI" panose="020B0502040204020203" pitchFamily="34" charset="0"/>
              <a:cs typeface="Segoe UI" panose="020B0502040204020203" pitchFamily="34" charset="0"/>
            </a:endParaRPr>
          </a:p>
        </p:txBody>
      </p:sp>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682" y="2226604"/>
            <a:ext cx="5334152" cy="2939737"/>
          </a:xfrm>
          <a:prstGeom prst="rect">
            <a:avLst/>
          </a:prstGeom>
        </p:spPr>
      </p:pic>
      <p:sp>
        <p:nvSpPr>
          <p:cNvPr id="12" name="Rectangle 11"/>
          <p:cNvSpPr/>
          <p:nvPr/>
        </p:nvSpPr>
        <p:spPr>
          <a:xfrm>
            <a:off x="0" y="2135165"/>
            <a:ext cx="9144000" cy="1691621"/>
          </a:xfrm>
          <a:prstGeom prst="rect">
            <a:avLst/>
          </a:prstGeom>
          <a:solidFill>
            <a:srgbClr val="F0E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83724" y="4160513"/>
            <a:ext cx="2434178" cy="1310122"/>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98579" y="2219759"/>
            <a:ext cx="1213945" cy="2939737"/>
          </a:xfrm>
          <a:prstGeom prst="rect">
            <a:avLst/>
          </a:prstGeom>
        </p:spPr>
      </p:pic>
    </p:spTree>
    <p:extLst>
      <p:ext uri="{BB962C8B-B14F-4D97-AF65-F5344CB8AC3E}">
        <p14:creationId xmlns:p14="http://schemas.microsoft.com/office/powerpoint/2010/main" val="26942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4025"/>
            <a:ext cx="9144050" cy="6333976"/>
          </a:xfrm>
          <a:prstGeom prst="rect">
            <a:avLst/>
          </a:prstGeom>
        </p:spPr>
      </p:pic>
      <p:sp>
        <p:nvSpPr>
          <p:cNvPr id="7" name="Title 1"/>
          <p:cNvSpPr txBox="1">
            <a:spLocks/>
          </p:cNvSpPr>
          <p:nvPr/>
        </p:nvSpPr>
        <p:spPr>
          <a:xfrm>
            <a:off x="50" y="548664"/>
            <a:ext cx="9144000" cy="685800"/>
          </a:xfrm>
          <a:prstGeom prst="rect">
            <a:avLst/>
          </a:prstGeom>
          <a:solidFill>
            <a:srgbClr val="000000">
              <a:alpha val="66000"/>
            </a:srgb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30188" algn="l">
              <a:tabLst>
                <a:tab pos="8686800" algn="r"/>
              </a:tabLst>
            </a:pPr>
            <a:r>
              <a:rPr lang="en-US" sz="3600" dirty="0" smtClean="0">
                <a:solidFill>
                  <a:srgbClr val="FFFFFF"/>
                </a:solidFill>
                <a:latin typeface="Segoe UI Semibold" panose="020B0702040204020203" pitchFamily="34" charset="0"/>
                <a:ea typeface="Segoe UI" panose="020B0502040204020203" pitchFamily="34" charset="0"/>
                <a:cs typeface="Segoe UI" panose="020B0502040204020203" pitchFamily="34" charset="0"/>
              </a:rPr>
              <a:t>Valley Benchmark Cities</a:t>
            </a:r>
          </a:p>
        </p:txBody>
      </p:sp>
      <p:pic>
        <p:nvPicPr>
          <p:cNvPr id="8" name="Picture 12" descr="http://www.amwua.org/page_images/lgo-phoenix.gif"/>
          <p:cNvPicPr>
            <a:picLocks noChangeAspect="1" noChangeArrowheads="1"/>
          </p:cNvPicPr>
          <p:nvPr/>
        </p:nvPicPr>
        <p:blipFill>
          <a:blip r:embed="rId4" cstate="print"/>
          <a:srcRect/>
          <a:stretch>
            <a:fillRect/>
          </a:stretch>
        </p:blipFill>
        <p:spPr bwMode="auto">
          <a:xfrm>
            <a:off x="7913213" y="2313571"/>
            <a:ext cx="813816" cy="813816"/>
          </a:xfrm>
          <a:prstGeom prst="rect">
            <a:avLst/>
          </a:prstGeom>
          <a:noFill/>
        </p:spPr>
      </p:pic>
      <p:pic>
        <p:nvPicPr>
          <p:cNvPr id="9" name="Picture 4" descr="http://www.mesaunitedway.org/files/images/newlog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6876" y="5440658"/>
            <a:ext cx="813816" cy="406909"/>
          </a:xfrm>
          <a:prstGeom prst="rect">
            <a:avLst/>
          </a:prstGeom>
          <a:noFill/>
        </p:spPr>
      </p:pic>
      <p:pic>
        <p:nvPicPr>
          <p:cNvPr id="10" name="Picture 8" descr="http://www.amwua.org/page_images/lgo-chandler.gif"/>
          <p:cNvPicPr>
            <a:picLocks noChangeAspect="1" noChangeArrowheads="1"/>
          </p:cNvPicPr>
          <p:nvPr/>
        </p:nvPicPr>
        <p:blipFill>
          <a:blip r:embed="rId6" cstate="print"/>
          <a:srcRect/>
          <a:stretch>
            <a:fillRect/>
          </a:stretch>
        </p:blipFill>
        <p:spPr bwMode="auto">
          <a:xfrm>
            <a:off x="457246" y="1916223"/>
            <a:ext cx="813816" cy="781265"/>
          </a:xfrm>
          <a:prstGeom prst="rect">
            <a:avLst/>
          </a:prstGeom>
          <a:noFill/>
        </p:spPr>
      </p:pic>
      <p:pic>
        <p:nvPicPr>
          <p:cNvPr id="11" name="Picture 6" descr="http://www.amwua.org/page_images/lgo-glendale.gif"/>
          <p:cNvPicPr>
            <a:picLocks noChangeAspect="1" noChangeArrowheads="1"/>
          </p:cNvPicPr>
          <p:nvPr/>
        </p:nvPicPr>
        <p:blipFill>
          <a:blip r:embed="rId7" cstate="print"/>
          <a:srcRect/>
          <a:stretch>
            <a:fillRect/>
          </a:stretch>
        </p:blipFill>
        <p:spPr bwMode="auto">
          <a:xfrm>
            <a:off x="457246" y="3611878"/>
            <a:ext cx="813816" cy="764988"/>
          </a:xfrm>
          <a:prstGeom prst="rect">
            <a:avLst/>
          </a:prstGeom>
          <a:noFill/>
        </p:spPr>
      </p:pic>
      <p:pic>
        <p:nvPicPr>
          <p:cNvPr id="12" name="Picture 11" descr="symbol 2c.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3370" y="3310265"/>
            <a:ext cx="813816" cy="836126"/>
          </a:xfrm>
          <a:prstGeom prst="rect">
            <a:avLst/>
          </a:prstGeom>
        </p:spPr>
      </p:pic>
      <p:pic>
        <p:nvPicPr>
          <p:cNvPr id="13" name="Picture 10" descr="http://www.amwua.org/page_images/lgo-gilbert.gif"/>
          <p:cNvPicPr>
            <a:picLocks noChangeAspect="1" noChangeArrowheads="1"/>
          </p:cNvPicPr>
          <p:nvPr/>
        </p:nvPicPr>
        <p:blipFill>
          <a:blip r:embed="rId9" cstate="print"/>
          <a:srcRect/>
          <a:stretch>
            <a:fillRect/>
          </a:stretch>
        </p:blipFill>
        <p:spPr bwMode="auto">
          <a:xfrm>
            <a:off x="513269" y="2859328"/>
            <a:ext cx="813816" cy="569672"/>
          </a:xfrm>
          <a:prstGeom prst="rect">
            <a:avLst/>
          </a:prstGeom>
          <a:noFill/>
        </p:spPr>
      </p:pic>
      <p:pic>
        <p:nvPicPr>
          <p:cNvPr id="14" name="Picture 16" descr="http://www.tempe.gov/logostandards/logos/tempesealcolor.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91597" y="4956167"/>
            <a:ext cx="813816" cy="819352"/>
          </a:xfrm>
          <a:prstGeom prst="rect">
            <a:avLst/>
          </a:prstGeom>
          <a:noFill/>
        </p:spPr>
      </p:pic>
      <p:pic>
        <p:nvPicPr>
          <p:cNvPr id="15" name="Picture 18" descr="http://www.bearessentialnews.com/images/City-of-Peoria-Logo---Fu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13213" y="1335038"/>
            <a:ext cx="813816" cy="813816"/>
          </a:xfrm>
          <a:prstGeom prst="rect">
            <a:avLst/>
          </a:prstGeom>
          <a:noFill/>
        </p:spPr>
      </p:pic>
      <p:pic>
        <p:nvPicPr>
          <p:cNvPr id="5122"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72365" y="4316094"/>
            <a:ext cx="1039379" cy="61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www.avondale.org/images/pages/N1704/Avondale%20logo.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23994" y="1381670"/>
            <a:ext cx="893050" cy="3604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3467" y="4481503"/>
            <a:ext cx="928169" cy="82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24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http://blog.yehnung.com/wp-content/uploads/2013/12/brand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57" y="777269"/>
            <a:ext cx="9046940" cy="60807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617707"/>
            <a:ext cx="9144000" cy="1783093"/>
          </a:xfrm>
          <a:prstGeom prst="rect">
            <a:avLst/>
          </a:prstGeom>
          <a:solidFill>
            <a:srgbClr val="000000">
              <a:alpha val="66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latin typeface="Segoe UI Semibold" panose="020B0702040204020203" pitchFamily="34" charset="0"/>
              </a:rPr>
              <a:t>“Evidence suggests that improved performance </a:t>
            </a:r>
            <a:endParaRPr lang="en-US" sz="2800" dirty="0" smtClean="0">
              <a:solidFill>
                <a:srgbClr val="FFFFFF"/>
              </a:solidFill>
              <a:latin typeface="Segoe UI Semibold" panose="020B0702040204020203" pitchFamily="34" charset="0"/>
            </a:endParaRPr>
          </a:p>
          <a:p>
            <a:r>
              <a:rPr lang="en-US" sz="2800" dirty="0" smtClean="0">
                <a:solidFill>
                  <a:srgbClr val="FFFFFF"/>
                </a:solidFill>
                <a:latin typeface="Segoe UI Semibold" panose="020B0702040204020203" pitchFamily="34" charset="0"/>
              </a:rPr>
              <a:t>occurs </a:t>
            </a:r>
            <a:r>
              <a:rPr lang="en-US" sz="2800" dirty="0">
                <a:solidFill>
                  <a:srgbClr val="FFFFFF"/>
                </a:solidFill>
                <a:latin typeface="Segoe UI Semibold" panose="020B0702040204020203" pitchFamily="34" charset="0"/>
              </a:rPr>
              <a:t>at a much greater rate when </a:t>
            </a:r>
            <a:endParaRPr lang="en-US" sz="2800" dirty="0" smtClean="0">
              <a:solidFill>
                <a:srgbClr val="FFFFFF"/>
              </a:solidFill>
              <a:latin typeface="Segoe UI Semibold" panose="020B0702040204020203" pitchFamily="34" charset="0"/>
            </a:endParaRPr>
          </a:p>
          <a:p>
            <a:r>
              <a:rPr lang="en-US" sz="2800" dirty="0" smtClean="0">
                <a:solidFill>
                  <a:srgbClr val="FFFFFF"/>
                </a:solidFill>
                <a:latin typeface="Segoe UI Semibold" panose="020B0702040204020203" pitchFamily="34" charset="0"/>
              </a:rPr>
              <a:t>performance </a:t>
            </a:r>
            <a:r>
              <a:rPr lang="en-US" sz="2800" dirty="0">
                <a:solidFill>
                  <a:srgbClr val="FFFFFF"/>
                </a:solidFill>
                <a:latin typeface="Segoe UI Semibold" panose="020B0702040204020203" pitchFamily="34" charset="0"/>
              </a:rPr>
              <a:t>measures are compared.” </a:t>
            </a:r>
            <a:endParaRPr lang="en-US" sz="2800" dirty="0" smtClean="0">
              <a:solidFill>
                <a:srgbClr val="FFFFFF"/>
              </a:solidFill>
              <a:latin typeface="Segoe UI Semibold" panose="020B0702040204020203" pitchFamily="34" charset="0"/>
            </a:endParaRPr>
          </a:p>
          <a:p>
            <a:r>
              <a:rPr lang="en-US" sz="2800" dirty="0" smtClean="0">
                <a:solidFill>
                  <a:srgbClr val="FFFFFF"/>
                </a:solidFill>
                <a:latin typeface="Segoe UI Semibold" panose="020B0702040204020203" pitchFamily="34" charset="0"/>
              </a:rPr>
              <a:t>Smith </a:t>
            </a:r>
            <a:r>
              <a:rPr lang="en-US" sz="2800" dirty="0">
                <a:solidFill>
                  <a:srgbClr val="FFFFFF"/>
                </a:solidFill>
                <a:latin typeface="Segoe UI Semibold" panose="020B0702040204020203" pitchFamily="34" charset="0"/>
              </a:rPr>
              <a:t>and </a:t>
            </a:r>
            <a:r>
              <a:rPr lang="en-US" sz="2800" dirty="0" smtClean="0">
                <a:solidFill>
                  <a:srgbClr val="FFFFFF"/>
                </a:solidFill>
                <a:latin typeface="Segoe UI Semibold" panose="020B0702040204020203" pitchFamily="34" charset="0"/>
              </a:rPr>
              <a:t>Cheng, </a:t>
            </a:r>
            <a:r>
              <a:rPr lang="en-US" sz="2800" dirty="0">
                <a:solidFill>
                  <a:srgbClr val="FFFFFF"/>
                </a:solidFill>
                <a:latin typeface="Segoe UI Semibold" panose="020B0702040204020203" pitchFamily="34" charset="0"/>
              </a:rPr>
              <a:t>2004</a:t>
            </a:r>
          </a:p>
        </p:txBody>
      </p:sp>
    </p:spTree>
    <p:extLst>
      <p:ext uri="{BB962C8B-B14F-4D97-AF65-F5344CB8AC3E}">
        <p14:creationId xmlns:p14="http://schemas.microsoft.com/office/powerpoint/2010/main" val="290723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573782608"/>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617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1939781174"/>
              </p:ext>
            </p:extLst>
          </p:nvPr>
        </p:nvGraphicFramePr>
        <p:xfrm>
          <a:off x="182928" y="137196"/>
          <a:ext cx="8778144" cy="6492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122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Content Placeholder 4"/>
          <p:cNvSpPr txBox="1">
            <a:spLocks/>
          </p:cNvSpPr>
          <p:nvPr/>
        </p:nvSpPr>
        <p:spPr>
          <a:xfrm>
            <a:off x="685800" y="762000"/>
            <a:ext cx="7543800" cy="3810000"/>
          </a:xfrm>
          <a:prstGeom prst="rect">
            <a:avLst/>
          </a:prstGeom>
          <a:solidFill>
            <a:srgbClr val="000000">
              <a:alpha val="60000"/>
            </a:srgbClr>
          </a:solidFill>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
              <a:defRPr sz="3200" kern="1200" baseline="0">
                <a:solidFill>
                  <a:srgbClr val="636363"/>
                </a:solidFill>
                <a:latin typeface="GillSans"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636363"/>
                </a:solidFill>
                <a:latin typeface="GillSans"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636363"/>
                </a:solidFill>
                <a:latin typeface="GillSans"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800" b="1" dirty="0" smtClean="0">
                <a:solidFill>
                  <a:prstClr val="white"/>
                </a:solidFill>
                <a:latin typeface="Calibri"/>
              </a:rPr>
              <a:t>Tips for successful Performance Review Sessions:</a:t>
            </a:r>
          </a:p>
          <a:p>
            <a:r>
              <a:rPr lang="en-US" sz="2800" dirty="0" smtClean="0">
                <a:solidFill>
                  <a:prstClr val="white"/>
                </a:solidFill>
                <a:latin typeface="Calibri"/>
              </a:rPr>
              <a:t>Leadership sufficiently interested to support and participate in regular meetings</a:t>
            </a:r>
          </a:p>
          <a:p>
            <a:r>
              <a:rPr lang="en-US" sz="2800" dirty="0" smtClean="0">
                <a:solidFill>
                  <a:prstClr val="white"/>
                </a:solidFill>
                <a:latin typeface="Calibri"/>
              </a:rPr>
              <a:t>A process that provides timely and accurate data on program outputs and outcomes</a:t>
            </a:r>
          </a:p>
          <a:p>
            <a:r>
              <a:rPr lang="en-US" sz="2800" dirty="0" smtClean="0">
                <a:solidFill>
                  <a:prstClr val="white"/>
                </a:solidFill>
                <a:latin typeface="Calibri"/>
              </a:rPr>
              <a:t>Staff that can assist the leader in examining the data and provide advice on issues to address at the meetings</a:t>
            </a:r>
          </a:p>
        </p:txBody>
      </p:sp>
      <p:sp>
        <p:nvSpPr>
          <p:cNvPr id="9" name="Content Placeholder 2"/>
          <p:cNvSpPr>
            <a:spLocks noGrp="1"/>
          </p:cNvSpPr>
          <p:nvPr>
            <p:ph idx="1"/>
          </p:nvPr>
        </p:nvSpPr>
        <p:spPr>
          <a:xfrm>
            <a:off x="0" y="5380037"/>
            <a:ext cx="9144000" cy="715963"/>
          </a:xfrm>
          <a:solidFill>
            <a:srgbClr val="000000"/>
          </a:solidFill>
        </p:spPr>
        <p:txBody>
          <a:bodyPr>
            <a:normAutofit/>
          </a:bodyPr>
          <a:lstStyle/>
          <a:p>
            <a:pPr marL="233363" indent="0">
              <a:buNone/>
            </a:pPr>
            <a:r>
              <a:rPr lang="en-US" dirty="0" smtClean="0">
                <a:solidFill>
                  <a:schemeClr val="bg1"/>
                </a:solidFill>
                <a:latin typeface="+mn-lt"/>
              </a:rPr>
              <a:t>Performance Review Sessions</a:t>
            </a:r>
          </a:p>
        </p:txBody>
      </p:sp>
    </p:spTree>
    <p:extLst>
      <p:ext uri="{BB962C8B-B14F-4D97-AF65-F5344CB8AC3E}">
        <p14:creationId xmlns:p14="http://schemas.microsoft.com/office/powerpoint/2010/main" val="8433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5257800"/>
            <a:ext cx="9144000" cy="1447800"/>
          </a:xfrm>
          <a:solidFill>
            <a:srgbClr val="000000">
              <a:alpha val="60000"/>
            </a:srgbClr>
          </a:solidFill>
        </p:spPr>
        <p:txBody>
          <a:bodyPr>
            <a:normAutofit/>
          </a:bodyPr>
          <a:lstStyle/>
          <a:p>
            <a:pPr marL="290513" indent="-176213">
              <a:buNone/>
            </a:pPr>
            <a:r>
              <a:rPr lang="en-US" sz="2800" dirty="0" smtClean="0">
                <a:solidFill>
                  <a:schemeClr val="bg1"/>
                </a:solidFill>
                <a:latin typeface="+mn-lt"/>
              </a:rPr>
              <a:t>“But you must never forget that every one of these figures comes from the village watchman, who just puts down what he damn well pleases.” Sir Josiah Stamp, 1911</a:t>
            </a:r>
            <a:endParaRPr lang="en-US" sz="2800" dirty="0">
              <a:solidFill>
                <a:schemeClr val="bg1"/>
              </a:solidFill>
              <a:latin typeface="+mn-lt"/>
            </a:endParaRPr>
          </a:p>
        </p:txBody>
      </p:sp>
      <p:sp>
        <p:nvSpPr>
          <p:cNvPr id="7" name="Content Placeholder 2"/>
          <p:cNvSpPr txBox="1">
            <a:spLocks/>
          </p:cNvSpPr>
          <p:nvPr/>
        </p:nvSpPr>
        <p:spPr>
          <a:xfrm>
            <a:off x="6019800" y="304800"/>
            <a:ext cx="3124200" cy="715963"/>
          </a:xfrm>
          <a:prstGeom prst="rect">
            <a:avLst/>
          </a:prstGeom>
          <a:solidFill>
            <a:srgbClr val="000000"/>
          </a:solidFill>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
              <a:defRPr sz="3200" kern="1200" baseline="0">
                <a:solidFill>
                  <a:srgbClr val="636363"/>
                </a:solidFill>
                <a:latin typeface="GillSans"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636363"/>
                </a:solidFill>
                <a:latin typeface="GillSans"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636363"/>
                </a:solidFill>
                <a:latin typeface="GillSans"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0">
              <a:buFont typeface="Wingdings" panose="05000000000000000000" pitchFamily="2" charset="2"/>
              <a:buNone/>
            </a:pPr>
            <a:r>
              <a:rPr lang="en-US" dirty="0" smtClean="0">
                <a:solidFill>
                  <a:prstClr val="white"/>
                </a:solidFill>
                <a:latin typeface="Calibri"/>
              </a:rPr>
              <a:t>Data validation</a:t>
            </a:r>
          </a:p>
        </p:txBody>
      </p:sp>
    </p:spTree>
    <p:extLst>
      <p:ext uri="{BB962C8B-B14F-4D97-AF65-F5344CB8AC3E}">
        <p14:creationId xmlns:p14="http://schemas.microsoft.com/office/powerpoint/2010/main" val="40250755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31802"/>
          <a:stretch/>
        </p:blipFill>
        <p:spPr>
          <a:xfrm>
            <a:off x="1752600" y="685800"/>
            <a:ext cx="5901744" cy="2690813"/>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67776"/>
          <a:stretch/>
        </p:blipFill>
        <p:spPr>
          <a:xfrm>
            <a:off x="1752600" y="3557587"/>
            <a:ext cx="2788617" cy="2690813"/>
          </a:xfrm>
          <a:prstGeom prst="rect">
            <a:avLst/>
          </a:prstGeom>
        </p:spPr>
      </p:pic>
      <p:sp>
        <p:nvSpPr>
          <p:cNvPr id="7" name="Rectangle 6"/>
          <p:cNvSpPr/>
          <p:nvPr/>
        </p:nvSpPr>
        <p:spPr>
          <a:xfrm>
            <a:off x="4800601" y="3948886"/>
            <a:ext cx="3736730" cy="1569660"/>
          </a:xfrm>
          <a:prstGeom prst="rect">
            <a:avLst/>
          </a:prstGeom>
          <a:solidFill>
            <a:srgbClr val="FFFFFF"/>
          </a:solidFill>
        </p:spPr>
        <p:txBody>
          <a:bodyPr wrap="square">
            <a:spAutoFit/>
          </a:bodyPr>
          <a:lstStyle/>
          <a:p>
            <a:pPr marL="228600" lvl="3" indent="-166688"/>
            <a:r>
              <a:rPr lang="en-US" sz="3200" b="1" dirty="0" smtClean="0">
                <a:solidFill>
                  <a:prstClr val="black"/>
                </a:solidFill>
              </a:rPr>
              <a:t>Don’t be surprised</a:t>
            </a:r>
          </a:p>
          <a:p>
            <a:pPr marL="228600" lvl="3" indent="-166688"/>
            <a:r>
              <a:rPr lang="en-US" sz="3200" b="1" dirty="0" smtClean="0">
                <a:solidFill>
                  <a:prstClr val="black"/>
                </a:solidFill>
              </a:rPr>
              <a:t>when measures </a:t>
            </a:r>
          </a:p>
          <a:p>
            <a:pPr marL="228600" lvl="3" indent="-166688"/>
            <a:r>
              <a:rPr lang="en-US" sz="3200" b="1" dirty="0" smtClean="0">
                <a:solidFill>
                  <a:prstClr val="black"/>
                </a:solidFill>
              </a:rPr>
              <a:t>are revised</a:t>
            </a:r>
            <a:endParaRPr lang="en-US" sz="3200" b="1" dirty="0">
              <a:solidFill>
                <a:prstClr val="black"/>
              </a:solidFill>
            </a:endParaRPr>
          </a:p>
        </p:txBody>
      </p:sp>
    </p:spTree>
    <p:extLst>
      <p:ext uri="{BB962C8B-B14F-4D97-AF65-F5344CB8AC3E}">
        <p14:creationId xmlns:p14="http://schemas.microsoft.com/office/powerpoint/2010/main" val="341334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31992"/>
          <a:stretch/>
        </p:blipFill>
        <p:spPr>
          <a:xfrm>
            <a:off x="862884" y="685800"/>
            <a:ext cx="7655417" cy="3324226"/>
          </a:xfrm>
          <a:prstGeom prst="rect">
            <a:avLst/>
          </a:prstGeom>
        </p:spPr>
      </p:pic>
      <p:sp>
        <p:nvSpPr>
          <p:cNvPr id="6" name="Rectangle 5"/>
          <p:cNvSpPr/>
          <p:nvPr/>
        </p:nvSpPr>
        <p:spPr>
          <a:xfrm>
            <a:off x="862884" y="4724400"/>
            <a:ext cx="7674447" cy="584775"/>
          </a:xfrm>
          <a:prstGeom prst="rect">
            <a:avLst/>
          </a:prstGeom>
          <a:solidFill>
            <a:srgbClr val="FFFFFF"/>
          </a:solidFill>
        </p:spPr>
        <p:txBody>
          <a:bodyPr wrap="square">
            <a:spAutoFit/>
          </a:bodyPr>
          <a:lstStyle/>
          <a:p>
            <a:pPr marL="228600" lvl="3" indent="-166688"/>
            <a:r>
              <a:rPr lang="en-US" sz="3200" b="1" dirty="0" smtClean="0">
                <a:solidFill>
                  <a:prstClr val="black"/>
                </a:solidFill>
              </a:rPr>
              <a:t>Don’t take it personally…</a:t>
            </a:r>
            <a:endParaRPr lang="en-US" sz="3200" b="1" dirty="0">
              <a:solidFill>
                <a:prstClr val="black"/>
              </a:solidFill>
            </a:endParaRPr>
          </a:p>
        </p:txBody>
      </p:sp>
    </p:spTree>
    <p:extLst>
      <p:ext uri="{BB962C8B-B14F-4D97-AF65-F5344CB8AC3E}">
        <p14:creationId xmlns:p14="http://schemas.microsoft.com/office/powerpoint/2010/main" val="2503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447800" y="1219200"/>
            <a:ext cx="6248400" cy="3170099"/>
          </a:xfrm>
          <a:prstGeom prst="rect">
            <a:avLst/>
          </a:prstGeom>
        </p:spPr>
        <p:txBody>
          <a:bodyPr wrap="square">
            <a:spAutoFit/>
          </a:bodyPr>
          <a:lstStyle/>
          <a:p>
            <a:pPr marL="0" lvl="2"/>
            <a:r>
              <a:rPr lang="en-US" sz="4000" b="1" dirty="0" smtClean="0">
                <a:solidFill>
                  <a:srgbClr val="FFFFFF"/>
                </a:solidFill>
              </a:rPr>
              <a:t>“Imagine playing or watching </a:t>
            </a:r>
            <a:r>
              <a:rPr lang="en-US" sz="4000" b="1" dirty="0">
                <a:solidFill>
                  <a:srgbClr val="FFFFFF"/>
                </a:solidFill>
              </a:rPr>
              <a:t>a football game and not knowing the score</a:t>
            </a:r>
            <a:r>
              <a:rPr lang="en-US" sz="4000" b="1" dirty="0" smtClean="0">
                <a:solidFill>
                  <a:srgbClr val="FFFFFF"/>
                </a:solidFill>
              </a:rPr>
              <a:t>.”</a:t>
            </a:r>
          </a:p>
          <a:p>
            <a:pPr marL="0" lvl="2"/>
            <a:endParaRPr lang="en-US" sz="4000" b="1" dirty="0">
              <a:solidFill>
                <a:srgbClr val="FFFFFF"/>
              </a:solidFill>
            </a:endParaRPr>
          </a:p>
          <a:p>
            <a:pPr marL="0" lvl="2" algn="r"/>
            <a:r>
              <a:rPr lang="en-US" sz="4000" b="1" dirty="0" smtClean="0">
                <a:solidFill>
                  <a:srgbClr val="FFFFFF"/>
                </a:solidFill>
              </a:rPr>
              <a:t>Patrick </a:t>
            </a:r>
            <a:r>
              <a:rPr lang="en-US" sz="4000" b="1" dirty="0" err="1" smtClean="0">
                <a:solidFill>
                  <a:srgbClr val="FFFFFF"/>
                </a:solidFill>
              </a:rPr>
              <a:t>Lencioni</a:t>
            </a:r>
            <a:endParaRPr lang="en-US" sz="4000" b="1" dirty="0">
              <a:solidFill>
                <a:srgbClr val="FFFFFF"/>
              </a:solidFill>
            </a:endParaRPr>
          </a:p>
        </p:txBody>
      </p:sp>
    </p:spTree>
    <p:extLst>
      <p:ext uri="{BB962C8B-B14F-4D97-AF65-F5344CB8AC3E}">
        <p14:creationId xmlns:p14="http://schemas.microsoft.com/office/powerpoint/2010/main" val="2300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4400" y="685800"/>
            <a:ext cx="7239000" cy="5486400"/>
          </a:xfrm>
          <a:prstGeom prst="rect">
            <a:avLst/>
          </a:prstGeom>
        </p:spPr>
      </p:pic>
      <p:sp>
        <p:nvSpPr>
          <p:cNvPr id="4" name="Title 3"/>
          <p:cNvSpPr>
            <a:spLocks noGrp="1"/>
          </p:cNvSpPr>
          <p:nvPr>
            <p:ph type="title" idx="4294967295"/>
          </p:nvPr>
        </p:nvSpPr>
        <p:spPr>
          <a:xfrm>
            <a:off x="0" y="2209800"/>
            <a:ext cx="9144000" cy="1338263"/>
          </a:xfrm>
        </p:spPr>
        <p:txBody>
          <a:bodyPr>
            <a:normAutofit/>
          </a:bodyPr>
          <a:lstStyle/>
          <a:p>
            <a:r>
              <a:rPr lang="en-US" sz="3600" b="1" dirty="0" smtClean="0">
                <a:latin typeface="Segoe UI" panose="020B0502040204020203" pitchFamily="34" charset="0"/>
                <a:ea typeface="Segoe UI" panose="020B0502040204020203" pitchFamily="34" charset="0"/>
                <a:cs typeface="Segoe UI" panose="020B0502040204020203" pitchFamily="34" charset="0"/>
              </a:rPr>
              <a:t>Performance Management is </a:t>
            </a:r>
            <a:endParaRPr lang="en-US"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5" name="Title 3"/>
          <p:cNvSpPr txBox="1">
            <a:spLocks/>
          </p:cNvSpPr>
          <p:nvPr/>
        </p:nvSpPr>
        <p:spPr>
          <a:xfrm>
            <a:off x="0" y="2938643"/>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communication</a:t>
            </a:r>
            <a:r>
              <a:rPr lang="en-US"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t>
            </a:r>
            <a:endPar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1243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23192"/>
            <a:ext cx="10319944" cy="6881191"/>
          </a:xfrm>
          <a:prstGeom prst="rect">
            <a:avLst/>
          </a:prstGeom>
        </p:spPr>
      </p:pic>
      <p:sp>
        <p:nvSpPr>
          <p:cNvPr id="13" name="TextBox 12"/>
          <p:cNvSpPr txBox="1"/>
          <p:nvPr/>
        </p:nvSpPr>
        <p:spPr>
          <a:xfrm>
            <a:off x="5181600" y="3389055"/>
            <a:ext cx="3581400" cy="2554545"/>
          </a:xfrm>
          <a:prstGeom prst="rect">
            <a:avLst/>
          </a:prstGeom>
          <a:noFill/>
          <a:ln>
            <a:noFill/>
          </a:ln>
        </p:spPr>
        <p:txBody>
          <a:bodyPr wrap="square" rtlCol="0">
            <a:spAutoFit/>
          </a:bodyPr>
          <a:lstStyle/>
          <a:p>
            <a:pPr algn="ctr"/>
            <a:r>
              <a:rPr lang="en-US" sz="4000" dirty="0">
                <a:solidFill>
                  <a:srgbClr val="000000"/>
                </a:solidFill>
                <a:latin typeface="Calibri" panose="020F0502020204030204" pitchFamily="34" charset="0"/>
              </a:rPr>
              <a:t>Reports </a:t>
            </a:r>
            <a:r>
              <a:rPr lang="en-US" sz="4000" dirty="0" smtClean="0">
                <a:solidFill>
                  <a:srgbClr val="000000"/>
                </a:solidFill>
                <a:latin typeface="Calibri" panose="020F0502020204030204" pitchFamily="34" charset="0"/>
              </a:rPr>
              <a:t>give a glimpse inside the manager’s brain. </a:t>
            </a:r>
            <a:endParaRPr lang="en-US" sz="4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6557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19200" y="3048000"/>
            <a:ext cx="6629400" cy="923330"/>
          </a:xfrm>
          <a:prstGeom prst="rect">
            <a:avLst/>
          </a:prstGeom>
          <a:noFill/>
          <a:ln>
            <a:noFill/>
          </a:ln>
        </p:spPr>
        <p:txBody>
          <a:bodyPr wrap="square" rtlCol="0">
            <a:spAutoFit/>
          </a:bodyPr>
          <a:lstStyle/>
          <a:p>
            <a:pPr algn="ctr"/>
            <a:r>
              <a:rPr lang="en-US" sz="5400" b="1" dirty="0" smtClean="0">
                <a:ln w="15875" cap="rnd">
                  <a:solidFill>
                    <a:schemeClr val="bg1"/>
                  </a:solidFill>
                </a:ln>
                <a:solidFill>
                  <a:sysClr val="windowText" lastClr="000000"/>
                </a:solidFill>
                <a:effectLst>
                  <a:glow rad="101600">
                    <a:schemeClr val="bg1">
                      <a:alpha val="13000"/>
                    </a:schemeClr>
                  </a:glow>
                </a:effectLst>
                <a:latin typeface="Calibri" panose="020F0502020204030204" pitchFamily="34" charset="0"/>
                <a:ea typeface="Segoe UI" panose="020B0502040204020203" pitchFamily="34" charset="0"/>
                <a:cs typeface="Segoe UI" panose="020B0502040204020203" pitchFamily="34" charset="0"/>
              </a:rPr>
              <a:t>simplicity</a:t>
            </a:r>
            <a:endParaRPr lang="en-US" sz="3200" dirty="0">
              <a:ln w="15875" cap="rnd">
                <a:solidFill>
                  <a:schemeClr val="bg1"/>
                </a:solidFill>
              </a:ln>
              <a:solidFill>
                <a:sysClr val="windowText" lastClr="000000"/>
              </a:solidFill>
              <a:effectLst>
                <a:glow rad="101600">
                  <a:schemeClr val="bg1">
                    <a:alpha val="13000"/>
                  </a:schemeClr>
                </a:glow>
              </a:effectLst>
              <a:latin typeface="Calibri" panose="020F050202020403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22226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8" name="TextBox 7"/>
            <p:cNvSpPr txBox="1"/>
            <p:nvPr/>
          </p:nvSpPr>
          <p:spPr>
            <a:xfrm>
              <a:off x="1219200" y="933271"/>
              <a:ext cx="6629400" cy="1200329"/>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Empathize</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Perceive others needs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expectations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15873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8" name="TextBox 7"/>
            <p:cNvSpPr txBox="1"/>
            <p:nvPr/>
          </p:nvSpPr>
          <p:spPr>
            <a:xfrm>
              <a:off x="1219200" y="933271"/>
              <a:ext cx="6629400" cy="1200329"/>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Empathize</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Perceive others needs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expectations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9" name="TextBox 8"/>
            <p:cNvSpPr txBox="1"/>
            <p:nvPr/>
          </p:nvSpPr>
          <p:spPr>
            <a:xfrm>
              <a:off x="4800600" y="4069140"/>
              <a:ext cx="2971800" cy="1569660"/>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Distill</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Boil down &amp;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customize</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to meet needs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55213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8" name="TextBox 7"/>
            <p:cNvSpPr txBox="1"/>
            <p:nvPr/>
          </p:nvSpPr>
          <p:spPr>
            <a:xfrm>
              <a:off x="1219200" y="933271"/>
              <a:ext cx="6629400" cy="1200329"/>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Empathize</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Perceive others needs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expectations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9" name="TextBox 8"/>
            <p:cNvSpPr txBox="1"/>
            <p:nvPr/>
          </p:nvSpPr>
          <p:spPr>
            <a:xfrm>
              <a:off x="4800600" y="4069140"/>
              <a:ext cx="2971800" cy="1569660"/>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Distill</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Boil down &amp;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customize</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to meet needs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grpSp>
        <p:nvGrpSpPr>
          <p:cNvPr id="7" name="Group 6"/>
          <p:cNvGrpSpPr/>
          <p:nvPr/>
        </p:nvGrpSpPr>
        <p:grpSpPr>
          <a:xfrm>
            <a:off x="1219200" y="2269152"/>
            <a:ext cx="3992849" cy="3992849"/>
            <a:chOff x="1219200" y="2269152"/>
            <a:chExt cx="3992849" cy="3992849"/>
          </a:xfrm>
          <a:solidFill>
            <a:schemeClr val="accent3">
              <a:alpha val="50196"/>
            </a:schemeClr>
          </a:solidFill>
        </p:grpSpPr>
        <p:sp>
          <p:nvSpPr>
            <p:cNvPr id="5" name="Oval 4"/>
            <p:cNvSpPr/>
            <p:nvPr/>
          </p:nvSpPr>
          <p:spPr>
            <a:xfrm>
              <a:off x="1219200" y="2269152"/>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10" name="TextBox 9"/>
            <p:cNvSpPr txBox="1"/>
            <p:nvPr/>
          </p:nvSpPr>
          <p:spPr>
            <a:xfrm>
              <a:off x="1219200" y="4069140"/>
              <a:ext cx="2971800" cy="1569660"/>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Clarify</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Make it easier</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to understand</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use</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67180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8" name="TextBox 7"/>
            <p:cNvSpPr txBox="1"/>
            <p:nvPr/>
          </p:nvSpPr>
          <p:spPr>
            <a:xfrm>
              <a:off x="1219200" y="933271"/>
              <a:ext cx="6629400" cy="1200329"/>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Empathize</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Perceive others needs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expectations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9" name="TextBox 8"/>
            <p:cNvSpPr txBox="1"/>
            <p:nvPr/>
          </p:nvSpPr>
          <p:spPr>
            <a:xfrm>
              <a:off x="4800600" y="4069140"/>
              <a:ext cx="2971800" cy="1569660"/>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Distill</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Boil down &amp; </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customize</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to meet needs</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grpSp>
        <p:nvGrpSpPr>
          <p:cNvPr id="7" name="Group 6"/>
          <p:cNvGrpSpPr/>
          <p:nvPr/>
        </p:nvGrpSpPr>
        <p:grpSpPr>
          <a:xfrm>
            <a:off x="1219200" y="2269152"/>
            <a:ext cx="3992849" cy="3992849"/>
            <a:chOff x="1219200" y="2269152"/>
            <a:chExt cx="3992849" cy="3992849"/>
          </a:xfrm>
          <a:solidFill>
            <a:schemeClr val="accent3">
              <a:alpha val="50196"/>
            </a:schemeClr>
          </a:solidFill>
        </p:grpSpPr>
        <p:sp>
          <p:nvSpPr>
            <p:cNvPr id="5" name="Oval 4"/>
            <p:cNvSpPr/>
            <p:nvPr/>
          </p:nvSpPr>
          <p:spPr>
            <a:xfrm>
              <a:off x="1219200" y="2269152"/>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10" name="TextBox 9"/>
            <p:cNvSpPr txBox="1"/>
            <p:nvPr/>
          </p:nvSpPr>
          <p:spPr>
            <a:xfrm>
              <a:off x="1219200" y="4069140"/>
              <a:ext cx="2971800" cy="1569660"/>
            </a:xfrm>
            <a:prstGeom prst="rect">
              <a:avLst/>
            </a:prstGeom>
            <a:noFill/>
          </p:spPr>
          <p:txBody>
            <a:bodyPr wrap="square" rtlCol="0">
              <a:spAutoFit/>
            </a:bodyPr>
            <a:lstStyle/>
            <a:p>
              <a:pPr algn="ctr"/>
              <a:r>
                <a:rPr lang="en-US" sz="2400" b="1"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Clarify</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Make it easier</a:t>
              </a:r>
              <a:b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b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to understand</a:t>
              </a:r>
            </a:p>
            <a:p>
              <a:pPr algn="ctr"/>
              <a:r>
                <a:rPr lang="en-US" sz="2400" dirty="0" smtClean="0">
                  <a:solidFill>
                    <a:schemeClr val="bg1"/>
                  </a:solidFill>
                  <a:latin typeface="Calibri" panose="020F0502020204030204" pitchFamily="34" charset="0"/>
                  <a:ea typeface="Segoe UI" panose="020B0502040204020203" pitchFamily="34" charset="0"/>
                  <a:cs typeface="Segoe UI" panose="020B0502040204020203" pitchFamily="34" charset="0"/>
                </a:rPr>
                <a:t>&amp; use</a:t>
              </a:r>
              <a:endParaRPr lang="en-US" sz="2400" dirty="0">
                <a:solidFill>
                  <a:schemeClr val="bg1"/>
                </a:solidFill>
                <a:latin typeface="Calibri" panose="020F0502020204030204" pitchFamily="34" charset="0"/>
                <a:ea typeface="Segoe UI" panose="020B0502040204020203" pitchFamily="34" charset="0"/>
                <a:cs typeface="Segoe UI" panose="020B0502040204020203" pitchFamily="34" charset="0"/>
              </a:endParaRPr>
            </a:p>
          </p:txBody>
        </p:sp>
      </p:grpSp>
      <p:sp>
        <p:nvSpPr>
          <p:cNvPr id="12" name="TextBox 11"/>
          <p:cNvSpPr txBox="1"/>
          <p:nvPr/>
        </p:nvSpPr>
        <p:spPr>
          <a:xfrm>
            <a:off x="1" y="6369420"/>
            <a:ext cx="7992932" cy="307777"/>
          </a:xfrm>
          <a:prstGeom prst="rect">
            <a:avLst/>
          </a:prstGeom>
          <a:noFill/>
        </p:spPr>
        <p:txBody>
          <a:bodyPr wrap="square" rtlCol="0">
            <a:spAutoFit/>
          </a:bodyPr>
          <a:lstStyle/>
          <a:p>
            <a:pPr algn="ctr"/>
            <a:r>
              <a:rPr lang="en-US" sz="1400" dirty="0" smtClean="0">
                <a:solidFill>
                  <a:schemeClr val="bg1"/>
                </a:solidFill>
                <a:latin typeface="Calibri" panose="020F0502020204030204" pitchFamily="34" charset="0"/>
              </a:rPr>
              <a:t>From: “Simple: Conquering the Crisis of Complexity,” Alan Siegel and Irene </a:t>
            </a:r>
            <a:r>
              <a:rPr lang="en-US" sz="1400" dirty="0" err="1" smtClean="0">
                <a:solidFill>
                  <a:schemeClr val="bg1"/>
                </a:solidFill>
                <a:latin typeface="Calibri" panose="020F0502020204030204" pitchFamily="34" charset="0"/>
              </a:rPr>
              <a:t>Etzkorn</a:t>
            </a:r>
            <a:r>
              <a:rPr lang="en-US" sz="1400" dirty="0" smtClean="0">
                <a:solidFill>
                  <a:schemeClr val="bg1"/>
                </a:solidFill>
                <a:latin typeface="Calibri" panose="020F0502020204030204" pitchFamily="34" charset="0"/>
              </a:rPr>
              <a:t> (2013)</a:t>
            </a:r>
            <a:endParaRPr lang="en-US" sz="1400" dirty="0">
              <a:solidFill>
                <a:schemeClr val="bg1"/>
              </a:solidFill>
              <a:latin typeface="Calibri" panose="020F0502020204030204" pitchFamily="34" charset="0"/>
            </a:endParaRPr>
          </a:p>
        </p:txBody>
      </p:sp>
      <p:sp>
        <p:nvSpPr>
          <p:cNvPr id="11" name="TextBox 10"/>
          <p:cNvSpPr txBox="1"/>
          <p:nvPr/>
        </p:nvSpPr>
        <p:spPr>
          <a:xfrm>
            <a:off x="1219200" y="3048000"/>
            <a:ext cx="6629400" cy="923330"/>
          </a:xfrm>
          <a:prstGeom prst="rect">
            <a:avLst/>
          </a:prstGeom>
          <a:noFill/>
          <a:ln>
            <a:noFill/>
          </a:ln>
        </p:spPr>
        <p:txBody>
          <a:bodyPr wrap="square" rtlCol="0">
            <a:spAutoFit/>
          </a:bodyPr>
          <a:lstStyle/>
          <a:p>
            <a:pPr algn="ctr"/>
            <a:r>
              <a:rPr lang="en-US" sz="5400" b="1" dirty="0" smtClean="0">
                <a:ln w="15875" cap="rnd">
                  <a:solidFill>
                    <a:schemeClr val="bg1"/>
                  </a:solidFill>
                </a:ln>
                <a:solidFill>
                  <a:sysClr val="windowText" lastClr="000000"/>
                </a:solidFill>
                <a:effectLst>
                  <a:glow rad="101600">
                    <a:schemeClr val="bg1">
                      <a:alpha val="13000"/>
                    </a:schemeClr>
                  </a:glow>
                </a:effectLst>
                <a:latin typeface="Calibri" panose="020F0502020204030204" pitchFamily="34" charset="0"/>
                <a:ea typeface="Segoe UI" panose="020B0502040204020203" pitchFamily="34" charset="0"/>
                <a:cs typeface="Segoe UI" panose="020B0502040204020203" pitchFamily="34" charset="0"/>
              </a:rPr>
              <a:t>simplicity</a:t>
            </a:r>
            <a:endParaRPr lang="en-US" sz="3200" dirty="0">
              <a:ln w="15875" cap="rnd">
                <a:solidFill>
                  <a:schemeClr val="bg1"/>
                </a:solidFill>
              </a:ln>
              <a:solidFill>
                <a:sysClr val="windowText" lastClr="000000"/>
              </a:solidFill>
              <a:effectLst>
                <a:glow rad="101600">
                  <a:schemeClr val="bg1">
                    <a:alpha val="13000"/>
                  </a:schemeClr>
                </a:glow>
              </a:effectLst>
              <a:latin typeface="Calibri" panose="020F050202020403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70136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1885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6528" y="76200"/>
            <a:ext cx="8534400" cy="64008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4600" y="76200"/>
            <a:ext cx="8534400" cy="6400800"/>
          </a:xfrm>
          <a:prstGeom prst="rect">
            <a:avLst/>
          </a:prstGeom>
        </p:spPr>
      </p:pic>
    </p:spTree>
    <p:extLst>
      <p:ext uri="{BB962C8B-B14F-4D97-AF65-F5344CB8AC3E}">
        <p14:creationId xmlns:p14="http://schemas.microsoft.com/office/powerpoint/2010/main" val="15697571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575454"/>
            <a:ext cx="6736703" cy="5974634"/>
          </a:xfrm>
          <a:prstGeom prst="rect">
            <a:avLst/>
          </a:prstGeom>
        </p:spPr>
      </p:pic>
    </p:spTree>
    <p:extLst>
      <p:ext uri="{BB962C8B-B14F-4D97-AF65-F5344CB8AC3E}">
        <p14:creationId xmlns:p14="http://schemas.microsoft.com/office/powerpoint/2010/main" val="3993465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19565" y="4724400"/>
            <a:ext cx="8504869" cy="1569660"/>
          </a:xfrm>
          <a:prstGeom prst="rect">
            <a:avLst/>
          </a:prstGeom>
          <a:solidFill>
            <a:schemeClr val="bg1"/>
          </a:solidFill>
        </p:spPr>
        <p:txBody>
          <a:bodyPr wrap="square">
            <a:spAutoFit/>
          </a:bodyPr>
          <a:lstStyle/>
          <a:p>
            <a:pPr marL="228600" lvl="3" indent="-166688"/>
            <a:r>
              <a:rPr lang="en-US" sz="3200" b="1" dirty="0" smtClean="0">
                <a:solidFill>
                  <a:srgbClr val="000000"/>
                </a:solidFill>
              </a:rPr>
              <a:t>“</a:t>
            </a:r>
            <a:r>
              <a:rPr lang="en-US" sz="3200" b="1" dirty="0">
                <a:solidFill>
                  <a:srgbClr val="000000"/>
                </a:solidFill>
              </a:rPr>
              <a:t>The key is always to measure the right things</a:t>
            </a:r>
            <a:r>
              <a:rPr lang="en-US" sz="3200" b="1" dirty="0" smtClean="0">
                <a:solidFill>
                  <a:srgbClr val="000000"/>
                </a:solidFill>
              </a:rPr>
              <a:t>.” </a:t>
            </a:r>
          </a:p>
          <a:p>
            <a:pPr marL="228600" lvl="3" indent="-166688"/>
            <a:r>
              <a:rPr lang="en-US" sz="3200" b="1" dirty="0">
                <a:solidFill>
                  <a:srgbClr val="000000"/>
                </a:solidFill>
              </a:rPr>
              <a:t>	</a:t>
            </a:r>
            <a:r>
              <a:rPr lang="en-US" sz="3200" b="1" dirty="0" smtClean="0">
                <a:solidFill>
                  <a:srgbClr val="000000"/>
                </a:solidFill>
              </a:rPr>
              <a:t>	</a:t>
            </a:r>
          </a:p>
          <a:p>
            <a:pPr marL="228600" lvl="3" indent="-166688" algn="just"/>
            <a:r>
              <a:rPr lang="en-US" sz="3200" b="1" dirty="0">
                <a:solidFill>
                  <a:srgbClr val="000000"/>
                </a:solidFill>
              </a:rPr>
              <a:t>	</a:t>
            </a:r>
            <a:r>
              <a:rPr lang="en-US" sz="3200" b="1" dirty="0" smtClean="0">
                <a:solidFill>
                  <a:srgbClr val="000000"/>
                </a:solidFill>
              </a:rPr>
              <a:t>					Patrick </a:t>
            </a:r>
            <a:r>
              <a:rPr lang="en-US" sz="3200" b="1" dirty="0" err="1" smtClean="0">
                <a:solidFill>
                  <a:srgbClr val="000000"/>
                </a:solidFill>
              </a:rPr>
              <a:t>Lencioni</a:t>
            </a:r>
            <a:endParaRPr lang="en-US" sz="3200" b="1" dirty="0">
              <a:solidFill>
                <a:srgbClr val="000000"/>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23975" b="50000"/>
          <a:stretch/>
        </p:blipFill>
        <p:spPr>
          <a:xfrm>
            <a:off x="319565" y="1606481"/>
            <a:ext cx="8504870" cy="2508319"/>
          </a:xfrm>
          <a:prstGeom prst="rect">
            <a:avLst/>
          </a:prstGeom>
        </p:spPr>
      </p:pic>
    </p:spTree>
    <p:extLst>
      <p:ext uri="{BB962C8B-B14F-4D97-AF65-F5344CB8AC3E}">
        <p14:creationId xmlns:p14="http://schemas.microsoft.com/office/powerpoint/2010/main" val="31007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035" y="-597050"/>
            <a:ext cx="10650070" cy="7987552"/>
          </a:xfrm>
          <a:prstGeom prst="rect">
            <a:avLst/>
          </a:prstGeom>
        </p:spPr>
      </p:pic>
    </p:spTree>
    <p:extLst>
      <p:ext uri="{BB962C8B-B14F-4D97-AF65-F5344CB8AC3E}">
        <p14:creationId xmlns:p14="http://schemas.microsoft.com/office/powerpoint/2010/main" val="24461507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7212013" cy="546100"/>
          </a:xfrm>
        </p:spPr>
        <p:txBody>
          <a:bodyPr/>
          <a:lstStyle/>
          <a:p>
            <a:pPr>
              <a:spcBef>
                <a:spcPts val="0"/>
              </a:spcBef>
            </a:pPr>
            <a:r>
              <a:rPr lang="en-US" sz="2400" dirty="0">
                <a:solidFill>
                  <a:srgbClr val="000000"/>
                </a:solidFill>
                <a:latin typeface="+mn-lt"/>
              </a:rPr>
              <a:t>“effective information visualization </a:t>
            </a:r>
            <a:r>
              <a:rPr lang="en-US" sz="2400" dirty="0" smtClean="0">
                <a:solidFill>
                  <a:srgbClr val="000000"/>
                </a:solidFill>
                <a:latin typeface="+mn-lt"/>
              </a:rPr>
              <a:t>(</a:t>
            </a:r>
            <a:r>
              <a:rPr lang="en-US" sz="2400" dirty="0">
                <a:solidFill>
                  <a:srgbClr val="000000"/>
                </a:solidFill>
                <a:latin typeface="+mn-lt"/>
              </a:rPr>
              <a:t>is) premised on</a:t>
            </a:r>
            <a:r>
              <a:rPr lang="en-US" sz="2400" dirty="0" smtClean="0">
                <a:solidFill>
                  <a:srgbClr val="000000"/>
                </a:solidFill>
                <a:latin typeface="+mn-lt"/>
              </a:rPr>
              <a:t>:</a:t>
            </a:r>
            <a:endParaRPr lang="en-US" sz="2400" dirty="0">
              <a:solidFill>
                <a:srgbClr val="000000"/>
              </a:solidFill>
              <a:latin typeface="+mn-lt"/>
            </a:endParaRPr>
          </a:p>
        </p:txBody>
      </p:sp>
      <p:sp>
        <p:nvSpPr>
          <p:cNvPr id="4" name="Rectangle 3"/>
          <p:cNvSpPr/>
          <p:nvPr/>
        </p:nvSpPr>
        <p:spPr>
          <a:xfrm>
            <a:off x="914400" y="1770995"/>
            <a:ext cx="7315200" cy="4708981"/>
          </a:xfrm>
          <a:prstGeom prst="rect">
            <a:avLst/>
          </a:prstGeom>
        </p:spPr>
        <p:txBody>
          <a:bodyPr wrap="square">
            <a:spAutoFit/>
          </a:bodyPr>
          <a:lstStyle/>
          <a:p>
            <a:pPr algn="ctr" fontAlgn="base">
              <a:spcAft>
                <a:spcPct val="0"/>
              </a:spcAft>
            </a:pPr>
            <a:r>
              <a:rPr lang="en-US" sz="3600" b="1" dirty="0">
                <a:solidFill>
                  <a:srgbClr val="000000"/>
                </a:solidFill>
                <a:sym typeface="Helvetica Neue Bold Condensed" charset="0"/>
              </a:rPr>
              <a:t>s</a:t>
            </a:r>
            <a:r>
              <a:rPr lang="en-US" sz="3600" b="1" dirty="0" smtClean="0">
                <a:solidFill>
                  <a:srgbClr val="000000"/>
                </a:solidFill>
                <a:sym typeface="Helvetica Neue Bold Condensed" charset="0"/>
              </a:rPr>
              <a:t>implicity </a:t>
            </a:r>
            <a:r>
              <a:rPr lang="en-US" sz="3600" dirty="0" smtClean="0">
                <a:solidFill>
                  <a:srgbClr val="000000"/>
                </a:solidFill>
                <a:sym typeface="Helvetica Neue Bold Condensed" charset="0"/>
              </a:rPr>
              <a:t> </a:t>
            </a:r>
            <a:endParaRPr lang="en-US" sz="3600" dirty="0">
              <a:solidFill>
                <a:srgbClr val="000000"/>
              </a:solidFill>
              <a:sym typeface="Helvetica Neue Bold Condensed" charset="0"/>
            </a:endParaRPr>
          </a:p>
          <a:p>
            <a:pPr algn="ctr" fontAlgn="base">
              <a:spcAft>
                <a:spcPts val="1200"/>
              </a:spcAft>
            </a:pPr>
            <a:r>
              <a:rPr lang="en-US" sz="2000" dirty="0">
                <a:solidFill>
                  <a:srgbClr val="000000"/>
                </a:solidFill>
                <a:sym typeface="Helvetica Neue Bold Condensed" charset="0"/>
              </a:rPr>
              <a:t>(complex notions simplified to save time for reader); </a:t>
            </a:r>
          </a:p>
          <a:p>
            <a:pPr algn="ctr" fontAlgn="base">
              <a:spcAft>
                <a:spcPct val="0"/>
              </a:spcAft>
            </a:pPr>
            <a:r>
              <a:rPr lang="en-US" sz="3600" b="1" dirty="0">
                <a:solidFill>
                  <a:srgbClr val="000000"/>
                </a:solidFill>
                <a:sym typeface="Helvetica Neue Bold Condensed" charset="0"/>
              </a:rPr>
              <a:t>transparency</a:t>
            </a:r>
          </a:p>
          <a:p>
            <a:pPr algn="ctr" fontAlgn="base">
              <a:spcAft>
                <a:spcPts val="1200"/>
              </a:spcAft>
            </a:pPr>
            <a:r>
              <a:rPr lang="en-US" sz="2000" dirty="0">
                <a:solidFill>
                  <a:srgbClr val="000000"/>
                </a:solidFill>
                <a:sym typeface="Helvetica Neue Bold Condensed" charset="0"/>
              </a:rPr>
              <a:t>(visual honesty and responsibility in sourcing); </a:t>
            </a:r>
          </a:p>
          <a:p>
            <a:pPr algn="ctr" fontAlgn="base">
              <a:spcAft>
                <a:spcPct val="0"/>
              </a:spcAft>
            </a:pPr>
            <a:r>
              <a:rPr lang="en-US" sz="3600" b="1" dirty="0">
                <a:solidFill>
                  <a:srgbClr val="000000"/>
                </a:solidFill>
                <a:sym typeface="Helvetica Neue Bold Condensed" charset="0"/>
              </a:rPr>
              <a:t>creativity</a:t>
            </a:r>
          </a:p>
          <a:p>
            <a:pPr algn="ctr" fontAlgn="base">
              <a:spcAft>
                <a:spcPts val="1200"/>
              </a:spcAft>
            </a:pPr>
            <a:r>
              <a:rPr lang="en-US" sz="2000" dirty="0">
                <a:solidFill>
                  <a:srgbClr val="000000"/>
                </a:solidFill>
                <a:sym typeface="Helvetica Neue Bold Condensed" charset="0"/>
              </a:rPr>
              <a:t>(design that is memorable and understandable); </a:t>
            </a:r>
          </a:p>
          <a:p>
            <a:pPr algn="ctr" fontAlgn="base">
              <a:spcAft>
                <a:spcPct val="0"/>
              </a:spcAft>
            </a:pPr>
            <a:r>
              <a:rPr lang="en-US" sz="3600" b="1" dirty="0">
                <a:solidFill>
                  <a:srgbClr val="000000"/>
                </a:solidFill>
                <a:sym typeface="Helvetica Neue Bold Condensed" charset="0"/>
              </a:rPr>
              <a:t>sociability</a:t>
            </a:r>
            <a:r>
              <a:rPr lang="en-US" sz="3600" dirty="0">
                <a:solidFill>
                  <a:srgbClr val="000000"/>
                </a:solidFill>
                <a:sym typeface="Helvetica Neue Bold Condensed" charset="0"/>
              </a:rPr>
              <a:t> </a:t>
            </a:r>
          </a:p>
          <a:p>
            <a:pPr algn="ctr" fontAlgn="base">
              <a:spcAft>
                <a:spcPts val="1200"/>
              </a:spcAft>
            </a:pPr>
            <a:r>
              <a:rPr lang="en-US" sz="2000" dirty="0">
                <a:solidFill>
                  <a:srgbClr val="000000"/>
                </a:solidFill>
                <a:sym typeface="Helvetica Neue Bold Condensed" charset="0"/>
              </a:rPr>
              <a:t>(easily shared and improved)”</a:t>
            </a:r>
          </a:p>
          <a:p>
            <a:pPr algn="ctr" fontAlgn="base">
              <a:spcAft>
                <a:spcPct val="0"/>
              </a:spcAft>
            </a:pPr>
            <a:endParaRPr lang="en-US" sz="3600" dirty="0">
              <a:solidFill>
                <a:srgbClr val="000000"/>
              </a:solidFill>
              <a:sym typeface="Helvetica Neue Bold Condensed" charset="0"/>
            </a:endParaRPr>
          </a:p>
        </p:txBody>
      </p:sp>
      <p:sp>
        <p:nvSpPr>
          <p:cNvPr id="6" name="Rectangle 5"/>
          <p:cNvSpPr/>
          <p:nvPr/>
        </p:nvSpPr>
        <p:spPr>
          <a:xfrm>
            <a:off x="4610100" y="6400800"/>
            <a:ext cx="4409494" cy="461665"/>
          </a:xfrm>
          <a:prstGeom prst="rect">
            <a:avLst/>
          </a:prstGeom>
        </p:spPr>
        <p:txBody>
          <a:bodyPr wrap="square">
            <a:spAutoFit/>
          </a:bodyPr>
          <a:lstStyle/>
          <a:p>
            <a:pPr algn="ctr" fontAlgn="base">
              <a:spcAft>
                <a:spcPct val="0"/>
              </a:spcAft>
            </a:pPr>
            <a:r>
              <a:rPr lang="en-US" sz="1200" dirty="0">
                <a:solidFill>
                  <a:srgbClr val="000000"/>
                </a:solidFill>
                <a:sym typeface="Helvetica Neue Bold Condensed" charset="0"/>
              </a:rPr>
              <a:t>http://www.edelman.com/p/6-a-m/visualizing-information</a:t>
            </a:r>
            <a:r>
              <a:rPr lang="en-US" sz="1200" dirty="0" smtClean="0">
                <a:solidFill>
                  <a:srgbClr val="000000"/>
                </a:solidFill>
                <a:sym typeface="Helvetica Neue Bold Condensed" charset="0"/>
              </a:rPr>
              <a:t>/</a:t>
            </a:r>
          </a:p>
          <a:p>
            <a:pPr algn="ctr" fontAlgn="base">
              <a:spcAft>
                <a:spcPct val="0"/>
              </a:spcAft>
            </a:pPr>
            <a:endParaRPr lang="en-US" sz="1200" dirty="0">
              <a:solidFill>
                <a:srgbClr val="000000"/>
              </a:solidFill>
              <a:sym typeface="Helvetica Neue Bold Condensed" charset="0"/>
              <a:hlinkClick r:id="rId3"/>
            </a:endParaRPr>
          </a:p>
        </p:txBody>
      </p:sp>
      <p:sp>
        <p:nvSpPr>
          <p:cNvPr id="7" name="Title 1"/>
          <p:cNvSpPr txBox="1">
            <a:spLocks/>
          </p:cNvSpPr>
          <p:nvPr/>
        </p:nvSpPr>
        <p:spPr bwMode="auto">
          <a:xfrm>
            <a:off x="1295400" y="6405562"/>
            <a:ext cx="3314700" cy="265212"/>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sym typeface="Helvetica Neue Bold Condensed" charset="0"/>
              </a:defRPr>
            </a:lvl1pPr>
            <a:lvl2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5pPr>
            <a:lvl6pPr marL="321457"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6pPr>
            <a:lvl7pPr marL="642915"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7pPr>
            <a:lvl8pPr marL="964372"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8pPr>
            <a:lvl9pPr marL="1285829"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9pPr>
          </a:lstStyle>
          <a:p>
            <a:r>
              <a:rPr lang="en-US" sz="1400" kern="0" dirty="0" smtClean="0">
                <a:solidFill>
                  <a:srgbClr val="000000"/>
                </a:solidFill>
                <a:latin typeface="+mn-lt"/>
              </a:rPr>
              <a:t>@</a:t>
            </a:r>
            <a:r>
              <a:rPr lang="en-US" sz="1400" kern="0" dirty="0" err="1" smtClean="0">
                <a:solidFill>
                  <a:srgbClr val="000000"/>
                </a:solidFill>
                <a:latin typeface="+mn-lt"/>
              </a:rPr>
              <a:t>Sambrook</a:t>
            </a:r>
            <a:endParaRPr lang="en-US" sz="1600" kern="0" dirty="0">
              <a:solidFill>
                <a:srgbClr val="000000"/>
              </a:solidFill>
              <a:latin typeface="+mn-lt"/>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6324600"/>
            <a:ext cx="428625" cy="428625"/>
          </a:xfrm>
          <a:prstGeom prst="rect">
            <a:avLst/>
          </a:prstGeom>
        </p:spPr>
      </p:pic>
    </p:spTree>
    <p:extLst>
      <p:ext uri="{BB962C8B-B14F-4D97-AF65-F5344CB8AC3E}">
        <p14:creationId xmlns:p14="http://schemas.microsoft.com/office/powerpoint/2010/main" val="1564856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4400" y="2438400"/>
            <a:ext cx="7570832" cy="2579914"/>
          </a:xfrm>
          <a:prstGeom prst="rect">
            <a:avLst/>
          </a:prstGeom>
        </p:spPr>
      </p:pic>
      <p:sp>
        <p:nvSpPr>
          <p:cNvPr id="5" name="Rectangle 4"/>
          <p:cNvSpPr/>
          <p:nvPr/>
        </p:nvSpPr>
        <p:spPr bwMode="auto">
          <a:xfrm>
            <a:off x="914400" y="2133600"/>
            <a:ext cx="7467600" cy="44958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200" smtClean="0">
              <a:solidFill>
                <a:srgbClr val="4A7594"/>
              </a:solidFill>
              <a:ea typeface="ヒラギノ角ゴ ProN W6" charset="0"/>
              <a:cs typeface="ヒラギノ角ゴ ProN W6" charset="0"/>
              <a:sym typeface="Helvetica Neue Bold Condensed" charset="0"/>
            </a:endParaRPr>
          </a:p>
        </p:txBody>
      </p:sp>
      <p:sp>
        <p:nvSpPr>
          <p:cNvPr id="2" name="Title 1"/>
          <p:cNvSpPr>
            <a:spLocks noGrp="1"/>
          </p:cNvSpPr>
          <p:nvPr>
            <p:ph type="title" idx="4294967295"/>
          </p:nvPr>
        </p:nvSpPr>
        <p:spPr>
          <a:xfrm>
            <a:off x="0" y="685800"/>
            <a:ext cx="7212013" cy="546100"/>
          </a:xfrm>
        </p:spPr>
        <p:txBody>
          <a:bodyPr/>
          <a:lstStyle/>
          <a:p>
            <a:pPr>
              <a:spcBef>
                <a:spcPts val="0"/>
              </a:spcBef>
            </a:pPr>
            <a:r>
              <a:rPr lang="en-US" sz="2400" dirty="0">
                <a:solidFill>
                  <a:schemeClr val="bg1">
                    <a:lumMod val="75000"/>
                  </a:schemeClr>
                </a:solidFill>
                <a:latin typeface="+mn-lt"/>
              </a:rPr>
              <a:t>“effective information visualization </a:t>
            </a:r>
            <a:r>
              <a:rPr lang="en-US" sz="2400" dirty="0" smtClean="0">
                <a:solidFill>
                  <a:schemeClr val="bg1">
                    <a:lumMod val="75000"/>
                  </a:schemeClr>
                </a:solidFill>
                <a:latin typeface="+mn-lt"/>
              </a:rPr>
              <a:t>(</a:t>
            </a:r>
            <a:r>
              <a:rPr lang="en-US" sz="2400" dirty="0">
                <a:solidFill>
                  <a:schemeClr val="bg1">
                    <a:lumMod val="75000"/>
                  </a:schemeClr>
                </a:solidFill>
                <a:latin typeface="+mn-lt"/>
              </a:rPr>
              <a:t>is) premised on</a:t>
            </a:r>
            <a:r>
              <a:rPr lang="en-US" sz="2400" dirty="0" smtClean="0">
                <a:solidFill>
                  <a:schemeClr val="bg1">
                    <a:lumMod val="75000"/>
                  </a:schemeClr>
                </a:solidFill>
                <a:latin typeface="+mn-lt"/>
              </a:rPr>
              <a:t>:</a:t>
            </a:r>
            <a:endParaRPr lang="en-US" sz="2400" dirty="0">
              <a:solidFill>
                <a:schemeClr val="bg1">
                  <a:lumMod val="75000"/>
                </a:schemeClr>
              </a:solidFill>
              <a:latin typeface="+mn-lt"/>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640" y="1450365"/>
            <a:ext cx="7816360" cy="5862270"/>
          </a:xfrm>
          <a:prstGeom prst="rect">
            <a:avLst/>
          </a:prstGeom>
        </p:spPr>
      </p:pic>
      <p:sp>
        <p:nvSpPr>
          <p:cNvPr id="4" name="Rectangle 3"/>
          <p:cNvSpPr/>
          <p:nvPr/>
        </p:nvSpPr>
        <p:spPr>
          <a:xfrm>
            <a:off x="914400" y="1066800"/>
            <a:ext cx="7315200" cy="954107"/>
          </a:xfrm>
          <a:prstGeom prst="rect">
            <a:avLst/>
          </a:prstGeom>
        </p:spPr>
        <p:txBody>
          <a:bodyPr wrap="square">
            <a:spAutoFit/>
          </a:bodyPr>
          <a:lstStyle/>
          <a:p>
            <a:pPr algn="ctr" fontAlgn="base">
              <a:spcAft>
                <a:spcPct val="0"/>
              </a:spcAft>
            </a:pPr>
            <a:r>
              <a:rPr lang="en-US" sz="3600" b="1" dirty="0">
                <a:solidFill>
                  <a:srgbClr val="000000"/>
                </a:solidFill>
                <a:sym typeface="Helvetica Neue Bold Condensed" charset="0"/>
              </a:rPr>
              <a:t>s</a:t>
            </a:r>
            <a:r>
              <a:rPr lang="en-US" sz="3600" b="1" dirty="0" smtClean="0">
                <a:solidFill>
                  <a:srgbClr val="000000"/>
                </a:solidFill>
                <a:sym typeface="Helvetica Neue Bold Condensed" charset="0"/>
              </a:rPr>
              <a:t>implicity</a:t>
            </a:r>
            <a:r>
              <a:rPr lang="en-US" sz="3600" dirty="0" smtClean="0">
                <a:solidFill>
                  <a:srgbClr val="000000"/>
                </a:solidFill>
                <a:sym typeface="Helvetica Neue Bold Condensed" charset="0"/>
              </a:rPr>
              <a:t>  </a:t>
            </a:r>
            <a:endParaRPr lang="en-US" sz="3600" dirty="0">
              <a:solidFill>
                <a:srgbClr val="000000"/>
              </a:solidFill>
              <a:sym typeface="Helvetica Neue Bold Condensed" charset="0"/>
            </a:endParaRPr>
          </a:p>
          <a:p>
            <a:pPr algn="ctr" fontAlgn="base">
              <a:spcAft>
                <a:spcPts val="1200"/>
              </a:spcAft>
            </a:pPr>
            <a:r>
              <a:rPr lang="en-US" sz="2000" dirty="0">
                <a:solidFill>
                  <a:srgbClr val="000000"/>
                </a:solidFill>
                <a:sym typeface="Helvetica Neue Bold Condensed" charset="0"/>
              </a:rPr>
              <a:t>(complex notions simplified to save time for reader</a:t>
            </a:r>
            <a:r>
              <a:rPr lang="en-US" sz="2000" dirty="0" smtClean="0">
                <a:solidFill>
                  <a:srgbClr val="000000"/>
                </a:solidFill>
                <a:sym typeface="Helvetica Neue Bold Condensed" charset="0"/>
              </a:rPr>
              <a:t>)</a:t>
            </a:r>
            <a:endParaRPr lang="en-US" sz="3600" dirty="0">
              <a:solidFill>
                <a:srgbClr val="000000"/>
              </a:solidFill>
              <a:sym typeface="Helvetica Neue Bold Condensed" charset="0"/>
            </a:endParaRPr>
          </a:p>
        </p:txBody>
      </p:sp>
    </p:spTree>
    <p:extLst>
      <p:ext uri="{BB962C8B-B14F-4D97-AF65-F5344CB8AC3E}">
        <p14:creationId xmlns:p14="http://schemas.microsoft.com/office/powerpoint/2010/main" val="369083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6029" y="2383971"/>
            <a:ext cx="6455228" cy="3265716"/>
          </a:xfrm>
          <a:prstGeom prst="rect">
            <a:avLst/>
          </a:prstGeom>
        </p:spPr>
      </p:pic>
      <p:sp>
        <p:nvSpPr>
          <p:cNvPr id="3" name="Rectangle 2"/>
          <p:cNvSpPr/>
          <p:nvPr/>
        </p:nvSpPr>
        <p:spPr bwMode="auto">
          <a:xfrm>
            <a:off x="1219200" y="2000250"/>
            <a:ext cx="7315200" cy="45720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200" smtClean="0">
              <a:solidFill>
                <a:srgbClr val="4A7594"/>
              </a:solidFill>
              <a:ea typeface="ヒラギノ角ゴ ProN W6" charset="0"/>
              <a:cs typeface="ヒラギノ角ゴ ProN W6" charset="0"/>
              <a:sym typeface="Helvetica Neue Bold Condensed" charset="0"/>
            </a:endParaRPr>
          </a:p>
        </p:txBody>
      </p:sp>
      <p:sp>
        <p:nvSpPr>
          <p:cNvPr id="2" name="Title 1"/>
          <p:cNvSpPr>
            <a:spLocks noGrp="1"/>
          </p:cNvSpPr>
          <p:nvPr>
            <p:ph type="title" idx="4294967295"/>
          </p:nvPr>
        </p:nvSpPr>
        <p:spPr>
          <a:xfrm>
            <a:off x="0" y="685800"/>
            <a:ext cx="7212013" cy="546100"/>
          </a:xfrm>
        </p:spPr>
        <p:txBody>
          <a:bodyPr/>
          <a:lstStyle/>
          <a:p>
            <a:pPr>
              <a:spcBef>
                <a:spcPts val="0"/>
              </a:spcBef>
            </a:pPr>
            <a:r>
              <a:rPr lang="en-US" sz="2400" dirty="0">
                <a:solidFill>
                  <a:srgbClr val="BFBFBF"/>
                </a:solidFill>
                <a:latin typeface="+mn-lt"/>
              </a:rPr>
              <a:t>“effective information visualization </a:t>
            </a:r>
            <a:r>
              <a:rPr lang="en-US" sz="2400" dirty="0" smtClean="0">
                <a:solidFill>
                  <a:srgbClr val="BFBFBF"/>
                </a:solidFill>
                <a:latin typeface="+mn-lt"/>
              </a:rPr>
              <a:t>(</a:t>
            </a:r>
            <a:r>
              <a:rPr lang="en-US" sz="2400" dirty="0">
                <a:solidFill>
                  <a:srgbClr val="BFBFBF"/>
                </a:solidFill>
                <a:latin typeface="+mn-lt"/>
              </a:rPr>
              <a:t>is) premised </a:t>
            </a:r>
            <a:r>
              <a:rPr lang="en-US" sz="2400" dirty="0" smtClean="0">
                <a:solidFill>
                  <a:srgbClr val="BFBFBF"/>
                </a:solidFill>
                <a:latin typeface="+mn-lt"/>
              </a:rPr>
              <a:t>on:</a:t>
            </a:r>
            <a:endParaRPr lang="en-US" sz="2400" dirty="0">
              <a:solidFill>
                <a:srgbClr val="BFBFBF"/>
              </a:solidFill>
              <a:latin typeface="+mn-lt"/>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1581150"/>
            <a:ext cx="7848600" cy="5886450"/>
          </a:xfrm>
          <a:prstGeom prst="rect">
            <a:avLst/>
          </a:prstGeom>
        </p:spPr>
      </p:pic>
      <p:sp>
        <p:nvSpPr>
          <p:cNvPr id="4" name="Rectangle 3"/>
          <p:cNvSpPr/>
          <p:nvPr/>
        </p:nvSpPr>
        <p:spPr>
          <a:xfrm>
            <a:off x="914400" y="1143000"/>
            <a:ext cx="7315200" cy="954107"/>
          </a:xfrm>
          <a:prstGeom prst="rect">
            <a:avLst/>
          </a:prstGeom>
        </p:spPr>
        <p:txBody>
          <a:bodyPr wrap="square">
            <a:spAutoFit/>
          </a:bodyPr>
          <a:lstStyle/>
          <a:p>
            <a:pPr algn="ctr" fontAlgn="base">
              <a:spcAft>
                <a:spcPct val="0"/>
              </a:spcAft>
            </a:pPr>
            <a:r>
              <a:rPr lang="en-US" sz="3600" b="1" dirty="0" smtClean="0">
                <a:solidFill>
                  <a:srgbClr val="26354A"/>
                </a:solidFill>
                <a:sym typeface="Helvetica Neue Bold Condensed" charset="0"/>
              </a:rPr>
              <a:t>transparency</a:t>
            </a:r>
            <a:endParaRPr lang="en-US" sz="3600" b="1" dirty="0">
              <a:solidFill>
                <a:srgbClr val="26354A"/>
              </a:solidFill>
              <a:sym typeface="Helvetica Neue Bold Condensed" charset="0"/>
            </a:endParaRPr>
          </a:p>
          <a:p>
            <a:pPr algn="ctr" fontAlgn="base">
              <a:spcAft>
                <a:spcPts val="1200"/>
              </a:spcAft>
            </a:pPr>
            <a:r>
              <a:rPr lang="en-US" sz="2000" dirty="0">
                <a:solidFill>
                  <a:srgbClr val="26354A"/>
                </a:solidFill>
                <a:sym typeface="Helvetica Neue Bold Condensed" charset="0"/>
              </a:rPr>
              <a:t>(visual honesty and responsibility in sourcing</a:t>
            </a:r>
            <a:r>
              <a:rPr lang="en-US" sz="2000" dirty="0" smtClean="0">
                <a:solidFill>
                  <a:srgbClr val="26354A"/>
                </a:solidFill>
                <a:sym typeface="Helvetica Neue Bold Condensed" charset="0"/>
              </a:rPr>
              <a:t>)</a:t>
            </a:r>
            <a:endParaRPr lang="en-US" sz="3600" dirty="0">
              <a:solidFill>
                <a:srgbClr val="FFFFFF">
                  <a:lumMod val="75000"/>
                </a:srgbClr>
              </a:solidFill>
              <a:sym typeface="Helvetica Neue Bold Condensed" charset="0"/>
            </a:endParaRPr>
          </a:p>
        </p:txBody>
      </p:sp>
    </p:spTree>
    <p:extLst>
      <p:ext uri="{BB962C8B-B14F-4D97-AF65-F5344CB8AC3E}">
        <p14:creationId xmlns:p14="http://schemas.microsoft.com/office/powerpoint/2010/main" val="393348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238249"/>
            <a:ext cx="10134600" cy="7600951"/>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3981449"/>
            <a:ext cx="457200" cy="220054"/>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4024068"/>
            <a:ext cx="457200" cy="381000"/>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4224829"/>
            <a:ext cx="457200" cy="38100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4425203"/>
            <a:ext cx="457200" cy="381000"/>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4624495"/>
            <a:ext cx="457200" cy="3810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4825256"/>
            <a:ext cx="457200" cy="381000"/>
          </a:xfrm>
          <a:prstGeom prst="rect">
            <a:avLst/>
          </a:prstGeom>
        </p:spPr>
      </p:pic>
      <p:sp>
        <p:nvSpPr>
          <p:cNvPr id="2" name="Title 1"/>
          <p:cNvSpPr>
            <a:spLocks noGrp="1"/>
          </p:cNvSpPr>
          <p:nvPr>
            <p:ph type="title" idx="4294967295"/>
          </p:nvPr>
        </p:nvSpPr>
        <p:spPr>
          <a:xfrm>
            <a:off x="0" y="685800"/>
            <a:ext cx="7212013" cy="546100"/>
          </a:xfrm>
        </p:spPr>
        <p:txBody>
          <a:bodyPr/>
          <a:lstStyle/>
          <a:p>
            <a:pPr>
              <a:spcBef>
                <a:spcPts val="0"/>
              </a:spcBef>
            </a:pPr>
            <a:r>
              <a:rPr lang="en-US" sz="2400" dirty="0">
                <a:solidFill>
                  <a:srgbClr val="BFBFBF"/>
                </a:solidFill>
                <a:latin typeface="+mn-lt"/>
              </a:rPr>
              <a:t>“effective information visualization </a:t>
            </a:r>
            <a:r>
              <a:rPr lang="en-US" sz="2400" dirty="0" smtClean="0">
                <a:solidFill>
                  <a:srgbClr val="BFBFBF"/>
                </a:solidFill>
                <a:latin typeface="+mn-lt"/>
              </a:rPr>
              <a:t>(</a:t>
            </a:r>
            <a:r>
              <a:rPr lang="en-US" sz="2400" dirty="0">
                <a:solidFill>
                  <a:srgbClr val="BFBFBF"/>
                </a:solidFill>
                <a:latin typeface="+mn-lt"/>
              </a:rPr>
              <a:t>is) premised on</a:t>
            </a:r>
            <a:r>
              <a:rPr lang="en-US" sz="2400" dirty="0" smtClean="0">
                <a:solidFill>
                  <a:srgbClr val="BFBFBF"/>
                </a:solidFill>
                <a:latin typeface="+mn-lt"/>
              </a:rPr>
              <a:t>:</a:t>
            </a:r>
            <a:endParaRPr lang="en-US" sz="2400" dirty="0">
              <a:solidFill>
                <a:srgbClr val="BFBFBF"/>
              </a:solidFill>
              <a:latin typeface="+mn-lt"/>
            </a:endParaRPr>
          </a:p>
        </p:txBody>
      </p:sp>
      <p:sp>
        <p:nvSpPr>
          <p:cNvPr id="4" name="Rectangle 3"/>
          <p:cNvSpPr/>
          <p:nvPr/>
        </p:nvSpPr>
        <p:spPr>
          <a:xfrm>
            <a:off x="914400" y="1197021"/>
            <a:ext cx="7315200" cy="954107"/>
          </a:xfrm>
          <a:prstGeom prst="rect">
            <a:avLst/>
          </a:prstGeom>
        </p:spPr>
        <p:txBody>
          <a:bodyPr wrap="square">
            <a:spAutoFit/>
          </a:bodyPr>
          <a:lstStyle/>
          <a:p>
            <a:pPr algn="ctr" fontAlgn="base">
              <a:spcAft>
                <a:spcPct val="0"/>
              </a:spcAft>
            </a:pPr>
            <a:r>
              <a:rPr lang="en-US" sz="3600" b="1" dirty="0" smtClean="0">
                <a:solidFill>
                  <a:srgbClr val="000000"/>
                </a:solidFill>
                <a:sym typeface="Helvetica Neue Bold Condensed" charset="0"/>
              </a:rPr>
              <a:t>creativity</a:t>
            </a:r>
            <a:endParaRPr lang="en-US" sz="3600" b="1" dirty="0">
              <a:solidFill>
                <a:srgbClr val="000000"/>
              </a:solidFill>
              <a:sym typeface="Helvetica Neue Bold Condensed" charset="0"/>
            </a:endParaRPr>
          </a:p>
          <a:p>
            <a:pPr algn="ctr" fontAlgn="base">
              <a:spcAft>
                <a:spcPts val="1200"/>
              </a:spcAft>
            </a:pPr>
            <a:r>
              <a:rPr lang="en-US" sz="2000" dirty="0">
                <a:solidFill>
                  <a:srgbClr val="000000"/>
                </a:solidFill>
                <a:sym typeface="Helvetica Neue Bold Condensed" charset="0"/>
              </a:rPr>
              <a:t>(design that is memorable and understandable</a:t>
            </a:r>
            <a:r>
              <a:rPr lang="en-US" sz="2000" dirty="0" smtClean="0">
                <a:solidFill>
                  <a:srgbClr val="000000"/>
                </a:solidFill>
                <a:sym typeface="Helvetica Neue Bold Condensed" charset="0"/>
              </a:rPr>
              <a:t>)</a:t>
            </a:r>
            <a:endParaRPr lang="en-US" sz="3600" dirty="0">
              <a:solidFill>
                <a:srgbClr val="FFFFFF"/>
              </a:solidFill>
              <a:sym typeface="Helvetica Neue Bold Condensed" charset="0"/>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00" y="5024548"/>
            <a:ext cx="457200" cy="381000"/>
          </a:xfrm>
          <a:prstGeom prst="rect">
            <a:avLst/>
          </a:prstGeom>
        </p:spPr>
      </p:pic>
      <p:sp>
        <p:nvSpPr>
          <p:cNvPr id="21" name="Cloud Callout 20"/>
          <p:cNvSpPr/>
          <p:nvPr/>
        </p:nvSpPr>
        <p:spPr>
          <a:xfrm>
            <a:off x="5169243" y="2704071"/>
            <a:ext cx="3873843" cy="20574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00135" y="3378828"/>
            <a:ext cx="3490725" cy="707886"/>
          </a:xfrm>
          <a:prstGeom prst="rect">
            <a:avLst/>
          </a:prstGeom>
          <a:noFill/>
        </p:spPr>
        <p:txBody>
          <a:bodyPr wrap="square" rtlCol="0">
            <a:spAutoFit/>
          </a:bodyPr>
          <a:lstStyle/>
          <a:p>
            <a:pPr algn="ctr"/>
            <a:r>
              <a:rPr lang="en-US" sz="2000" b="1" dirty="0" smtClean="0"/>
              <a:t>Phoenix is almost 7 times larger than Scottsdale!</a:t>
            </a:r>
            <a:endParaRPr lang="en-US" sz="2000" b="1" dirty="0"/>
          </a:p>
        </p:txBody>
      </p:sp>
    </p:spTree>
    <p:extLst>
      <p:ext uri="{BB962C8B-B14F-4D97-AF65-F5344CB8AC3E}">
        <p14:creationId xmlns:p14="http://schemas.microsoft.com/office/powerpoint/2010/main" val="132620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7212013" cy="546100"/>
          </a:xfrm>
        </p:spPr>
        <p:txBody>
          <a:bodyPr/>
          <a:lstStyle/>
          <a:p>
            <a:pPr>
              <a:spcBef>
                <a:spcPts val="0"/>
              </a:spcBef>
            </a:pPr>
            <a:r>
              <a:rPr lang="en-US" sz="2400" dirty="0">
                <a:solidFill>
                  <a:srgbClr val="BFBFBF"/>
                </a:solidFill>
                <a:latin typeface="+mn-lt"/>
              </a:rPr>
              <a:t>“effective information visualization </a:t>
            </a:r>
            <a:r>
              <a:rPr lang="en-US" sz="2400" dirty="0" smtClean="0">
                <a:solidFill>
                  <a:srgbClr val="BFBFBF"/>
                </a:solidFill>
                <a:latin typeface="+mn-lt"/>
              </a:rPr>
              <a:t>(</a:t>
            </a:r>
            <a:r>
              <a:rPr lang="en-US" sz="2400" dirty="0">
                <a:solidFill>
                  <a:srgbClr val="BFBFBF"/>
                </a:solidFill>
                <a:latin typeface="+mn-lt"/>
              </a:rPr>
              <a:t>is) premised on</a:t>
            </a:r>
            <a:r>
              <a:rPr lang="en-US" sz="2400" dirty="0" smtClean="0">
                <a:solidFill>
                  <a:srgbClr val="BFBFBF"/>
                </a:solidFill>
                <a:latin typeface="+mn-lt"/>
              </a:rPr>
              <a:t>:</a:t>
            </a:r>
            <a:endParaRPr lang="en-US" sz="2400" dirty="0">
              <a:solidFill>
                <a:srgbClr val="BFBFBF"/>
              </a:solidFill>
              <a:latin typeface="+mn-lt"/>
            </a:endParaRPr>
          </a:p>
        </p:txBody>
      </p:sp>
      <p:sp>
        <p:nvSpPr>
          <p:cNvPr id="4" name="Rectangle 3"/>
          <p:cNvSpPr/>
          <p:nvPr/>
        </p:nvSpPr>
        <p:spPr>
          <a:xfrm>
            <a:off x="914400" y="1179493"/>
            <a:ext cx="7315200" cy="954107"/>
          </a:xfrm>
          <a:prstGeom prst="rect">
            <a:avLst/>
          </a:prstGeom>
        </p:spPr>
        <p:txBody>
          <a:bodyPr wrap="square">
            <a:spAutoFit/>
          </a:bodyPr>
          <a:lstStyle/>
          <a:p>
            <a:pPr algn="ctr" fontAlgn="base">
              <a:spcAft>
                <a:spcPct val="0"/>
              </a:spcAft>
            </a:pPr>
            <a:r>
              <a:rPr lang="en-US" sz="3600" b="1" dirty="0" smtClean="0">
                <a:solidFill>
                  <a:srgbClr val="000000"/>
                </a:solidFill>
                <a:sym typeface="Helvetica Neue Bold Condensed" charset="0"/>
              </a:rPr>
              <a:t>sociability </a:t>
            </a:r>
            <a:endParaRPr lang="en-US" sz="3600" b="1" dirty="0">
              <a:solidFill>
                <a:srgbClr val="000000"/>
              </a:solidFill>
              <a:sym typeface="Helvetica Neue Bold Condensed" charset="0"/>
            </a:endParaRPr>
          </a:p>
          <a:p>
            <a:pPr algn="ctr" fontAlgn="base">
              <a:spcAft>
                <a:spcPts val="1200"/>
              </a:spcAft>
            </a:pPr>
            <a:r>
              <a:rPr lang="en-US" sz="2000" dirty="0">
                <a:solidFill>
                  <a:srgbClr val="000000"/>
                </a:solidFill>
                <a:sym typeface="Helvetica Neue Bold Condensed" charset="0"/>
              </a:rPr>
              <a:t>(easily shared and improved</a:t>
            </a:r>
            <a:r>
              <a:rPr lang="en-US" sz="2000" dirty="0" smtClean="0">
                <a:solidFill>
                  <a:srgbClr val="000000"/>
                </a:solidFill>
                <a:sym typeface="Helvetica Neue Bold Condensed" charset="0"/>
              </a:rPr>
              <a:t>)</a:t>
            </a:r>
            <a:endParaRPr lang="en-US" sz="3600" dirty="0">
              <a:solidFill>
                <a:srgbClr val="000000"/>
              </a:solidFill>
              <a:sym typeface="Helvetica Neue Bold Condensed"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6575" y="1295400"/>
            <a:ext cx="428625" cy="428625"/>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7225" y="4988764"/>
            <a:ext cx="4387134" cy="1530132"/>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87225" y="2265482"/>
            <a:ext cx="4369550" cy="1038225"/>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87949" y="3315429"/>
            <a:ext cx="4369550" cy="1676401"/>
          </a:xfrm>
          <a:prstGeom prst="rect">
            <a:avLst/>
          </a:prstGeom>
        </p:spPr>
      </p:pic>
    </p:spTree>
    <p:extLst>
      <p:ext uri="{BB962C8B-B14F-4D97-AF65-F5344CB8AC3E}">
        <p14:creationId xmlns:p14="http://schemas.microsoft.com/office/powerpoint/2010/main" val="2153947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3514725" cy="838200"/>
          </a:xfrm>
        </p:spPr>
        <p:txBody>
          <a:bodyPr anchor="ctr"/>
          <a:lstStyle/>
          <a:p>
            <a:r>
              <a:rPr lang="en-US" sz="3600" b="1" dirty="0" smtClean="0">
                <a:solidFill>
                  <a:srgbClr val="000000"/>
                </a:solidFill>
                <a:latin typeface="+mn-lt"/>
              </a:rPr>
              <a:t>Edward R. </a:t>
            </a:r>
            <a:r>
              <a:rPr lang="en-US" sz="3600" b="1" dirty="0" err="1" smtClean="0">
                <a:solidFill>
                  <a:srgbClr val="000000"/>
                </a:solidFill>
                <a:latin typeface="+mn-lt"/>
              </a:rPr>
              <a:t>Tufte</a:t>
            </a:r>
            <a:endParaRPr lang="en-US" sz="4000" b="1" dirty="0">
              <a:solidFill>
                <a:srgbClr val="000000"/>
              </a:solidFill>
              <a:latin typeface="+mn-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7699" y="0"/>
            <a:ext cx="4712677" cy="6858000"/>
          </a:xfrm>
          <a:prstGeom prst="rect">
            <a:avLst/>
          </a:prstGeom>
        </p:spPr>
      </p:pic>
      <p:sp>
        <p:nvSpPr>
          <p:cNvPr id="4" name="Rectangle 3"/>
          <p:cNvSpPr/>
          <p:nvPr/>
        </p:nvSpPr>
        <p:spPr>
          <a:xfrm>
            <a:off x="914400" y="5867400"/>
            <a:ext cx="7968762" cy="400110"/>
          </a:xfrm>
          <a:prstGeom prst="rect">
            <a:avLst/>
          </a:prstGeom>
          <a:solidFill>
            <a:srgbClr val="000000"/>
          </a:solidFill>
        </p:spPr>
        <p:txBody>
          <a:bodyPr wrap="square">
            <a:spAutoFit/>
          </a:bodyPr>
          <a:lstStyle/>
          <a:p>
            <a:pPr algn="r" fontAlgn="base">
              <a:spcBef>
                <a:spcPct val="0"/>
              </a:spcBef>
              <a:spcAft>
                <a:spcPct val="0"/>
              </a:spcAft>
            </a:pPr>
            <a:r>
              <a:rPr lang="en-US" sz="2000" dirty="0" smtClean="0">
                <a:solidFill>
                  <a:srgbClr val="FFFFFF"/>
                </a:solidFill>
                <a:latin typeface="Franklin Gothic Medium"/>
                <a:sym typeface="Helvetica Neue Bold Condensed" charset="0"/>
              </a:rPr>
              <a:t>The Visual Display of Quantitative Information, Edward R. </a:t>
            </a:r>
            <a:r>
              <a:rPr lang="en-US" sz="2000" dirty="0" err="1" smtClean="0">
                <a:solidFill>
                  <a:srgbClr val="FFFFFF"/>
                </a:solidFill>
                <a:latin typeface="Franklin Gothic Medium"/>
                <a:sym typeface="Helvetica Neue Bold Condensed" charset="0"/>
              </a:rPr>
              <a:t>Tufte</a:t>
            </a:r>
            <a:r>
              <a:rPr lang="en-US" sz="2000" dirty="0" smtClean="0">
                <a:solidFill>
                  <a:srgbClr val="FFFFFF"/>
                </a:solidFill>
                <a:latin typeface="Franklin Gothic Medium"/>
                <a:sym typeface="Helvetica Neue Bold Condensed" charset="0"/>
              </a:rPr>
              <a:t>,  2001</a:t>
            </a:r>
            <a:endParaRPr lang="en-US" sz="2000" dirty="0">
              <a:solidFill>
                <a:srgbClr val="FFFFFF"/>
              </a:solidFill>
              <a:latin typeface="Franklin Gothic Medium"/>
              <a:sym typeface="Helvetica Neue Bold Condense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1905000"/>
            <a:ext cx="3048000" cy="3852153"/>
          </a:xfrm>
          <a:prstGeom prst="rect">
            <a:avLst/>
          </a:prstGeom>
        </p:spPr>
      </p:pic>
      <p:sp>
        <p:nvSpPr>
          <p:cNvPr id="13" name="Title 1"/>
          <p:cNvSpPr txBox="1">
            <a:spLocks/>
          </p:cNvSpPr>
          <p:nvPr/>
        </p:nvSpPr>
        <p:spPr bwMode="auto">
          <a:xfrm>
            <a:off x="1333500" y="6405562"/>
            <a:ext cx="1104900" cy="265212"/>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sym typeface="Helvetica Neue Bold Condensed" charset="0"/>
              </a:defRPr>
            </a:lvl1pPr>
            <a:lvl2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5pPr>
            <a:lvl6pPr marL="321457"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6pPr>
            <a:lvl7pPr marL="642915"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7pPr>
            <a:lvl8pPr marL="964372"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8pPr>
            <a:lvl9pPr marL="1285829"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9pPr>
          </a:lstStyle>
          <a:p>
            <a:r>
              <a:rPr lang="en-US" sz="1200" kern="0" dirty="0" smtClean="0">
                <a:solidFill>
                  <a:srgbClr val="000000"/>
                </a:solidFill>
              </a:rPr>
              <a:t>@</a:t>
            </a:r>
            <a:r>
              <a:rPr lang="en-US" sz="1200" kern="0" dirty="0" err="1" smtClean="0">
                <a:solidFill>
                  <a:srgbClr val="000000"/>
                </a:solidFill>
              </a:rPr>
              <a:t>EdwardTufte</a:t>
            </a:r>
            <a:endParaRPr lang="en-US" sz="1400" kern="0" dirty="0">
              <a:solidFill>
                <a:srgbClr val="000000"/>
              </a:solidFill>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6324600"/>
            <a:ext cx="428625" cy="428625"/>
          </a:xfrm>
          <a:prstGeom prst="rect">
            <a:avLst/>
          </a:prstGeom>
        </p:spPr>
      </p:pic>
    </p:spTree>
    <p:extLst>
      <p:ext uri="{BB962C8B-B14F-4D97-AF65-F5344CB8AC3E}">
        <p14:creationId xmlns:p14="http://schemas.microsoft.com/office/powerpoint/2010/main" val="24112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8229600" cy="685800"/>
          </a:xfrm>
        </p:spPr>
        <p:txBody>
          <a:bodyPr anchor="ctr"/>
          <a:lstStyle/>
          <a:p>
            <a:r>
              <a:rPr lang="en-US" sz="4000" dirty="0" smtClean="0">
                <a:solidFill>
                  <a:schemeClr val="tx1"/>
                </a:solidFill>
              </a:rPr>
              <a:t>Remove </a:t>
            </a:r>
            <a:r>
              <a:rPr lang="en-US" sz="4000" dirty="0" err="1" smtClean="0">
                <a:solidFill>
                  <a:schemeClr val="tx1"/>
                </a:solidFill>
              </a:rPr>
              <a:t>Chartjunk</a:t>
            </a:r>
            <a:endParaRPr lang="en-US" sz="4000" dirty="0">
              <a:solidFill>
                <a:schemeClr val="tx1"/>
              </a:solidFill>
            </a:endParaRPr>
          </a:p>
        </p:txBody>
      </p:sp>
      <p:graphicFrame>
        <p:nvGraphicFramePr>
          <p:cNvPr id="5" name="Chart 4"/>
          <p:cNvGraphicFramePr/>
          <p:nvPr>
            <p:extLst>
              <p:ext uri="{D42A27DB-BD31-4B8C-83A1-F6EECF244321}">
                <p14:modId xmlns:p14="http://schemas.microsoft.com/office/powerpoint/2010/main" val="1052480011"/>
              </p:ext>
            </p:extLst>
          </p:nvPr>
        </p:nvGraphicFramePr>
        <p:xfrm>
          <a:off x="457200" y="1600200"/>
          <a:ext cx="8229600" cy="459131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334000" y="614065"/>
            <a:ext cx="3581400" cy="923330"/>
          </a:xfrm>
          <a:prstGeom prst="rect">
            <a:avLst/>
          </a:prstGeom>
        </p:spPr>
        <p:txBody>
          <a:bodyPr wrap="square">
            <a:spAutoFit/>
          </a:bodyPr>
          <a:lstStyle/>
          <a:p>
            <a:pPr fontAlgn="base">
              <a:spcBef>
                <a:spcPct val="0"/>
              </a:spcBef>
              <a:spcAft>
                <a:spcPct val="0"/>
              </a:spcAft>
            </a:pPr>
            <a:r>
              <a:rPr lang="en-US" dirty="0">
                <a:solidFill>
                  <a:srgbClr val="FFFFFF"/>
                </a:solidFill>
                <a:sym typeface="Helvetica Neue Bold Condensed" charset="0"/>
              </a:rPr>
              <a:t>“interior decoration of graphics generates a lot of ink that does not tell the viewer anything new.”</a:t>
            </a:r>
            <a:endParaRPr lang="en-US" sz="2000" dirty="0">
              <a:solidFill>
                <a:srgbClr val="FFFFFF"/>
              </a:solidFill>
              <a:sym typeface="Helvetica Neue Bold Condensed" charset="0"/>
            </a:endParaRPr>
          </a:p>
        </p:txBody>
      </p:sp>
    </p:spTree>
    <p:extLst>
      <p:ext uri="{BB962C8B-B14F-4D97-AF65-F5344CB8AC3E}">
        <p14:creationId xmlns:p14="http://schemas.microsoft.com/office/powerpoint/2010/main" val="22276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685800"/>
            <a:ext cx="8229600" cy="685800"/>
          </a:xfrm>
        </p:spPr>
        <p:txBody>
          <a:bodyPr anchor="ctr"/>
          <a:lstStyle/>
          <a:p>
            <a:r>
              <a:rPr lang="en-US" sz="4000" dirty="0" smtClean="0">
                <a:solidFill>
                  <a:schemeClr val="tx1"/>
                </a:solidFill>
              </a:rPr>
              <a:t>Increase Data-Ink</a:t>
            </a:r>
            <a:endParaRPr lang="en-US" sz="4000" dirty="0">
              <a:solidFill>
                <a:schemeClr val="tx1"/>
              </a:solidFill>
            </a:endParaRPr>
          </a:p>
        </p:txBody>
      </p:sp>
      <p:graphicFrame>
        <p:nvGraphicFramePr>
          <p:cNvPr id="5" name="Chart 4"/>
          <p:cNvGraphicFramePr/>
          <p:nvPr>
            <p:extLst>
              <p:ext uri="{D42A27DB-BD31-4B8C-83A1-F6EECF244321}">
                <p14:modId xmlns:p14="http://schemas.microsoft.com/office/powerpoint/2010/main" val="2929802547"/>
              </p:ext>
            </p:extLst>
          </p:nvPr>
        </p:nvGraphicFramePr>
        <p:xfrm>
          <a:off x="548640" y="1828800"/>
          <a:ext cx="7995634" cy="459131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953000" y="399871"/>
            <a:ext cx="3810000" cy="1200329"/>
          </a:xfrm>
          <a:prstGeom prst="rect">
            <a:avLst/>
          </a:prstGeom>
        </p:spPr>
        <p:txBody>
          <a:bodyPr wrap="square">
            <a:spAutoFit/>
          </a:bodyPr>
          <a:lstStyle/>
          <a:p>
            <a:pPr fontAlgn="base">
              <a:spcBef>
                <a:spcPct val="0"/>
              </a:spcBef>
              <a:spcAft>
                <a:spcPct val="0"/>
              </a:spcAft>
            </a:pPr>
            <a:r>
              <a:rPr lang="en-US" kern="0" dirty="0">
                <a:solidFill>
                  <a:srgbClr val="FFFFFF"/>
                </a:solidFill>
                <a:sym typeface="Helvetica Neue Bold Condensed" charset="0"/>
              </a:rPr>
              <a:t>“data graphics should draw the viewer’s attention to the sense and substance of the data, not to something else.”</a:t>
            </a:r>
          </a:p>
        </p:txBody>
      </p:sp>
    </p:spTree>
    <p:extLst>
      <p:ext uri="{BB962C8B-B14F-4D97-AF65-F5344CB8AC3E}">
        <p14:creationId xmlns:p14="http://schemas.microsoft.com/office/powerpoint/2010/main" val="20701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96200" cy="838200"/>
          </a:xfrm>
        </p:spPr>
        <p:txBody>
          <a:bodyPr anchor="ctr"/>
          <a:lstStyle/>
          <a:p>
            <a:r>
              <a:rPr lang="en-US" sz="2800" b="1" dirty="0" smtClean="0">
                <a:solidFill>
                  <a:srgbClr val="FFFFFF"/>
                </a:solidFill>
                <a:latin typeface="Calibri" panose="020F0502020204030204" pitchFamily="34" charset="0"/>
              </a:rPr>
              <a:t>Accessible Complexity: The Friendly Data Graphic</a:t>
            </a:r>
            <a:endParaRPr lang="en-US" sz="3200" b="1" dirty="0">
              <a:solidFill>
                <a:srgbClr val="FFFFFF"/>
              </a:solidFill>
              <a:latin typeface="Calibri" panose="020F0502020204030204" pitchFamily="34" charset="0"/>
            </a:endParaRPr>
          </a:p>
        </p:txBody>
      </p:sp>
      <p:sp>
        <p:nvSpPr>
          <p:cNvPr id="4" name="Rectangle 3"/>
          <p:cNvSpPr/>
          <p:nvPr/>
        </p:nvSpPr>
        <p:spPr>
          <a:xfrm>
            <a:off x="1066800" y="6412468"/>
            <a:ext cx="7816362" cy="369332"/>
          </a:xfrm>
          <a:prstGeom prst="rect">
            <a:avLst/>
          </a:prstGeom>
          <a:noFill/>
        </p:spPr>
        <p:txBody>
          <a:bodyPr wrap="square">
            <a:spAutoFit/>
          </a:bodyPr>
          <a:lstStyle/>
          <a:p>
            <a:pPr algn="r" fontAlgn="base">
              <a:spcBef>
                <a:spcPct val="0"/>
              </a:spcBef>
              <a:spcAft>
                <a:spcPct val="0"/>
              </a:spcAft>
            </a:pPr>
            <a:r>
              <a:rPr lang="en-US" dirty="0" smtClean="0">
                <a:solidFill>
                  <a:srgbClr val="FFFFFF"/>
                </a:solidFill>
                <a:latin typeface="Calibri" panose="020F0502020204030204" pitchFamily="34" charset="0"/>
                <a:sym typeface="Helvetica Neue Bold Condensed" charset="0"/>
              </a:rPr>
              <a:t>The Visual Display of Quantitative Information, Edward R. </a:t>
            </a:r>
            <a:r>
              <a:rPr lang="en-US" dirty="0" err="1" smtClean="0">
                <a:solidFill>
                  <a:srgbClr val="FFFFFF"/>
                </a:solidFill>
                <a:latin typeface="Calibri" panose="020F0502020204030204" pitchFamily="34" charset="0"/>
                <a:sym typeface="Helvetica Neue Bold Condensed" charset="0"/>
              </a:rPr>
              <a:t>Tufte</a:t>
            </a:r>
            <a:r>
              <a:rPr lang="en-US" dirty="0" smtClean="0">
                <a:solidFill>
                  <a:srgbClr val="FFFFFF"/>
                </a:solidFill>
                <a:latin typeface="Calibri" panose="020F0502020204030204" pitchFamily="34" charset="0"/>
                <a:sym typeface="Helvetica Neue Bold Condensed" charset="0"/>
              </a:rPr>
              <a:t>,  2001, p. 183</a:t>
            </a:r>
            <a:endParaRPr lang="en-US" dirty="0">
              <a:solidFill>
                <a:srgbClr val="FFFFFF"/>
              </a:solidFill>
              <a:latin typeface="Calibri" panose="020F0502020204030204" pitchFamily="34" charset="0"/>
              <a:sym typeface="Helvetica Neue Bold Condensed"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91532847"/>
              </p:ext>
            </p:extLst>
          </p:nvPr>
        </p:nvGraphicFramePr>
        <p:xfrm>
          <a:off x="838200" y="1066800"/>
          <a:ext cx="6096000" cy="4795520"/>
        </p:xfrm>
        <a:graphic>
          <a:graphicData uri="http://schemas.openxmlformats.org/drawingml/2006/table">
            <a:tbl>
              <a:tblPr firstRow="1" bandRow="1">
                <a:tableStyleId>{2D5ABB26-0587-4C30-8999-92F81FD0307C}</a:tableStyleId>
              </a:tblPr>
              <a:tblGrid>
                <a:gridCol w="6096000"/>
              </a:tblGrid>
              <a:tr h="370840">
                <a:tc>
                  <a:txBody>
                    <a:bodyPr/>
                    <a:lstStyle/>
                    <a:p>
                      <a:r>
                        <a:rPr lang="en-US" sz="1800" dirty="0" smtClean="0">
                          <a:solidFill>
                            <a:srgbClr val="FFFFFF"/>
                          </a:solidFill>
                          <a:latin typeface="Calibri" panose="020F0502020204030204" pitchFamily="34" charset="0"/>
                        </a:rPr>
                        <a:t>Characteristics of</a:t>
                      </a:r>
                      <a:r>
                        <a:rPr lang="en-US" sz="1800" baseline="0" dirty="0" smtClean="0">
                          <a:solidFill>
                            <a:srgbClr val="FFFFFF"/>
                          </a:solidFill>
                          <a:latin typeface="Calibri" panose="020F0502020204030204" pitchFamily="34" charset="0"/>
                        </a:rPr>
                        <a:t> friendly graphics</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words are spelled out</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words run from left to right</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little</a:t>
                      </a:r>
                      <a:r>
                        <a:rPr lang="en-US" sz="1800" baseline="0" smtClean="0">
                          <a:solidFill>
                            <a:srgbClr val="FFFFFF"/>
                          </a:solidFill>
                          <a:latin typeface="Calibri" panose="020F0502020204030204" pitchFamily="34" charset="0"/>
                        </a:rPr>
                        <a:t> messages help explain data</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dirty="0" smtClean="0">
                          <a:solidFill>
                            <a:srgbClr val="FFFFFF"/>
                          </a:solidFill>
                          <a:latin typeface="Calibri" panose="020F0502020204030204" pitchFamily="34" charset="0"/>
                        </a:rPr>
                        <a:t>avoid elaborately encoded shadings, crosshatching and colors</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dirty="0" smtClean="0">
                          <a:solidFill>
                            <a:srgbClr val="FFFFFF"/>
                          </a:solidFill>
                          <a:latin typeface="Calibri" panose="020F0502020204030204" pitchFamily="34" charset="0"/>
                        </a:rPr>
                        <a:t>labels are placed on the graphic</a:t>
                      </a:r>
                      <a:r>
                        <a:rPr lang="en-US" sz="1800" baseline="0" dirty="0" smtClean="0">
                          <a:solidFill>
                            <a:srgbClr val="FFFFFF"/>
                          </a:solidFill>
                          <a:latin typeface="Calibri" panose="020F0502020204030204" pitchFamily="34" charset="0"/>
                        </a:rPr>
                        <a:t> itself; no legend is required</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graphic attracts viewer, provokes curiosity</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colors, if used, are chosen so that color-deficient and color-blind (5 to 10 percent of viewers)</a:t>
                      </a:r>
                      <a:r>
                        <a:rPr lang="en-US" sz="1800" baseline="0" smtClean="0">
                          <a:solidFill>
                            <a:srgbClr val="FFFFFF"/>
                          </a:solidFill>
                          <a:latin typeface="Calibri" panose="020F0502020204030204" pitchFamily="34" charset="0"/>
                        </a:rPr>
                        <a:t> can make sense of the graphic (blue can be distinguished from other colors by most color-deficient people)</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smtClean="0">
                          <a:solidFill>
                            <a:srgbClr val="FFFFFF"/>
                          </a:solidFill>
                          <a:latin typeface="Calibri" panose="020F0502020204030204" pitchFamily="34" charset="0"/>
                        </a:rPr>
                        <a:t>Type is clear, precise,</a:t>
                      </a:r>
                      <a:r>
                        <a:rPr lang="en-US" sz="1800" baseline="0" smtClean="0">
                          <a:solidFill>
                            <a:srgbClr val="FFFFFF"/>
                          </a:solidFill>
                          <a:latin typeface="Calibri" panose="020F0502020204030204" pitchFamily="34" charset="0"/>
                        </a:rPr>
                        <a:t> modest</a:t>
                      </a:r>
                      <a:endParaRPr lang="en-US" sz="1800" dirty="0">
                        <a:solidFill>
                          <a:srgbClr val="FFFFFF"/>
                        </a:solidFill>
                        <a:latin typeface="Calibri" panose="020F0502020204030204" pitchFamily="34" charset="0"/>
                      </a:endParaRPr>
                    </a:p>
                  </a:txBody>
                  <a:tcPr/>
                </a:tc>
              </a:tr>
              <a:tr h="370840">
                <a:tc>
                  <a:txBody>
                    <a:bodyPr/>
                    <a:lstStyle/>
                    <a:p>
                      <a:pPr marL="285750" indent="-285750">
                        <a:buFont typeface="Wingdings" charset="2"/>
                        <a:buChar char="q"/>
                      </a:pPr>
                      <a:r>
                        <a:rPr lang="en-US" sz="1800" dirty="0" smtClean="0">
                          <a:solidFill>
                            <a:srgbClr val="FFFFFF"/>
                          </a:solidFill>
                          <a:latin typeface="Calibri" panose="020F0502020204030204" pitchFamily="34" charset="0"/>
                        </a:rPr>
                        <a:t>Type is upper-</a:t>
                      </a:r>
                      <a:r>
                        <a:rPr lang="en-US" sz="1800" baseline="0" dirty="0" smtClean="0">
                          <a:solidFill>
                            <a:srgbClr val="FFFFFF"/>
                          </a:solidFill>
                          <a:latin typeface="Calibri" panose="020F0502020204030204" pitchFamily="34" charset="0"/>
                        </a:rPr>
                        <a:t> and lower-case, with serifs</a:t>
                      </a:r>
                      <a:endParaRPr lang="en-US" sz="1800" dirty="0">
                        <a:solidFill>
                          <a:srgbClr val="FFFFFF"/>
                        </a:solidFill>
                        <a:latin typeface="Calibri" panose="020F0502020204030204" pitchFamily="34" charset="0"/>
                      </a:endParaRPr>
                    </a:p>
                  </a:txBody>
                  <a:tcPr/>
                </a:tc>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10400" y="3937109"/>
            <a:ext cx="1828800" cy="2311291"/>
          </a:xfrm>
          <a:prstGeom prst="rect">
            <a:avLst/>
          </a:prstGeom>
        </p:spPr>
      </p:pic>
    </p:spTree>
    <p:extLst>
      <p:ext uri="{BB962C8B-B14F-4D97-AF65-F5344CB8AC3E}">
        <p14:creationId xmlns:p14="http://schemas.microsoft.com/office/powerpoint/2010/main" val="142970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1737"/>
            <a:ext cx="5486399" cy="6859737"/>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45" y="228600"/>
            <a:ext cx="2895555" cy="6093976"/>
          </a:xfrm>
          <a:prstGeom prst="rect">
            <a:avLst/>
          </a:prstGeom>
        </p:spPr>
        <p:txBody>
          <a:bodyPr wrap="square">
            <a:spAutoFit/>
          </a:bodyPr>
          <a:lstStyle/>
          <a:p>
            <a:r>
              <a:rPr lang="en-US" sz="3000" dirty="0" smtClean="0">
                <a:solidFill>
                  <a:prstClr val="white"/>
                </a:solidFill>
              </a:rPr>
              <a:t>“What matters is not finding the perfect indicator, but settling upon a </a:t>
            </a:r>
            <a:r>
              <a:rPr lang="en-US" sz="3000" i="1" dirty="0" smtClean="0">
                <a:solidFill>
                  <a:prstClr val="white"/>
                </a:solidFill>
              </a:rPr>
              <a:t>consistent and intelligent </a:t>
            </a:r>
            <a:r>
              <a:rPr lang="en-US" sz="3000" dirty="0" smtClean="0">
                <a:solidFill>
                  <a:prstClr val="white"/>
                </a:solidFill>
              </a:rPr>
              <a:t>method of assessing your output results and then tracking your trajectory with rigor.” </a:t>
            </a:r>
          </a:p>
          <a:p>
            <a:pPr algn="r"/>
            <a:r>
              <a:rPr lang="en-US" sz="3000" dirty="0" smtClean="0">
                <a:solidFill>
                  <a:prstClr val="white"/>
                </a:solidFill>
              </a:rPr>
              <a:t>Jim Collins</a:t>
            </a:r>
            <a:endParaRPr lang="en-US" sz="3000" dirty="0">
              <a:solidFill>
                <a:prstClr val="white"/>
              </a:solidFill>
            </a:endParaRPr>
          </a:p>
        </p:txBody>
      </p:sp>
    </p:spTree>
    <p:extLst>
      <p:ext uri="{BB962C8B-B14F-4D97-AF65-F5344CB8AC3E}">
        <p14:creationId xmlns:p14="http://schemas.microsoft.com/office/powerpoint/2010/main" val="33307252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rgbClr val="000000"/>
                </a:solidFill>
                <a:latin typeface="Franklin Gothic Medium"/>
                <a:cs typeface="Franklin Gothic Medium"/>
              </a:rPr>
              <a:t>Total Full-Time Attrition and Unemployment Rate</a:t>
            </a:r>
            <a:endParaRPr lang="en-US" b="0" dirty="0">
              <a:solidFill>
                <a:srgbClr val="000000"/>
              </a:solidFill>
              <a:latin typeface="Franklin Gothic Medium"/>
              <a:cs typeface="Franklin Gothic Medium"/>
            </a:endParaRPr>
          </a:p>
        </p:txBody>
      </p:sp>
      <p:graphicFrame>
        <p:nvGraphicFramePr>
          <p:cNvPr id="5" name="Chart 4"/>
          <p:cNvGraphicFramePr/>
          <p:nvPr>
            <p:extLst/>
          </p:nvPr>
        </p:nvGraphicFramePr>
        <p:xfrm>
          <a:off x="228599" y="695325"/>
          <a:ext cx="8915401" cy="60864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89352" y="4035623"/>
            <a:ext cx="582248" cy="307777"/>
          </a:xfrm>
          <a:prstGeom prst="rect">
            <a:avLst/>
          </a:prstGeom>
          <a:noFill/>
        </p:spPr>
        <p:txBody>
          <a:bodyPr wrap="none" rtlCol="0">
            <a:spAutoFit/>
          </a:bodyPr>
          <a:lstStyle/>
          <a:p>
            <a:r>
              <a:rPr lang="en-US" sz="1400" dirty="0" smtClean="0">
                <a:solidFill>
                  <a:srgbClr val="000000"/>
                </a:solidFill>
                <a:latin typeface="Franklin Gothic Book"/>
                <a:cs typeface="Franklin Gothic Book"/>
                <a:sym typeface="Helvetica Neue Bold Condensed" charset="0"/>
              </a:rPr>
              <a:t>4.4%</a:t>
            </a:r>
            <a:endParaRPr lang="en-US" sz="1400" dirty="0">
              <a:solidFill>
                <a:srgbClr val="000000"/>
              </a:solidFill>
              <a:latin typeface="Franklin Gothic Book"/>
              <a:cs typeface="Franklin Gothic Book"/>
              <a:sym typeface="Helvetica Neue Bold Condensed" charset="0"/>
            </a:endParaRPr>
          </a:p>
        </p:txBody>
      </p:sp>
      <p:sp>
        <p:nvSpPr>
          <p:cNvPr id="6" name="TextBox 5"/>
          <p:cNvSpPr txBox="1"/>
          <p:nvPr/>
        </p:nvSpPr>
        <p:spPr>
          <a:xfrm>
            <a:off x="2911162" y="1597223"/>
            <a:ext cx="670238" cy="307777"/>
          </a:xfrm>
          <a:prstGeom prst="rect">
            <a:avLst/>
          </a:prstGeom>
          <a:noFill/>
        </p:spPr>
        <p:txBody>
          <a:bodyPr wrap="none" rtlCol="0">
            <a:spAutoFit/>
          </a:bodyPr>
          <a:lstStyle/>
          <a:p>
            <a:r>
              <a:rPr lang="en-US" sz="1400" dirty="0" smtClean="0">
                <a:solidFill>
                  <a:srgbClr val="000000"/>
                </a:solidFill>
                <a:latin typeface="Franklin Gothic Book"/>
                <a:cs typeface="Franklin Gothic Book"/>
                <a:sym typeface="Helvetica Neue Bold Condensed" charset="0"/>
              </a:rPr>
              <a:t>11.0%</a:t>
            </a:r>
            <a:endParaRPr lang="en-US" sz="1400" dirty="0">
              <a:solidFill>
                <a:srgbClr val="000000"/>
              </a:solidFill>
              <a:latin typeface="Franklin Gothic Book"/>
              <a:cs typeface="Franklin Gothic Book"/>
              <a:sym typeface="Helvetica Neue Bold Condensed" charset="0"/>
            </a:endParaRPr>
          </a:p>
        </p:txBody>
      </p:sp>
      <p:sp>
        <p:nvSpPr>
          <p:cNvPr id="7" name="TextBox 6"/>
          <p:cNvSpPr txBox="1"/>
          <p:nvPr/>
        </p:nvSpPr>
        <p:spPr>
          <a:xfrm>
            <a:off x="3886200" y="2587823"/>
            <a:ext cx="569424" cy="307777"/>
          </a:xfrm>
          <a:prstGeom prst="rect">
            <a:avLst/>
          </a:prstGeom>
          <a:noFill/>
        </p:spPr>
        <p:txBody>
          <a:bodyPr wrap="none" rtlCol="0">
            <a:spAutoFit/>
          </a:bodyPr>
          <a:lstStyle/>
          <a:p>
            <a:r>
              <a:rPr lang="en-US" sz="1400" dirty="0">
                <a:solidFill>
                  <a:srgbClr val="000000"/>
                </a:solidFill>
                <a:latin typeface="Franklin Gothic Book"/>
                <a:cs typeface="Franklin Gothic Book"/>
                <a:sym typeface="Helvetica Neue Bold Condensed" charset="0"/>
              </a:rPr>
              <a:t>8</a:t>
            </a:r>
            <a:r>
              <a:rPr lang="en-US" sz="1400" dirty="0" smtClean="0">
                <a:solidFill>
                  <a:srgbClr val="000000"/>
                </a:solidFill>
                <a:latin typeface="Franklin Gothic Book"/>
                <a:cs typeface="Franklin Gothic Book"/>
                <a:sym typeface="Helvetica Neue Bold Condensed" charset="0"/>
              </a:rPr>
              <a:t>.4%</a:t>
            </a:r>
            <a:endParaRPr lang="en-US" sz="1400" dirty="0">
              <a:solidFill>
                <a:srgbClr val="000000"/>
              </a:solidFill>
              <a:latin typeface="Franklin Gothic Book"/>
              <a:cs typeface="Franklin Gothic Book"/>
              <a:sym typeface="Helvetica Neue Bold Condensed" charset="0"/>
            </a:endParaRPr>
          </a:p>
        </p:txBody>
      </p:sp>
      <p:sp>
        <p:nvSpPr>
          <p:cNvPr id="8" name="TextBox 7"/>
          <p:cNvSpPr txBox="1"/>
          <p:nvPr/>
        </p:nvSpPr>
        <p:spPr>
          <a:xfrm>
            <a:off x="5146155" y="759023"/>
            <a:ext cx="673131" cy="307777"/>
          </a:xfrm>
          <a:prstGeom prst="rect">
            <a:avLst/>
          </a:prstGeom>
          <a:noFill/>
        </p:spPr>
        <p:txBody>
          <a:bodyPr wrap="none" rtlCol="0">
            <a:spAutoFit/>
          </a:bodyPr>
          <a:lstStyle/>
          <a:p>
            <a:r>
              <a:rPr lang="en-US" sz="1400" dirty="0" smtClean="0">
                <a:solidFill>
                  <a:srgbClr val="000000"/>
                </a:solidFill>
                <a:latin typeface="Franklin Gothic Book"/>
                <a:cs typeface="Franklin Gothic Book"/>
                <a:sym typeface="Helvetica Neue Bold Condensed" charset="0"/>
              </a:rPr>
              <a:t>13.3%</a:t>
            </a:r>
            <a:endParaRPr lang="en-US" sz="1400" dirty="0">
              <a:solidFill>
                <a:srgbClr val="000000"/>
              </a:solidFill>
              <a:latin typeface="Franklin Gothic Book"/>
              <a:cs typeface="Franklin Gothic Book"/>
              <a:sym typeface="Helvetica Neue Bold Condensed" charset="0"/>
            </a:endParaRPr>
          </a:p>
        </p:txBody>
      </p:sp>
      <p:sp>
        <p:nvSpPr>
          <p:cNvPr id="9" name="TextBox 8"/>
          <p:cNvSpPr txBox="1"/>
          <p:nvPr/>
        </p:nvSpPr>
        <p:spPr>
          <a:xfrm>
            <a:off x="6921798" y="2283023"/>
            <a:ext cx="569424" cy="307777"/>
          </a:xfrm>
          <a:prstGeom prst="rect">
            <a:avLst/>
          </a:prstGeom>
          <a:noFill/>
        </p:spPr>
        <p:txBody>
          <a:bodyPr wrap="none" rtlCol="0">
            <a:spAutoFit/>
          </a:bodyPr>
          <a:lstStyle/>
          <a:p>
            <a:r>
              <a:rPr lang="en-US" sz="1400" dirty="0" smtClean="0">
                <a:solidFill>
                  <a:srgbClr val="000000"/>
                </a:solidFill>
                <a:latin typeface="Franklin Gothic Book"/>
                <a:cs typeface="Franklin Gothic Book"/>
                <a:sym typeface="Helvetica Neue Bold Condensed" charset="0"/>
              </a:rPr>
              <a:t>9.3%</a:t>
            </a:r>
            <a:endParaRPr lang="en-US" sz="1400" dirty="0">
              <a:solidFill>
                <a:srgbClr val="000000"/>
              </a:solidFill>
              <a:latin typeface="Franklin Gothic Book"/>
              <a:cs typeface="Franklin Gothic Book"/>
              <a:sym typeface="Helvetica Neue Bold Condensed" charset="0"/>
            </a:endParaRPr>
          </a:p>
        </p:txBody>
      </p:sp>
      <p:sp>
        <p:nvSpPr>
          <p:cNvPr id="10" name="TextBox 9"/>
          <p:cNvSpPr txBox="1"/>
          <p:nvPr/>
        </p:nvSpPr>
        <p:spPr>
          <a:xfrm>
            <a:off x="8229600" y="1978223"/>
            <a:ext cx="668923" cy="307777"/>
          </a:xfrm>
          <a:prstGeom prst="rect">
            <a:avLst/>
          </a:prstGeom>
          <a:noFill/>
        </p:spPr>
        <p:txBody>
          <a:bodyPr wrap="none" rtlCol="0">
            <a:spAutoFit/>
          </a:bodyPr>
          <a:lstStyle/>
          <a:p>
            <a:r>
              <a:rPr lang="en-US" sz="1400" dirty="0" smtClean="0">
                <a:solidFill>
                  <a:srgbClr val="000000"/>
                </a:solidFill>
                <a:latin typeface="Franklin Gothic Book"/>
                <a:cs typeface="Franklin Gothic Book"/>
                <a:sym typeface="Helvetica Neue Bold Condensed" charset="0"/>
              </a:rPr>
              <a:t>10.0%</a:t>
            </a:r>
            <a:endParaRPr lang="en-US" sz="1400" dirty="0">
              <a:solidFill>
                <a:srgbClr val="000000"/>
              </a:solidFill>
              <a:latin typeface="Franklin Gothic Book"/>
              <a:cs typeface="Franklin Gothic Book"/>
              <a:sym typeface="Helvetica Neue Bold Condensed" charset="0"/>
            </a:endParaRPr>
          </a:p>
        </p:txBody>
      </p:sp>
      <p:sp>
        <p:nvSpPr>
          <p:cNvPr id="11" name="Oval 10"/>
          <p:cNvSpPr/>
          <p:nvPr/>
        </p:nvSpPr>
        <p:spPr>
          <a:xfrm>
            <a:off x="6921798" y="4343400"/>
            <a:ext cx="990600" cy="990600"/>
          </a:xfrm>
          <a:prstGeom prst="ellipse">
            <a:avLst/>
          </a:prstGeom>
          <a:solidFill>
            <a:schemeClr val="bg2">
              <a:lumMod val="40000"/>
              <a:lumOff val="60000"/>
            </a:schemeClr>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r>
              <a:rPr lang="en-US" sz="1100" dirty="0" smtClean="0">
                <a:solidFill>
                  <a:srgbClr val="000000"/>
                </a:solidFill>
                <a:latin typeface="Franklin Gothic Medium"/>
                <a:cs typeface="Franklin Gothic Medium"/>
                <a:sym typeface="Helvetica Neue Bold Condensed" charset="0"/>
              </a:rPr>
              <a:t>Retirement</a:t>
            </a:r>
          </a:p>
          <a:p>
            <a:pPr algn="ctr" fontAlgn="base">
              <a:spcBef>
                <a:spcPct val="0"/>
              </a:spcBef>
              <a:spcAft>
                <a:spcPct val="0"/>
              </a:spcAft>
            </a:pPr>
            <a:r>
              <a:rPr lang="en-US" sz="1100" dirty="0" smtClean="0">
                <a:solidFill>
                  <a:srgbClr val="000000"/>
                </a:solidFill>
                <a:latin typeface="Franklin Gothic Medium"/>
                <a:cs typeface="Franklin Gothic Medium"/>
                <a:sym typeface="Helvetica Neue Bold Condensed" charset="0"/>
              </a:rPr>
              <a:t>Incentive</a:t>
            </a:r>
          </a:p>
          <a:p>
            <a:pPr algn="ctr" fontAlgn="base">
              <a:spcBef>
                <a:spcPct val="0"/>
              </a:spcBef>
              <a:spcAft>
                <a:spcPct val="0"/>
              </a:spcAft>
            </a:pPr>
            <a:r>
              <a:rPr lang="en-US" sz="1100" dirty="0" smtClean="0">
                <a:solidFill>
                  <a:srgbClr val="000000"/>
                </a:solidFill>
                <a:latin typeface="Franklin Gothic Medium"/>
                <a:cs typeface="Franklin Gothic Medium"/>
                <a:sym typeface="Helvetica Neue Bold Condensed" charset="0"/>
              </a:rPr>
              <a:t>Program</a:t>
            </a:r>
            <a:endParaRPr lang="en-US" sz="1100" dirty="0">
              <a:solidFill>
                <a:srgbClr val="000000"/>
              </a:solidFill>
              <a:latin typeface="Franklin Gothic Medium"/>
              <a:cs typeface="Franklin Gothic Medium"/>
              <a:sym typeface="Helvetica Neue Bold Condensed" charset="0"/>
            </a:endParaRPr>
          </a:p>
        </p:txBody>
      </p:sp>
      <p:sp>
        <p:nvSpPr>
          <p:cNvPr id="13" name="TextBox 12"/>
          <p:cNvSpPr txBox="1"/>
          <p:nvPr/>
        </p:nvSpPr>
        <p:spPr>
          <a:xfrm>
            <a:off x="2057400" y="1902023"/>
            <a:ext cx="1108647" cy="307777"/>
          </a:xfrm>
          <a:prstGeom prst="rect">
            <a:avLst/>
          </a:prstGeom>
          <a:noFill/>
        </p:spPr>
        <p:txBody>
          <a:bodyPr wrap="none" rtlCol="0">
            <a:spAutoFit/>
          </a:bodyPr>
          <a:lstStyle/>
          <a:p>
            <a:pPr algn="ctr" fontAlgn="base">
              <a:spcBef>
                <a:spcPct val="0"/>
              </a:spcBef>
              <a:spcAft>
                <a:spcPct val="0"/>
              </a:spcAft>
            </a:pPr>
            <a:r>
              <a:rPr lang="en-US" sz="1400" dirty="0" smtClean="0">
                <a:solidFill>
                  <a:srgbClr val="26354A"/>
                </a:solidFill>
                <a:latin typeface="Franklin Gothic Book"/>
                <a:cs typeface="Franklin Gothic Book"/>
                <a:sym typeface="Helvetica Neue Bold Condensed" charset="0"/>
              </a:rPr>
              <a:t>Retirements</a:t>
            </a:r>
            <a:endParaRPr lang="en-US" sz="1400" dirty="0">
              <a:solidFill>
                <a:srgbClr val="26354A"/>
              </a:solidFill>
              <a:latin typeface="Franklin Gothic Book"/>
              <a:cs typeface="Franklin Gothic Book"/>
              <a:sym typeface="Helvetica Neue Bold Condensed" charset="0"/>
            </a:endParaRPr>
          </a:p>
        </p:txBody>
      </p:sp>
      <p:sp>
        <p:nvSpPr>
          <p:cNvPr id="14" name="TextBox 13"/>
          <p:cNvSpPr txBox="1"/>
          <p:nvPr/>
        </p:nvSpPr>
        <p:spPr>
          <a:xfrm>
            <a:off x="611095" y="5528846"/>
            <a:ext cx="1313180" cy="307777"/>
          </a:xfrm>
          <a:prstGeom prst="rect">
            <a:avLst/>
          </a:prstGeom>
          <a:solidFill>
            <a:schemeClr val="bg1">
              <a:alpha val="50000"/>
            </a:schemeClr>
          </a:solidFill>
        </p:spPr>
        <p:txBody>
          <a:bodyPr wrap="none" rtlCol="0">
            <a:spAutoFit/>
          </a:bodyPr>
          <a:lstStyle/>
          <a:p>
            <a:pPr algn="ctr" fontAlgn="base">
              <a:spcBef>
                <a:spcPct val="0"/>
              </a:spcBef>
              <a:spcAft>
                <a:spcPct val="0"/>
              </a:spcAft>
            </a:pPr>
            <a:r>
              <a:rPr lang="en-US" sz="1400" dirty="0" smtClean="0">
                <a:solidFill>
                  <a:srgbClr val="000000"/>
                </a:solidFill>
                <a:latin typeface="Franklin Gothic Book"/>
                <a:cs typeface="Franklin Gothic Book"/>
                <a:sym typeface="Helvetica Neue Bold Condensed" charset="0"/>
              </a:rPr>
              <a:t>Other Turnover</a:t>
            </a:r>
            <a:endParaRPr lang="en-US" sz="1400" dirty="0">
              <a:solidFill>
                <a:srgbClr val="000000"/>
              </a:solidFill>
              <a:latin typeface="Franklin Gothic Book"/>
              <a:cs typeface="Franklin Gothic Book"/>
              <a:sym typeface="Helvetica Neue Bold Condensed" charset="0"/>
            </a:endParaRPr>
          </a:p>
        </p:txBody>
      </p:sp>
      <p:sp>
        <p:nvSpPr>
          <p:cNvPr id="15" name="TextBox 14"/>
          <p:cNvSpPr txBox="1"/>
          <p:nvPr/>
        </p:nvSpPr>
        <p:spPr>
          <a:xfrm>
            <a:off x="1676400" y="4419600"/>
            <a:ext cx="1717562" cy="307777"/>
          </a:xfrm>
          <a:prstGeom prst="rect">
            <a:avLst/>
          </a:prstGeom>
          <a:solidFill>
            <a:srgbClr val="FFFFFF">
              <a:alpha val="50000"/>
            </a:srgbClr>
          </a:solidFill>
        </p:spPr>
        <p:txBody>
          <a:bodyPr wrap="none" rtlCol="0">
            <a:spAutoFit/>
          </a:bodyPr>
          <a:lstStyle/>
          <a:p>
            <a:pPr algn="ctr" fontAlgn="base">
              <a:spcBef>
                <a:spcPct val="0"/>
              </a:spcBef>
              <a:spcAft>
                <a:spcPct val="0"/>
              </a:spcAft>
            </a:pPr>
            <a:r>
              <a:rPr lang="en-US" sz="1400" dirty="0" smtClean="0">
                <a:solidFill>
                  <a:srgbClr val="000000"/>
                </a:solidFill>
                <a:latin typeface="Franklin Gothic Book"/>
                <a:cs typeface="Franklin Gothic Book"/>
                <a:sym typeface="Helvetica Neue Bold Condensed" charset="0"/>
              </a:rPr>
              <a:t>Unemployment Rate</a:t>
            </a:r>
            <a:endParaRPr lang="en-US" sz="1400" dirty="0">
              <a:solidFill>
                <a:srgbClr val="000000"/>
              </a:solidFill>
              <a:latin typeface="Franklin Gothic Book"/>
              <a:cs typeface="Franklin Gothic Book"/>
              <a:sym typeface="Helvetica Neue Bold Condensed" charset="0"/>
            </a:endParaRPr>
          </a:p>
        </p:txBody>
      </p:sp>
    </p:spTree>
    <p:extLst>
      <p:ext uri="{BB962C8B-B14F-4D97-AF65-F5344CB8AC3E}">
        <p14:creationId xmlns:p14="http://schemas.microsoft.com/office/powerpoint/2010/main" val="923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4" grpId="0"/>
      <p:bldP spid="6" grpId="0"/>
      <p:bldP spid="7" grpId="0"/>
      <p:bldP spid="8" grpId="0"/>
      <p:bldP spid="9" grpId="0"/>
      <p:bldP spid="10" grpId="0"/>
      <p:bldP spid="11" grpId="0" animBg="1"/>
      <p:bldP spid="14" grpId="0" animBg="1"/>
      <p:bldP spid="15"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257799" y="1339215"/>
            <a:ext cx="2286000" cy="52806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sp>
        <p:nvSpPr>
          <p:cNvPr id="11" name="Rectangle 10"/>
          <p:cNvSpPr/>
          <p:nvPr/>
        </p:nvSpPr>
        <p:spPr>
          <a:xfrm>
            <a:off x="5259043" y="1339215"/>
            <a:ext cx="2286000" cy="473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sp>
        <p:nvSpPr>
          <p:cNvPr id="4" name="Title 3"/>
          <p:cNvSpPr>
            <a:spLocks noGrp="1"/>
          </p:cNvSpPr>
          <p:nvPr>
            <p:ph type="title"/>
          </p:nvPr>
        </p:nvSpPr>
        <p:spPr>
          <a:xfrm>
            <a:off x="685800" y="262004"/>
            <a:ext cx="7772400" cy="609600"/>
          </a:xfrm>
        </p:spPr>
        <p:txBody>
          <a:bodyPr>
            <a:normAutofit fontScale="90000"/>
          </a:bodyPr>
          <a:lstStyle/>
          <a:p>
            <a:r>
              <a:rPr lang="en-US" b="0" dirty="0" smtClean="0">
                <a:solidFill>
                  <a:srgbClr val="000000"/>
                </a:solidFill>
                <a:latin typeface="Calibri" panose="020F0502020204030204" pitchFamily="34" charset="0"/>
                <a:cs typeface="Franklin Gothic Medium"/>
              </a:rPr>
              <a:t>First Response Unit - Station 602 Area</a:t>
            </a:r>
            <a:endParaRPr lang="en-US" b="0" dirty="0">
              <a:solidFill>
                <a:srgbClr val="000000"/>
              </a:solidFill>
              <a:latin typeface="Calibri" panose="020F0502020204030204" pitchFamily="34" charset="0"/>
              <a:cs typeface="Franklin Gothic Medium"/>
            </a:endParaRPr>
          </a:p>
        </p:txBody>
      </p:sp>
      <p:sp>
        <p:nvSpPr>
          <p:cNvPr id="5" name="Rectangle 4"/>
          <p:cNvSpPr/>
          <p:nvPr/>
        </p:nvSpPr>
        <p:spPr>
          <a:xfrm>
            <a:off x="1371600" y="1819275"/>
            <a:ext cx="2286000" cy="4800600"/>
          </a:xfrm>
          <a:prstGeom prst="rect">
            <a:avLst/>
          </a:prstGeom>
          <a:solidFill>
            <a:srgbClr val="61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grpSp>
        <p:nvGrpSpPr>
          <p:cNvPr id="18" name="Group 17"/>
          <p:cNvGrpSpPr/>
          <p:nvPr/>
        </p:nvGrpSpPr>
        <p:grpSpPr>
          <a:xfrm>
            <a:off x="2743201" y="1819275"/>
            <a:ext cx="914400" cy="4800600"/>
            <a:chOff x="2971801" y="1600200"/>
            <a:chExt cx="914400" cy="4800600"/>
          </a:xfrm>
          <a:solidFill>
            <a:schemeClr val="accent1"/>
          </a:solidFill>
        </p:grpSpPr>
        <p:sp>
          <p:nvSpPr>
            <p:cNvPr id="7" name="Rectangle 6"/>
            <p:cNvSpPr/>
            <p:nvPr/>
          </p:nvSpPr>
          <p:spPr>
            <a:xfrm>
              <a:off x="3657600" y="1600200"/>
              <a:ext cx="228600" cy="4800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sp>
          <p:nvSpPr>
            <p:cNvPr id="8" name="Right Arrow 7"/>
            <p:cNvSpPr/>
            <p:nvPr/>
          </p:nvSpPr>
          <p:spPr>
            <a:xfrm rot="10800000">
              <a:off x="2971801" y="1600200"/>
              <a:ext cx="914400" cy="115894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grpSp>
      <p:sp>
        <p:nvSpPr>
          <p:cNvPr id="17" name="Content Placeholder 14"/>
          <p:cNvSpPr txBox="1">
            <a:spLocks/>
          </p:cNvSpPr>
          <p:nvPr/>
        </p:nvSpPr>
        <p:spPr>
          <a:xfrm>
            <a:off x="1371600" y="5372100"/>
            <a:ext cx="2057400" cy="1257300"/>
          </a:xfrm>
          <a:prstGeom prst="rect">
            <a:avLst/>
          </a:prstGeom>
        </p:spPr>
        <p:txBody>
          <a:bodyPr vert="horz" lIns="91440" tIns="45720" rIns="91440" bIns="45720" rtlCol="0">
            <a:noAutofit/>
          </a:bodyPr>
          <a:lstStyle>
            <a:lvl1pPr marL="292100" indent="-2921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FY 2011/12</a:t>
            </a:r>
          </a:p>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1.9 companies</a:t>
            </a:r>
          </a:p>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Station 602</a:t>
            </a:r>
          </a:p>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6,161 Calls</a:t>
            </a:r>
          </a:p>
        </p:txBody>
      </p:sp>
      <p:sp>
        <p:nvSpPr>
          <p:cNvPr id="20" name="Content Placeholder 14"/>
          <p:cNvSpPr txBox="1">
            <a:spLocks/>
          </p:cNvSpPr>
          <p:nvPr/>
        </p:nvSpPr>
        <p:spPr>
          <a:xfrm>
            <a:off x="5257800" y="5362575"/>
            <a:ext cx="1714500" cy="1257300"/>
          </a:xfrm>
          <a:prstGeom prst="rect">
            <a:avLst/>
          </a:prstGeom>
        </p:spPr>
        <p:txBody>
          <a:bodyPr vert="horz" lIns="91440" tIns="45720" rIns="91440" bIns="45720" rtlCol="0">
            <a:noAutofit/>
          </a:bodyPr>
          <a:lstStyle>
            <a:lvl1pPr marL="292100" indent="-2921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FY 2012/13</a:t>
            </a:r>
          </a:p>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1.1 companies</a:t>
            </a:r>
          </a:p>
          <a:p>
            <a:pPr marL="0" indent="0" algn="ctr">
              <a:lnSpc>
                <a:spcPct val="80000"/>
              </a:lnSpc>
              <a:buFont typeface="Wingdings" pitchFamily="2" charset="2"/>
              <a:buNone/>
            </a:pPr>
            <a:r>
              <a:rPr lang="en-US" sz="1800" dirty="0">
                <a:solidFill>
                  <a:srgbClr val="000000"/>
                </a:solidFill>
                <a:latin typeface="Calibri" panose="020F0502020204030204" pitchFamily="34" charset="0"/>
                <a:cs typeface="Franklin Gothic Book"/>
                <a:sym typeface="Helvetica Neue Bold Condensed" charset="0"/>
              </a:rPr>
              <a:t>Station </a:t>
            </a:r>
            <a:r>
              <a:rPr lang="en-US" sz="1800" dirty="0" smtClean="0">
                <a:solidFill>
                  <a:srgbClr val="000000"/>
                </a:solidFill>
                <a:latin typeface="Calibri" panose="020F0502020204030204" pitchFamily="34" charset="0"/>
                <a:cs typeface="Franklin Gothic Book"/>
                <a:sym typeface="Helvetica Neue Bold Condensed" charset="0"/>
              </a:rPr>
              <a:t>602</a:t>
            </a:r>
          </a:p>
          <a:p>
            <a:pPr marL="0" indent="0" algn="ctr">
              <a:lnSpc>
                <a:spcPct val="80000"/>
              </a:lnSpc>
              <a:buFont typeface="Wingdings" pitchFamily="2" charset="2"/>
              <a:buNone/>
            </a:pPr>
            <a:r>
              <a:rPr lang="en-US" sz="1800" dirty="0" smtClean="0">
                <a:solidFill>
                  <a:srgbClr val="000000"/>
                </a:solidFill>
                <a:latin typeface="Calibri" panose="020F0502020204030204" pitchFamily="34" charset="0"/>
                <a:cs typeface="Franklin Gothic Book"/>
                <a:sym typeface="Helvetica Neue Bold Condensed" charset="0"/>
              </a:rPr>
              <a:t>6,784 Calls</a:t>
            </a:r>
            <a:endParaRPr lang="en-US" sz="1800" dirty="0">
              <a:solidFill>
                <a:srgbClr val="000000"/>
              </a:solidFill>
              <a:latin typeface="Calibri" panose="020F0502020204030204" pitchFamily="34" charset="0"/>
              <a:cs typeface="Franklin Gothic Book"/>
              <a:sym typeface="Helvetica Neue Bold Condensed" charset="0"/>
            </a:endParaRPr>
          </a:p>
        </p:txBody>
      </p:sp>
      <p:grpSp>
        <p:nvGrpSpPr>
          <p:cNvPr id="2" name="Group 1"/>
          <p:cNvGrpSpPr/>
          <p:nvPr/>
        </p:nvGrpSpPr>
        <p:grpSpPr>
          <a:xfrm>
            <a:off x="6283841" y="1339215"/>
            <a:ext cx="1259958" cy="5280660"/>
            <a:chOff x="6283841" y="1339215"/>
            <a:chExt cx="1259958" cy="5280660"/>
          </a:xfrm>
        </p:grpSpPr>
        <p:sp>
          <p:nvSpPr>
            <p:cNvPr id="10" name="Rectangle 9"/>
            <p:cNvSpPr/>
            <p:nvPr/>
          </p:nvSpPr>
          <p:spPr>
            <a:xfrm>
              <a:off x="6972299" y="1339215"/>
              <a:ext cx="571500" cy="5280660"/>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sp>
          <p:nvSpPr>
            <p:cNvPr id="31" name="Right Arrow 30"/>
            <p:cNvSpPr/>
            <p:nvPr/>
          </p:nvSpPr>
          <p:spPr>
            <a:xfrm rot="10800000">
              <a:off x="6283841" y="1812855"/>
              <a:ext cx="914400" cy="1158945"/>
            </a:xfrm>
            <a:prstGeom prst="rightArrow">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sym typeface="Helvetica Neue Bold Condensed" charset="0"/>
              </a:endParaRPr>
            </a:p>
          </p:txBody>
        </p:sp>
      </p:grpSp>
      <p:sp>
        <p:nvSpPr>
          <p:cNvPr id="33" name="Rectangle 32"/>
          <p:cNvSpPr/>
          <p:nvPr/>
        </p:nvSpPr>
        <p:spPr>
          <a:xfrm>
            <a:off x="6390167" y="2211792"/>
            <a:ext cx="2534758" cy="2024059"/>
          </a:xfrm>
          <a:prstGeom prst="rect">
            <a:avLst/>
          </a:prstGeom>
        </p:spPr>
        <p:txBody>
          <a:bodyPr wrap="square">
            <a:spAutoFit/>
          </a:bodyPr>
          <a:lstStyle/>
          <a:p>
            <a:pPr>
              <a:lnSpc>
                <a:spcPts val="2500"/>
              </a:lnSpc>
              <a:tabLst>
                <a:tab pos="1257300" algn="l"/>
                <a:tab pos="2286000" algn="r"/>
              </a:tabLst>
            </a:pPr>
            <a:r>
              <a:rPr lang="en-US" sz="2400" b="1" dirty="0" smtClean="0">
                <a:solidFill>
                  <a:srgbClr val="000000"/>
                </a:solidFill>
                <a:latin typeface="Calibri" panose="020F0502020204030204" pitchFamily="34" charset="0"/>
                <a:cs typeface="Franklin Gothic Book"/>
                <a:sym typeface="Helvetica Neue Bold Condensed" charset="0"/>
              </a:rPr>
              <a:t>23%	</a:t>
            </a:r>
            <a:r>
              <a:rPr lang="en-US" sz="2400" dirty="0" smtClean="0">
                <a:solidFill>
                  <a:srgbClr val="000000"/>
                </a:solidFill>
                <a:latin typeface="Calibri" panose="020F0502020204030204" pitchFamily="34" charset="0"/>
                <a:cs typeface="Franklin Gothic Book"/>
                <a:sym typeface="Helvetica Neue Bold Condensed" charset="0"/>
              </a:rPr>
              <a:t>OTHERS</a:t>
            </a:r>
          </a:p>
          <a:p>
            <a:pPr>
              <a:lnSpc>
                <a:spcPts val="2500"/>
              </a:lnSpc>
              <a:tabLst>
                <a:tab pos="1257300" algn="l"/>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601 	13</a:t>
            </a:r>
            <a:r>
              <a:rPr lang="en-US" sz="1600" dirty="0">
                <a:solidFill>
                  <a:srgbClr val="000000"/>
                </a:solidFill>
                <a:latin typeface="Calibri" panose="020F0502020204030204" pitchFamily="34" charset="0"/>
                <a:cs typeface="Franklin Gothic Book"/>
                <a:sym typeface="Helvetica Neue Bold Condensed" charset="0"/>
              </a:rPr>
              <a:t>%</a:t>
            </a:r>
          </a:p>
          <a:p>
            <a:pPr>
              <a:lnSpc>
                <a:spcPts val="2500"/>
              </a:lnSpc>
              <a:tabLst>
                <a:tab pos="1257300" algn="l"/>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603 	7</a:t>
            </a:r>
            <a:r>
              <a:rPr lang="en-US" sz="1600" dirty="0">
                <a:solidFill>
                  <a:srgbClr val="000000"/>
                </a:solidFill>
                <a:latin typeface="Calibri" panose="020F0502020204030204" pitchFamily="34" charset="0"/>
                <a:cs typeface="Franklin Gothic Book"/>
                <a:sym typeface="Helvetica Neue Bold Condensed" charset="0"/>
              </a:rPr>
              <a:t>%</a:t>
            </a:r>
          </a:p>
          <a:p>
            <a:pPr>
              <a:lnSpc>
                <a:spcPts val="2500"/>
              </a:lnSpc>
              <a:tabLst>
                <a:tab pos="1257300" algn="l"/>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PHX 	4</a:t>
            </a:r>
            <a:r>
              <a:rPr lang="en-US" sz="1600" dirty="0">
                <a:solidFill>
                  <a:srgbClr val="000000"/>
                </a:solidFill>
                <a:latin typeface="Calibri" panose="020F0502020204030204" pitchFamily="34" charset="0"/>
                <a:cs typeface="Franklin Gothic Book"/>
                <a:sym typeface="Helvetica Neue Bold Condensed" charset="0"/>
              </a:rPr>
              <a:t>%</a:t>
            </a:r>
          </a:p>
          <a:p>
            <a:pPr>
              <a:lnSpc>
                <a:spcPts val="2500"/>
              </a:lnSpc>
              <a:tabLst>
                <a:tab pos="1257300" algn="l"/>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TEMPE	.3</a:t>
            </a:r>
            <a:r>
              <a:rPr lang="en-US" sz="1600" dirty="0">
                <a:solidFill>
                  <a:srgbClr val="000000"/>
                </a:solidFill>
                <a:latin typeface="Calibri" panose="020F0502020204030204" pitchFamily="34" charset="0"/>
                <a:cs typeface="Franklin Gothic Book"/>
                <a:sym typeface="Helvetica Neue Bold Condensed" charset="0"/>
              </a:rPr>
              <a:t>%</a:t>
            </a:r>
          </a:p>
          <a:p>
            <a:pPr>
              <a:lnSpc>
                <a:spcPts val="2500"/>
              </a:lnSpc>
              <a:tabLst>
                <a:tab pos="1257300" algn="l"/>
              </a:tabLst>
            </a:pPr>
            <a:endParaRPr lang="en-US" sz="2400" b="1" dirty="0">
              <a:solidFill>
                <a:srgbClr val="000000"/>
              </a:solidFill>
              <a:latin typeface="Calibri" panose="020F0502020204030204" pitchFamily="34" charset="0"/>
              <a:cs typeface="Franklin Gothic Book"/>
              <a:sym typeface="Helvetica Neue Bold Condensed" charset="0"/>
            </a:endParaRPr>
          </a:p>
        </p:txBody>
      </p:sp>
      <p:sp>
        <p:nvSpPr>
          <p:cNvPr id="23" name="Rectangle 22"/>
          <p:cNvSpPr/>
          <p:nvPr/>
        </p:nvSpPr>
        <p:spPr>
          <a:xfrm>
            <a:off x="2844209" y="2182361"/>
            <a:ext cx="2108791" cy="2024059"/>
          </a:xfrm>
          <a:prstGeom prst="rect">
            <a:avLst/>
          </a:prstGeom>
        </p:spPr>
        <p:txBody>
          <a:bodyPr wrap="square">
            <a:spAutoFit/>
          </a:bodyPr>
          <a:lstStyle/>
          <a:p>
            <a:pPr>
              <a:lnSpc>
                <a:spcPts val="2500"/>
              </a:lnSpc>
              <a:tabLst>
                <a:tab pos="914400" algn="l"/>
                <a:tab pos="1885950" algn="r"/>
                <a:tab pos="2286000" algn="r"/>
              </a:tabLst>
            </a:pPr>
            <a:r>
              <a:rPr lang="en-US" sz="2400" b="1" dirty="0" smtClean="0">
                <a:solidFill>
                  <a:srgbClr val="000000"/>
                </a:solidFill>
                <a:latin typeface="Calibri" panose="020F0502020204030204" pitchFamily="34" charset="0"/>
                <a:cs typeface="Franklin Gothic Book"/>
                <a:sym typeface="Helvetica Neue Bold Condensed" charset="0"/>
              </a:rPr>
              <a:t>7%      </a:t>
            </a:r>
            <a:r>
              <a:rPr lang="en-US" sz="2400" dirty="0" smtClean="0">
                <a:solidFill>
                  <a:srgbClr val="000000"/>
                </a:solidFill>
                <a:latin typeface="Calibri" panose="020F0502020204030204" pitchFamily="34" charset="0"/>
                <a:cs typeface="Franklin Gothic Book"/>
                <a:sym typeface="Helvetica Neue Bold Condensed" charset="0"/>
              </a:rPr>
              <a:t>OTHERS</a:t>
            </a:r>
          </a:p>
          <a:p>
            <a:pPr>
              <a:lnSpc>
                <a:spcPts val="2500"/>
              </a:lnSpc>
              <a:tabLst>
                <a:tab pos="914400" algn="l"/>
                <a:tab pos="1885950" algn="r"/>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601 	3</a:t>
            </a:r>
            <a:r>
              <a:rPr lang="en-US" sz="1600" dirty="0">
                <a:solidFill>
                  <a:srgbClr val="000000"/>
                </a:solidFill>
                <a:latin typeface="Calibri" panose="020F0502020204030204" pitchFamily="34" charset="0"/>
                <a:cs typeface="Franklin Gothic Book"/>
                <a:sym typeface="Helvetica Neue Bold Condensed" charset="0"/>
              </a:rPr>
              <a:t>%</a:t>
            </a:r>
          </a:p>
          <a:p>
            <a:pPr>
              <a:lnSpc>
                <a:spcPts val="2500"/>
              </a:lnSpc>
              <a:tabLst>
                <a:tab pos="914400" algn="l"/>
                <a:tab pos="1885950" algn="r"/>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603 	3%</a:t>
            </a:r>
            <a:endParaRPr lang="en-US" sz="1600" dirty="0">
              <a:solidFill>
                <a:srgbClr val="000000"/>
              </a:solidFill>
              <a:latin typeface="Calibri" panose="020F0502020204030204" pitchFamily="34" charset="0"/>
              <a:cs typeface="Franklin Gothic Book"/>
              <a:sym typeface="Helvetica Neue Bold Condensed" charset="0"/>
            </a:endParaRPr>
          </a:p>
          <a:p>
            <a:pPr>
              <a:lnSpc>
                <a:spcPts val="2500"/>
              </a:lnSpc>
              <a:tabLst>
                <a:tab pos="914400" algn="l"/>
                <a:tab pos="1885950" algn="r"/>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PHX 	1%</a:t>
            </a:r>
            <a:endParaRPr lang="en-US" sz="1600" dirty="0">
              <a:solidFill>
                <a:srgbClr val="000000"/>
              </a:solidFill>
              <a:latin typeface="Calibri" panose="020F0502020204030204" pitchFamily="34" charset="0"/>
              <a:cs typeface="Franklin Gothic Book"/>
              <a:sym typeface="Helvetica Neue Bold Condensed" charset="0"/>
            </a:endParaRPr>
          </a:p>
          <a:p>
            <a:pPr>
              <a:lnSpc>
                <a:spcPts val="2500"/>
              </a:lnSpc>
              <a:tabLst>
                <a:tab pos="914400" algn="l"/>
                <a:tab pos="1885950" algn="r"/>
                <a:tab pos="2286000" algn="r"/>
              </a:tabLst>
            </a:pPr>
            <a:r>
              <a:rPr lang="en-US" sz="1600" dirty="0" smtClean="0">
                <a:solidFill>
                  <a:srgbClr val="000000"/>
                </a:solidFill>
                <a:latin typeface="Calibri" panose="020F0502020204030204" pitchFamily="34" charset="0"/>
                <a:cs typeface="Franklin Gothic Book"/>
                <a:sym typeface="Helvetica Neue Bold Condensed" charset="0"/>
              </a:rPr>
              <a:t>	TEMPE	.2%</a:t>
            </a:r>
            <a:endParaRPr lang="en-US" sz="1600" dirty="0">
              <a:solidFill>
                <a:srgbClr val="000000"/>
              </a:solidFill>
              <a:latin typeface="Calibri" panose="020F0502020204030204" pitchFamily="34" charset="0"/>
              <a:cs typeface="Franklin Gothic Book"/>
              <a:sym typeface="Helvetica Neue Bold Condensed" charset="0"/>
            </a:endParaRPr>
          </a:p>
          <a:p>
            <a:pPr>
              <a:lnSpc>
                <a:spcPts val="2500"/>
              </a:lnSpc>
              <a:tabLst>
                <a:tab pos="914400" algn="l"/>
                <a:tab pos="1885950" algn="r"/>
                <a:tab pos="2286000" algn="r"/>
              </a:tabLst>
            </a:pPr>
            <a:endParaRPr lang="en-US" sz="2400" b="1" dirty="0">
              <a:solidFill>
                <a:srgbClr val="000000"/>
              </a:solidFill>
              <a:latin typeface="Calibri" panose="020F0502020204030204" pitchFamily="34" charset="0"/>
              <a:cs typeface="Franklin Gothic Book"/>
              <a:sym typeface="Helvetica Neue Bold Condensed" charset="0"/>
            </a:endParaRPr>
          </a:p>
        </p:txBody>
      </p:sp>
      <p:sp>
        <p:nvSpPr>
          <p:cNvPr id="27" name="Content Placeholder 14"/>
          <p:cNvSpPr txBox="1">
            <a:spLocks/>
          </p:cNvSpPr>
          <p:nvPr/>
        </p:nvSpPr>
        <p:spPr>
          <a:xfrm>
            <a:off x="1716493" y="2228286"/>
            <a:ext cx="1143000" cy="914401"/>
          </a:xfrm>
          <a:prstGeom prst="rect">
            <a:avLst/>
          </a:prstGeom>
        </p:spPr>
        <p:txBody>
          <a:bodyPr vert="horz" lIns="91440" tIns="45720" rIns="91440" bIns="45720" rtlCol="0">
            <a:noAutofit/>
          </a:bodyPr>
          <a:lstStyle>
            <a:lvl1pPr marL="292100" indent="-2921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3300"/>
              </a:lnSpc>
              <a:spcBef>
                <a:spcPts val="0"/>
              </a:spcBef>
              <a:buFont typeface="Wingdings" pitchFamily="2" charset="2"/>
              <a:buNone/>
            </a:pPr>
            <a:r>
              <a:rPr lang="en-US" sz="3600" b="0" dirty="0" smtClean="0">
                <a:solidFill>
                  <a:srgbClr val="000000"/>
                </a:solidFill>
                <a:latin typeface="Calibri" panose="020F0502020204030204" pitchFamily="34" charset="0"/>
                <a:cs typeface="Franklin Gothic Medium"/>
                <a:sym typeface="Helvetica Neue Bold Condensed" charset="0"/>
              </a:rPr>
              <a:t>93%</a:t>
            </a:r>
          </a:p>
        </p:txBody>
      </p:sp>
      <p:sp>
        <p:nvSpPr>
          <p:cNvPr id="28" name="Content Placeholder 14"/>
          <p:cNvSpPr txBox="1">
            <a:spLocks/>
          </p:cNvSpPr>
          <p:nvPr/>
        </p:nvSpPr>
        <p:spPr>
          <a:xfrm>
            <a:off x="5257799" y="2167762"/>
            <a:ext cx="1083192" cy="914401"/>
          </a:xfrm>
          <a:prstGeom prst="rect">
            <a:avLst/>
          </a:prstGeom>
        </p:spPr>
        <p:txBody>
          <a:bodyPr vert="horz" lIns="91440" tIns="45720" rIns="91440" bIns="45720" rtlCol="0">
            <a:noAutofit/>
          </a:bodyPr>
          <a:lstStyle>
            <a:lvl1pPr marL="292100" indent="-2921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3300"/>
              </a:lnSpc>
              <a:spcBef>
                <a:spcPts val="0"/>
              </a:spcBef>
              <a:buFont typeface="Wingdings" pitchFamily="2" charset="2"/>
              <a:buNone/>
            </a:pPr>
            <a:r>
              <a:rPr lang="en-US" sz="3200" b="0" dirty="0" smtClean="0">
                <a:solidFill>
                  <a:srgbClr val="000000"/>
                </a:solidFill>
                <a:latin typeface="Calibri" panose="020F0502020204030204" pitchFamily="34" charset="0"/>
                <a:cs typeface="Franklin Gothic Medium"/>
                <a:sym typeface="Helvetica Neue Bold Condensed" charset="0"/>
              </a:rPr>
              <a:t>77</a:t>
            </a:r>
            <a:r>
              <a:rPr lang="en-US" sz="3200" b="0" dirty="0">
                <a:solidFill>
                  <a:srgbClr val="000000"/>
                </a:solidFill>
                <a:latin typeface="Calibri" panose="020F0502020204030204" pitchFamily="34" charset="0"/>
                <a:cs typeface="Franklin Gothic Medium"/>
                <a:sym typeface="Helvetica Neue Bold Condensed" charset="0"/>
              </a:rPr>
              <a:t>%</a:t>
            </a:r>
          </a:p>
        </p:txBody>
      </p:sp>
      <p:sp>
        <p:nvSpPr>
          <p:cNvPr id="16" name="Content Placeholder 14"/>
          <p:cNvSpPr txBox="1">
            <a:spLocks/>
          </p:cNvSpPr>
          <p:nvPr/>
        </p:nvSpPr>
        <p:spPr>
          <a:xfrm>
            <a:off x="5247167" y="1419224"/>
            <a:ext cx="2286000" cy="378523"/>
          </a:xfrm>
          <a:prstGeom prst="rect">
            <a:avLst/>
          </a:prstGeom>
        </p:spPr>
        <p:txBody>
          <a:bodyPr vert="horz" lIns="91440" tIns="45720" rIns="91440" bIns="45720" rtlCol="0">
            <a:normAutofit/>
          </a:bodyPr>
          <a:lstStyle>
            <a:lvl1pPr marL="292100" indent="-2921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800" dirty="0" smtClean="0">
                <a:solidFill>
                  <a:srgbClr val="FFFFFF"/>
                </a:solidFill>
                <a:latin typeface="Calibri" panose="020F0502020204030204" pitchFamily="34" charset="0"/>
                <a:cs typeface="Franklin Gothic Book"/>
                <a:sym typeface="Helvetica Neue Bold Condensed" charset="0"/>
              </a:rPr>
              <a:t>10% more calls</a:t>
            </a:r>
            <a:endParaRPr lang="en-US" sz="1800" dirty="0">
              <a:solidFill>
                <a:srgbClr val="FFFFFF"/>
              </a:solidFill>
              <a:latin typeface="Calibri" panose="020F0502020204030204" pitchFamily="34" charset="0"/>
              <a:cs typeface="Franklin Gothic Book"/>
              <a:sym typeface="Helvetica Neue Bold Condensed" charset="0"/>
            </a:endParaRPr>
          </a:p>
        </p:txBody>
      </p:sp>
      <p:sp>
        <p:nvSpPr>
          <p:cNvPr id="3" name="Slide Number Placeholder 2"/>
          <p:cNvSpPr>
            <a:spLocks noGrp="1"/>
          </p:cNvSpPr>
          <p:nvPr>
            <p:ph type="sldNum" sz="quarter" idx="10"/>
          </p:nvPr>
        </p:nvSpPr>
        <p:spPr/>
        <p:txBody>
          <a:bodyPr/>
          <a:lstStyle/>
          <a:p>
            <a:fld id="{9BF1074F-113E-4400-BB97-240B3A8419BD}" type="slidenum">
              <a:rPr lang="en-US" smtClean="0">
                <a:solidFill>
                  <a:srgbClr val="FFFFFF">
                    <a:tint val="75000"/>
                  </a:srgbClr>
                </a:solidFill>
                <a:latin typeface="Calibri" panose="020F0502020204030204" pitchFamily="34" charset="0"/>
              </a:rPr>
              <a:pPr/>
              <a:t>151</a:t>
            </a:fld>
            <a:endParaRPr lang="en-US">
              <a:solidFill>
                <a:srgbClr val="FFFFFF">
                  <a:tint val="75000"/>
                </a:srgbClr>
              </a:solidFill>
              <a:latin typeface="Calibri" panose="020F0502020204030204" pitchFamily="34" charset="0"/>
            </a:endParaRPr>
          </a:p>
        </p:txBody>
      </p:sp>
    </p:spTree>
    <p:extLst>
      <p:ext uri="{BB962C8B-B14F-4D97-AF65-F5344CB8AC3E}">
        <p14:creationId xmlns:p14="http://schemas.microsoft.com/office/powerpoint/2010/main" val="3440593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5" grpId="0" animBg="1"/>
      <p:bldP spid="17" grpId="0"/>
      <p:bldP spid="20" grpId="0"/>
      <p:bldP spid="33" grpId="0"/>
      <p:bldP spid="23" grpId="0"/>
      <p:bldP spid="27" grpId="0"/>
      <p:bldP spid="28" grpId="0"/>
      <p:bldP spid="16"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36865"/>
            <a:ext cx="9144000" cy="4921135"/>
          </a:xfrm>
          <a:prstGeom prst="rect">
            <a:avLst/>
          </a:prstGeom>
        </p:spPr>
      </p:pic>
      <p:sp>
        <p:nvSpPr>
          <p:cNvPr id="4" name="Content Placeholder 3"/>
          <p:cNvSpPr>
            <a:spLocks noGrp="1"/>
          </p:cNvSpPr>
          <p:nvPr>
            <p:ph idx="1"/>
          </p:nvPr>
        </p:nvSpPr>
        <p:spPr>
          <a:xfrm>
            <a:off x="533400" y="228600"/>
            <a:ext cx="8305800" cy="1526572"/>
          </a:xfrm>
          <a:prstGeom prst="rect">
            <a:avLst/>
          </a:prstGeom>
          <a:noFill/>
        </p:spPr>
        <p:txBody>
          <a:bodyPr wrap="square">
            <a:spAutoFit/>
          </a:bodyPr>
          <a:lstStyle/>
          <a:p>
            <a:pPr marL="0" indent="0">
              <a:buNone/>
            </a:pPr>
            <a:r>
              <a:rPr lang="en-US" sz="2000" b="1" dirty="0">
                <a:solidFill>
                  <a:schemeClr val="bg1"/>
                </a:solidFill>
              </a:rPr>
              <a:t>“</a:t>
            </a:r>
            <a:r>
              <a:rPr lang="en-US" sz="2000" b="1" dirty="0" smtClean="0">
                <a:solidFill>
                  <a:schemeClr val="bg1"/>
                </a:solidFill>
              </a:rPr>
              <a:t>People… </a:t>
            </a:r>
            <a:r>
              <a:rPr lang="en-US" sz="2000" b="1" dirty="0">
                <a:solidFill>
                  <a:schemeClr val="bg1"/>
                </a:solidFill>
              </a:rPr>
              <a:t>operate with beliefs and biases. </a:t>
            </a:r>
            <a:endParaRPr lang="en-US" sz="2000" b="1" dirty="0" smtClean="0">
              <a:solidFill>
                <a:schemeClr val="bg1"/>
              </a:solidFill>
            </a:endParaRPr>
          </a:p>
          <a:p>
            <a:pPr marL="0" indent="0">
              <a:spcAft>
                <a:spcPts val="1200"/>
              </a:spcAft>
              <a:buNone/>
            </a:pPr>
            <a:r>
              <a:rPr lang="en-US" sz="2000" b="1" dirty="0" smtClean="0">
                <a:solidFill>
                  <a:schemeClr val="bg1"/>
                </a:solidFill>
              </a:rPr>
              <a:t>To </a:t>
            </a:r>
            <a:r>
              <a:rPr lang="en-US" sz="2000" b="1" dirty="0">
                <a:solidFill>
                  <a:schemeClr val="bg1"/>
                </a:solidFill>
              </a:rPr>
              <a:t>the extent you can eliminate both and replace them with data, </a:t>
            </a:r>
            <a:br>
              <a:rPr lang="en-US" sz="2000" b="1" dirty="0">
                <a:solidFill>
                  <a:schemeClr val="bg1"/>
                </a:solidFill>
              </a:rPr>
            </a:br>
            <a:r>
              <a:rPr lang="en-US" sz="2000" b="1" dirty="0" smtClean="0">
                <a:solidFill>
                  <a:schemeClr val="bg1"/>
                </a:solidFill>
              </a:rPr>
              <a:t>you </a:t>
            </a:r>
            <a:r>
              <a:rPr lang="en-US" sz="2000" b="1" dirty="0">
                <a:solidFill>
                  <a:schemeClr val="bg1"/>
                </a:solidFill>
              </a:rPr>
              <a:t>gain a clear advantage</a:t>
            </a:r>
            <a:r>
              <a:rPr lang="en-US" sz="2000" b="1" dirty="0" smtClean="0">
                <a:solidFill>
                  <a:schemeClr val="bg1"/>
                </a:solidFill>
              </a:rPr>
              <a:t>.”</a:t>
            </a:r>
          </a:p>
          <a:p>
            <a:pPr marL="0" indent="0" algn="r">
              <a:buNone/>
            </a:pPr>
            <a:r>
              <a:rPr lang="en-US" sz="1600" dirty="0" smtClean="0">
                <a:solidFill>
                  <a:schemeClr val="bg1"/>
                </a:solidFill>
              </a:rPr>
              <a:t>Michael </a:t>
            </a:r>
            <a:r>
              <a:rPr lang="en-US" sz="1600" dirty="0">
                <a:solidFill>
                  <a:schemeClr val="bg1"/>
                </a:solidFill>
              </a:rPr>
              <a:t>Lewis </a:t>
            </a:r>
            <a:r>
              <a:rPr lang="en-US" sz="1600" dirty="0" smtClean="0">
                <a:solidFill>
                  <a:schemeClr val="bg1"/>
                </a:solidFill>
              </a:rPr>
              <a:t>| </a:t>
            </a:r>
            <a:r>
              <a:rPr lang="en-US" sz="1600" dirty="0" err="1" smtClean="0">
                <a:solidFill>
                  <a:schemeClr val="bg1"/>
                </a:solidFill>
              </a:rPr>
              <a:t>Moneyball</a:t>
            </a:r>
            <a:r>
              <a:rPr lang="en-US" sz="1600" dirty="0">
                <a:solidFill>
                  <a:schemeClr val="bg1"/>
                </a:solidFill>
              </a:rPr>
              <a:t>: The Art of Winning an Unfair Game</a:t>
            </a:r>
          </a:p>
        </p:txBody>
      </p:sp>
      <p:sp>
        <p:nvSpPr>
          <p:cNvPr id="6" name="TextBox 5"/>
          <p:cNvSpPr txBox="1"/>
          <p:nvPr/>
        </p:nvSpPr>
        <p:spPr>
          <a:xfrm>
            <a:off x="7086600" y="6477000"/>
            <a:ext cx="2057400" cy="369332"/>
          </a:xfrm>
          <a:prstGeom prst="rect">
            <a:avLst/>
          </a:prstGeom>
          <a:solidFill>
            <a:schemeClr val="tx1"/>
          </a:solidFill>
        </p:spPr>
        <p:txBody>
          <a:bodyPr wrap="square" rtlCol="0">
            <a:spAutoFit/>
          </a:bodyPr>
          <a:lstStyle/>
          <a:p>
            <a:r>
              <a:rPr lang="en-US" dirty="0" err="1" smtClean="0">
                <a:solidFill>
                  <a:srgbClr val="FFFFFF"/>
                </a:solidFill>
              </a:rPr>
              <a:t>Moneyball</a:t>
            </a:r>
            <a:r>
              <a:rPr lang="en-US" dirty="0" smtClean="0">
                <a:solidFill>
                  <a:srgbClr val="FFFFFF"/>
                </a:solidFill>
              </a:rPr>
              <a:t> (2011)</a:t>
            </a:r>
            <a:endParaRPr lang="en-US" dirty="0">
              <a:solidFill>
                <a:srgbClr val="FFFFFF"/>
              </a:solidFill>
            </a:endParaRPr>
          </a:p>
        </p:txBody>
      </p:sp>
    </p:spTree>
    <p:extLst>
      <p:ext uri="{BB962C8B-B14F-4D97-AF65-F5344CB8AC3E}">
        <p14:creationId xmlns:p14="http://schemas.microsoft.com/office/powerpoint/2010/main" val="170770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7" y="0"/>
            <a:ext cx="9135533" cy="6858000"/>
          </a:xfrm>
          <a:prstGeom prst="rect">
            <a:avLst/>
          </a:prstGeom>
        </p:spPr>
      </p:pic>
      <p:sp>
        <p:nvSpPr>
          <p:cNvPr id="6" name="TextBox 5"/>
          <p:cNvSpPr txBox="1"/>
          <p:nvPr/>
        </p:nvSpPr>
        <p:spPr>
          <a:xfrm>
            <a:off x="0" y="59684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Abigail do? </a:t>
            </a:r>
            <a:endParaRPr lang="en-US" sz="3200" b="1" dirty="0">
              <a:solidFill>
                <a:prstClr val="white"/>
              </a:solidFill>
            </a:endParaRPr>
          </a:p>
        </p:txBody>
      </p:sp>
      <p:sp>
        <p:nvSpPr>
          <p:cNvPr id="7" name="TextBox 6"/>
          <p:cNvSpPr txBox="1"/>
          <p:nvPr/>
        </p:nvSpPr>
        <p:spPr>
          <a:xfrm>
            <a:off x="4191000" y="381000"/>
            <a:ext cx="4419601" cy="3277820"/>
          </a:xfrm>
          <a:prstGeom prst="rect">
            <a:avLst/>
          </a:prstGeom>
          <a:solidFill>
            <a:srgbClr val="000000"/>
          </a:solidFill>
        </p:spPr>
        <p:txBody>
          <a:bodyPr wrap="square" rtlCol="0">
            <a:spAutoFit/>
          </a:bodyPr>
          <a:lstStyle/>
          <a:p>
            <a:pPr marL="3175">
              <a:spcBef>
                <a:spcPts val="0"/>
              </a:spcBef>
              <a:spcAft>
                <a:spcPts val="1800"/>
              </a:spcAft>
            </a:pPr>
            <a:r>
              <a:rPr lang="en-US" dirty="0">
                <a:solidFill>
                  <a:schemeClr val="bg1"/>
                </a:solidFill>
                <a:latin typeface="Calibri" panose="020F0502020204030204" pitchFamily="34" charset="0"/>
              </a:rPr>
              <a:t>Assign a staff member to regularly review performance measures</a:t>
            </a:r>
          </a:p>
          <a:p>
            <a:pPr marL="3175">
              <a:spcBef>
                <a:spcPts val="0"/>
              </a:spcBef>
              <a:spcAft>
                <a:spcPts val="1800"/>
              </a:spcAft>
            </a:pPr>
            <a:r>
              <a:rPr lang="en-US" dirty="0">
                <a:solidFill>
                  <a:schemeClr val="bg1"/>
                </a:solidFill>
                <a:latin typeface="Calibri" panose="020F0502020204030204" pitchFamily="34" charset="0"/>
              </a:rPr>
              <a:t>Make sure that targets and standards are identified for each measure</a:t>
            </a:r>
          </a:p>
          <a:p>
            <a:pPr marL="3175">
              <a:spcBef>
                <a:spcPts val="0"/>
              </a:spcBef>
              <a:spcAft>
                <a:spcPts val="1800"/>
              </a:spcAft>
            </a:pPr>
            <a:r>
              <a:rPr lang="en-US" dirty="0">
                <a:solidFill>
                  <a:schemeClr val="bg1"/>
                </a:solidFill>
                <a:latin typeface="Calibri" panose="020F0502020204030204" pitchFamily="34" charset="0"/>
              </a:rPr>
              <a:t>Build review of measures into the regular management cycle – monthly staff meetings?</a:t>
            </a:r>
          </a:p>
          <a:p>
            <a:pPr marL="3175">
              <a:spcBef>
                <a:spcPts val="0"/>
              </a:spcBef>
              <a:spcAft>
                <a:spcPts val="1800"/>
              </a:spcAft>
            </a:pPr>
            <a:r>
              <a:rPr lang="en-US" dirty="0">
                <a:solidFill>
                  <a:schemeClr val="bg1"/>
                </a:solidFill>
                <a:latin typeface="Calibri" panose="020F0502020204030204" pitchFamily="34" charset="0"/>
              </a:rPr>
              <a:t>Work with her team to create a simple report that distills and clarifies performance information for management and customers</a:t>
            </a:r>
          </a:p>
        </p:txBody>
      </p:sp>
    </p:spTree>
    <p:extLst>
      <p:ext uri="{BB962C8B-B14F-4D97-AF65-F5344CB8AC3E}">
        <p14:creationId xmlns:p14="http://schemas.microsoft.com/office/powerpoint/2010/main" val="40634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Daniel do? </a:t>
            </a:r>
            <a:endParaRPr lang="en-US" sz="3200" b="1" dirty="0">
              <a:solidFill>
                <a:prstClr val="white"/>
              </a:solidFill>
            </a:endParaRPr>
          </a:p>
        </p:txBody>
      </p:sp>
      <p:sp>
        <p:nvSpPr>
          <p:cNvPr id="5" name="TextBox 4"/>
          <p:cNvSpPr txBox="1"/>
          <p:nvPr/>
        </p:nvSpPr>
        <p:spPr>
          <a:xfrm>
            <a:off x="4191000" y="381000"/>
            <a:ext cx="4419601" cy="2031325"/>
          </a:xfrm>
          <a:prstGeom prst="rect">
            <a:avLst/>
          </a:prstGeom>
          <a:solidFill>
            <a:srgbClr val="000000"/>
          </a:solidFill>
        </p:spPr>
        <p:txBody>
          <a:bodyPr wrap="square" rtlCol="0">
            <a:spAutoFit/>
          </a:bodyPr>
          <a:lstStyle/>
          <a:p>
            <a:r>
              <a:rPr lang="en-US" dirty="0">
                <a:solidFill>
                  <a:schemeClr val="bg1"/>
                </a:solidFill>
              </a:rPr>
              <a:t>Review measures on an regular basis and look at historical </a:t>
            </a:r>
            <a:r>
              <a:rPr lang="en-US" dirty="0" smtClean="0">
                <a:solidFill>
                  <a:schemeClr val="bg1"/>
                </a:solidFill>
              </a:rPr>
              <a:t>trends, performance </a:t>
            </a:r>
            <a:r>
              <a:rPr lang="en-US" dirty="0">
                <a:solidFill>
                  <a:schemeClr val="bg1"/>
                </a:solidFill>
              </a:rPr>
              <a:t>against targets and standards – including benchmarked </a:t>
            </a:r>
            <a:r>
              <a:rPr lang="en-US" dirty="0" smtClean="0">
                <a:solidFill>
                  <a:schemeClr val="bg1"/>
                </a:solidFill>
              </a:rPr>
              <a:t>organizations</a:t>
            </a:r>
          </a:p>
          <a:p>
            <a:endParaRPr lang="en-US" dirty="0">
              <a:solidFill>
                <a:schemeClr val="bg1"/>
              </a:solidFill>
            </a:endParaRPr>
          </a:p>
          <a:p>
            <a:r>
              <a:rPr lang="en-US" dirty="0">
                <a:solidFill>
                  <a:schemeClr val="bg1"/>
                </a:solidFill>
              </a:rPr>
              <a:t>Make sure Abigail is prepared for management review sessions</a:t>
            </a:r>
          </a:p>
        </p:txBody>
      </p:sp>
    </p:spTree>
    <p:extLst>
      <p:ext uri="{BB962C8B-B14F-4D97-AF65-F5344CB8AC3E}">
        <p14:creationId xmlns:p14="http://schemas.microsoft.com/office/powerpoint/2010/main" val="35160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Emily do? </a:t>
            </a:r>
            <a:endParaRPr lang="en-US" sz="3200" b="1" dirty="0">
              <a:solidFill>
                <a:prstClr val="white"/>
              </a:solidFill>
            </a:endParaRPr>
          </a:p>
        </p:txBody>
      </p:sp>
      <p:sp>
        <p:nvSpPr>
          <p:cNvPr id="5" name="TextBox 4"/>
          <p:cNvSpPr txBox="1"/>
          <p:nvPr/>
        </p:nvSpPr>
        <p:spPr>
          <a:xfrm>
            <a:off x="4191000" y="381000"/>
            <a:ext cx="4419601" cy="2492990"/>
          </a:xfrm>
          <a:prstGeom prst="rect">
            <a:avLst/>
          </a:prstGeom>
          <a:solidFill>
            <a:srgbClr val="000000"/>
          </a:solidFill>
        </p:spPr>
        <p:txBody>
          <a:bodyPr wrap="square" rtlCol="0">
            <a:spAutoFit/>
          </a:bodyPr>
          <a:lstStyle/>
          <a:p>
            <a:pPr marL="3175">
              <a:spcBef>
                <a:spcPts val="0"/>
              </a:spcBef>
              <a:spcAft>
                <a:spcPts val="1800"/>
              </a:spcAft>
            </a:pPr>
            <a:r>
              <a:rPr lang="en-US" dirty="0">
                <a:solidFill>
                  <a:schemeClr val="bg1"/>
                </a:solidFill>
                <a:latin typeface="Calibri" panose="020F0502020204030204" pitchFamily="34" charset="0"/>
              </a:rPr>
              <a:t>Take a look at the reports and look for explanations for variations in data. </a:t>
            </a:r>
          </a:p>
          <a:p>
            <a:pPr marL="3175">
              <a:spcBef>
                <a:spcPts val="0"/>
              </a:spcBef>
              <a:spcAft>
                <a:spcPts val="1800"/>
              </a:spcAft>
            </a:pPr>
            <a:r>
              <a:rPr lang="en-US" dirty="0">
                <a:solidFill>
                  <a:schemeClr val="bg1"/>
                </a:solidFill>
                <a:latin typeface="Calibri" panose="020F0502020204030204" pitchFamily="34" charset="0"/>
              </a:rPr>
              <a:t>Keep Abigail updated on changes or trends as she notices them</a:t>
            </a:r>
          </a:p>
          <a:p>
            <a:pPr marL="3175">
              <a:spcBef>
                <a:spcPts val="0"/>
              </a:spcBef>
              <a:spcAft>
                <a:spcPts val="1800"/>
              </a:spcAft>
            </a:pPr>
            <a:r>
              <a:rPr lang="en-US" dirty="0">
                <a:solidFill>
                  <a:schemeClr val="bg1"/>
                </a:solidFill>
                <a:latin typeface="Calibri" panose="020F0502020204030204" pitchFamily="34" charset="0"/>
              </a:rPr>
              <a:t>Provide feedback on reports and analysis from the perspective of the customers she works with. </a:t>
            </a:r>
          </a:p>
        </p:txBody>
      </p:sp>
    </p:spTree>
    <p:extLst>
      <p:ext uri="{BB962C8B-B14F-4D97-AF65-F5344CB8AC3E}">
        <p14:creationId xmlns:p14="http://schemas.microsoft.com/office/powerpoint/2010/main" val="136469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3825474"/>
              </p:ext>
            </p:extLst>
          </p:nvPr>
        </p:nvGraphicFramePr>
        <p:xfrm>
          <a:off x="228600" y="434336"/>
          <a:ext cx="8686800" cy="6282946"/>
        </p:xfrm>
        <a:graphic>
          <a:graphicData uri="http://schemas.openxmlformats.org/drawingml/2006/table">
            <a:tbl>
              <a:tblPr firstRow="1" bandRow="1">
                <a:effectLst/>
                <a:tableStyleId>{2D5ABB26-0587-4C30-8999-92F81FD0307C}</a:tableStyleId>
              </a:tblPr>
              <a:tblGrid>
                <a:gridCol w="2171319"/>
                <a:gridCol w="6515481"/>
              </a:tblGrid>
              <a:tr h="704597">
                <a:tc gridSpan="2">
                  <a:txBody>
                    <a:bodyPr/>
                    <a:lstStyle/>
                    <a:p>
                      <a:pPr marL="0" indent="0"/>
                      <a:r>
                        <a:rPr lang="en-US" sz="3600" b="1" dirty="0" smtClean="0">
                          <a:solidFill>
                            <a:srgbClr val="000000"/>
                          </a:solidFill>
                          <a:latin typeface="+mn-lt"/>
                        </a:rPr>
                        <a:t>Solid Waste Department</a:t>
                      </a:r>
                      <a:endParaRPr lang="en-US" sz="3600" b="1"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17116">
                <a:tc>
                  <a:txBody>
                    <a:bodyPr/>
                    <a:lstStyle/>
                    <a:p>
                      <a:r>
                        <a:rPr lang="en-US" sz="1800" b="1" dirty="0" smtClean="0">
                          <a:solidFill>
                            <a:srgbClr val="000000"/>
                          </a:solidFill>
                          <a:latin typeface="+mn-lt"/>
                        </a:rPr>
                        <a:t>Mission</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smtClean="0">
                          <a:solidFill>
                            <a:srgbClr val="000000"/>
                          </a:solidFill>
                          <a:latin typeface="+mn-lt"/>
                        </a:rPr>
                        <a:t>Solid Waste maintains clean neighborhoods</a:t>
                      </a:r>
                      <a:r>
                        <a:rPr lang="en-US" sz="1600" b="1" baseline="0" dirty="0" smtClean="0">
                          <a:solidFill>
                            <a:srgbClr val="000000"/>
                          </a:solidFill>
                          <a:latin typeface="+mn-lt"/>
                        </a:rPr>
                        <a:t> and protects public health by providing solid waste collection, transportation, disposal, compliance and education services at the lowest practical rate and the highest possible customer satisfaction. </a:t>
                      </a:r>
                    </a:p>
                    <a:p>
                      <a:endParaRPr lang="en-US" sz="1600" b="1" baseline="0" dirty="0" smtClean="0">
                        <a:solidFill>
                          <a:srgbClr val="000000"/>
                        </a:solidFill>
                        <a:latin typeface="+mn-lt"/>
                      </a:endParaRPr>
                    </a:p>
                    <a:p>
                      <a:r>
                        <a:rPr lang="en-US" sz="1600" b="1" baseline="0" dirty="0" smtClean="0">
                          <a:solidFill>
                            <a:srgbClr val="000000"/>
                          </a:solidFill>
                          <a:latin typeface="+mn-lt"/>
                        </a:rPr>
                        <a:t>Key services include:</a:t>
                      </a:r>
                    </a:p>
                    <a:p>
                      <a:pPr marL="285750" indent="-285750" algn="l" defTabSz="914400" rtl="0" eaLnBrk="1" latinLnBrk="0" hangingPunct="1">
                        <a:buFont typeface="Wingdings" panose="05000000000000000000" pitchFamily="2" charset="2"/>
                        <a:buChar char="§"/>
                      </a:pPr>
                      <a:r>
                        <a:rPr lang="en-US" sz="1400" b="1" kern="1200" dirty="0" smtClean="0">
                          <a:solidFill>
                            <a:srgbClr val="000000"/>
                          </a:solidFill>
                          <a:latin typeface="+mn-lt"/>
                          <a:ea typeface="+mn-ea"/>
                          <a:cs typeface="+mn-cs"/>
                        </a:rPr>
                        <a:t>Provide weekly refuse/recycling and monthly brush/bulk collection to residents</a:t>
                      </a:r>
                    </a:p>
                    <a:p>
                      <a:pPr marL="285750" indent="-285750" algn="l" defTabSz="914400" rtl="0" eaLnBrk="1" latinLnBrk="0" hangingPunct="1">
                        <a:buFont typeface="Wingdings" panose="05000000000000000000" pitchFamily="2" charset="2"/>
                        <a:buChar char="§"/>
                      </a:pPr>
                      <a:r>
                        <a:rPr lang="en-US" sz="1400" b="1" kern="1200" dirty="0" smtClean="0">
                          <a:solidFill>
                            <a:srgbClr val="000000"/>
                          </a:solidFill>
                          <a:latin typeface="+mn-lt"/>
                          <a:ea typeface="+mn-ea"/>
                          <a:cs typeface="+mn-cs"/>
                        </a:rPr>
                        <a:t>Provide</a:t>
                      </a:r>
                      <a:r>
                        <a:rPr lang="en-US" sz="1400" b="1" kern="1200" baseline="0" dirty="0" smtClean="0">
                          <a:solidFill>
                            <a:srgbClr val="000000"/>
                          </a:solidFill>
                          <a:latin typeface="+mn-lt"/>
                          <a:ea typeface="+mn-ea"/>
                          <a:cs typeface="+mn-cs"/>
                        </a:rPr>
                        <a:t> commercial refuse collection 6 days a week to business and apartments</a:t>
                      </a:r>
                      <a:endParaRPr lang="en-US" sz="1400" b="1" kern="1200" dirty="0" smtClean="0">
                        <a:solidFill>
                          <a:srgbClr val="000000"/>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49605">
                <a:tc>
                  <a:txBody>
                    <a:bodyPr/>
                    <a:lstStyle/>
                    <a:p>
                      <a:r>
                        <a:rPr lang="en-US" sz="1800" b="1" baseline="0" dirty="0" smtClean="0">
                          <a:solidFill>
                            <a:srgbClr val="000000"/>
                          </a:solidFill>
                          <a:latin typeface="+mn-lt"/>
                        </a:rPr>
                        <a:t>Expectations</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solidFill>
                            <a:srgbClr val="000000"/>
                          </a:solidFill>
                          <a:latin typeface="+mn-lt"/>
                        </a:rPr>
                        <a:t>#1 Department</a:t>
                      </a:r>
                      <a:r>
                        <a:rPr lang="en-US" sz="1400" b="1" baseline="0" dirty="0" smtClean="0">
                          <a:solidFill>
                            <a:srgbClr val="000000"/>
                          </a:solidFill>
                          <a:latin typeface="+mn-lt"/>
                        </a:rPr>
                        <a:t> personnel must treat residents and businesses as customers</a:t>
                      </a:r>
                    </a:p>
                    <a:p>
                      <a:r>
                        <a:rPr lang="en-US" sz="1400" b="1" baseline="0" dirty="0" smtClean="0">
                          <a:solidFill>
                            <a:srgbClr val="000000"/>
                          </a:solidFill>
                          <a:latin typeface="+mn-lt"/>
                        </a:rPr>
                        <a:t>#2 Encourage residents and businesses to increase the amount of recycling</a:t>
                      </a:r>
                    </a:p>
                    <a:p>
                      <a:r>
                        <a:rPr lang="en-US" sz="1400" b="1" baseline="0" dirty="0" smtClean="0">
                          <a:solidFill>
                            <a:srgbClr val="000000"/>
                          </a:solidFill>
                          <a:latin typeface="+mn-lt"/>
                        </a:rPr>
                        <a:t>#3 Scheduled pick-ups must be adhered to in all possible circumstances</a:t>
                      </a:r>
                    </a:p>
                    <a:p>
                      <a:r>
                        <a:rPr lang="en-US" sz="1400" b="1" baseline="0" dirty="0" smtClean="0">
                          <a:solidFill>
                            <a:srgbClr val="000000"/>
                          </a:solidFill>
                          <a:latin typeface="+mn-lt"/>
                        </a:rPr>
                        <a:t>#4 The department must provide cost-effective services for the citizens</a:t>
                      </a:r>
                      <a:endParaRPr lang="en-US" sz="14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r>
                        <a:rPr lang="en-US" sz="1800" b="1" dirty="0" smtClean="0">
                          <a:solidFill>
                            <a:srgbClr val="000000"/>
                          </a:solidFill>
                          <a:latin typeface="+mn-lt"/>
                        </a:rPr>
                        <a:t>Goal 1</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smtClean="0">
                          <a:solidFill>
                            <a:srgbClr val="000000"/>
                          </a:solidFill>
                          <a:latin typeface="+mn-lt"/>
                        </a:rPr>
                        <a:t>To provide the highest quality</a:t>
                      </a:r>
                      <a:r>
                        <a:rPr lang="en-US" sz="1600" b="1" baseline="0" dirty="0" smtClean="0">
                          <a:solidFill>
                            <a:srgbClr val="000000"/>
                          </a:solidFill>
                          <a:latin typeface="+mn-lt"/>
                        </a:rPr>
                        <a:t> service at the lowest practical rate</a:t>
                      </a:r>
                      <a:endParaRPr lang="en-US" sz="16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r>
                        <a:rPr lang="en-US" sz="1800" b="1" dirty="0" smtClean="0">
                          <a:solidFill>
                            <a:srgbClr val="000000"/>
                          </a:solidFill>
                          <a:latin typeface="+mn-lt"/>
                        </a:rPr>
                        <a:t>Goal</a:t>
                      </a:r>
                      <a:r>
                        <a:rPr lang="en-US" sz="1800" b="1" baseline="0" dirty="0" smtClean="0">
                          <a:solidFill>
                            <a:srgbClr val="000000"/>
                          </a:solidFill>
                          <a:latin typeface="+mn-lt"/>
                        </a:rPr>
                        <a:t> 2</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smtClean="0">
                          <a:solidFill>
                            <a:srgbClr val="000000"/>
                          </a:solidFill>
                          <a:latin typeface="+mn-lt"/>
                        </a:rPr>
                        <a:t>Increase residential</a:t>
                      </a:r>
                      <a:r>
                        <a:rPr lang="en-US" sz="1600" b="1" baseline="0" dirty="0" smtClean="0">
                          <a:solidFill>
                            <a:srgbClr val="000000"/>
                          </a:solidFill>
                          <a:latin typeface="+mn-lt"/>
                        </a:rPr>
                        <a:t> recycling diversion rate to 35% or greater by 2020</a:t>
                      </a:r>
                      <a:endParaRPr lang="en-US" sz="16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r>
                        <a:rPr lang="en-US" sz="1800" b="1" dirty="0" smtClean="0">
                          <a:solidFill>
                            <a:srgbClr val="000000"/>
                          </a:solidFill>
                          <a:latin typeface="+mn-lt"/>
                        </a:rPr>
                        <a:t>Goal 3</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smtClean="0">
                          <a:solidFill>
                            <a:srgbClr val="000000"/>
                          </a:solidFill>
                          <a:latin typeface="+mn-lt"/>
                        </a:rPr>
                        <a:t>To reduce the number of missed collections by 40% by 2015</a:t>
                      </a:r>
                      <a:endParaRPr lang="en-US" sz="16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7924">
                <a:tc>
                  <a:txBody>
                    <a:bodyPr/>
                    <a:lstStyle/>
                    <a:p>
                      <a:r>
                        <a:rPr lang="en-US" sz="1800" b="1" dirty="0" smtClean="0">
                          <a:solidFill>
                            <a:srgbClr val="000000"/>
                          </a:solidFill>
                          <a:latin typeface="+mn-lt"/>
                        </a:rPr>
                        <a:t>Goal</a:t>
                      </a:r>
                      <a:r>
                        <a:rPr lang="en-US" sz="1800" b="1" baseline="0" dirty="0" smtClean="0">
                          <a:solidFill>
                            <a:srgbClr val="000000"/>
                          </a:solidFill>
                          <a:latin typeface="+mn-lt"/>
                        </a:rPr>
                        <a:t> 4</a:t>
                      </a:r>
                      <a:endParaRPr lang="en-US" sz="18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smtClean="0">
                          <a:solidFill>
                            <a:srgbClr val="000000"/>
                          </a:solidFill>
                          <a:latin typeface="+mn-lt"/>
                        </a:rPr>
                        <a:t>95%</a:t>
                      </a:r>
                      <a:r>
                        <a:rPr lang="en-US" sz="1600" b="1" baseline="0" dirty="0" smtClean="0">
                          <a:solidFill>
                            <a:srgbClr val="000000"/>
                          </a:solidFill>
                          <a:latin typeface="+mn-lt"/>
                        </a:rPr>
                        <a:t> of residents will rate department personnel as “excellent” by 2015</a:t>
                      </a:r>
                      <a:endParaRPr lang="en-US" sz="16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8138515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60334931"/>
              </p:ext>
            </p:extLst>
          </p:nvPr>
        </p:nvGraphicFramePr>
        <p:xfrm>
          <a:off x="457200" y="517528"/>
          <a:ext cx="8305798" cy="6111874"/>
        </p:xfrm>
        <a:graphic>
          <a:graphicData uri="http://schemas.openxmlformats.org/drawingml/2006/table">
            <a:tbl>
              <a:tblPr firstRow="1" bandRow="1">
                <a:tableStyleId>{2D5ABB26-0587-4C30-8999-92F81FD0307C}</a:tableStyleId>
              </a:tblPr>
              <a:tblGrid>
                <a:gridCol w="2085388"/>
                <a:gridCol w="1036735"/>
                <a:gridCol w="1036735"/>
                <a:gridCol w="1036735"/>
                <a:gridCol w="1036735"/>
                <a:gridCol w="1036735"/>
                <a:gridCol w="1036735"/>
              </a:tblGrid>
              <a:tr h="591713">
                <a:tc gridSpan="7">
                  <a:txBody>
                    <a:bodyPr/>
                    <a:lstStyle/>
                    <a:p>
                      <a:pPr marL="231775" indent="0" algn="l" defTabSz="914400" rtl="0" eaLnBrk="1" latinLnBrk="0" hangingPunct="1"/>
                      <a:r>
                        <a:rPr lang="en-US" sz="2800" b="1" kern="1200" dirty="0" smtClean="0">
                          <a:solidFill>
                            <a:schemeClr val="bg1"/>
                          </a:solidFill>
                          <a:latin typeface="Calibri" panose="020F0502020204030204" pitchFamily="34" charset="0"/>
                          <a:ea typeface="+mn-ea"/>
                          <a:cs typeface="+mn-cs"/>
                        </a:rPr>
                        <a:t>Performance Summary</a:t>
                      </a:r>
                      <a:endParaRPr lang="en-US" sz="2800" b="1" kern="1200" dirty="0">
                        <a:solidFill>
                          <a:schemeClr val="bg1"/>
                        </a:solidFill>
                        <a:latin typeface="Calibri" panose="020F0502020204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5125">
                <a:tc>
                  <a:txBody>
                    <a:bodyPr/>
                    <a:lstStyle/>
                    <a:p>
                      <a:r>
                        <a:rPr lang="en-US" sz="1100" b="1" dirty="0" smtClean="0">
                          <a:solidFill>
                            <a:schemeClr val="bg1"/>
                          </a:solidFill>
                          <a:latin typeface="Calibri" panose="020F0502020204030204" pitchFamily="34" charset="0"/>
                        </a:rPr>
                        <a:t>Measure</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Input</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Output</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Efficiency</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Effectiveness</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Link to Goal</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c>
                  <a:txBody>
                    <a:bodyPr/>
                    <a:lstStyle/>
                    <a:p>
                      <a:pPr algn="ctr"/>
                      <a:r>
                        <a:rPr lang="en-US" sz="1100" b="1" dirty="0" smtClean="0">
                          <a:solidFill>
                            <a:schemeClr val="bg1"/>
                          </a:solidFill>
                          <a:latin typeface="Calibri" panose="020F0502020204030204" pitchFamily="34" charset="0"/>
                        </a:rPr>
                        <a:t>Link to Expectations</a:t>
                      </a:r>
                      <a:endParaRPr lang="en-US" sz="1100" b="1" dirty="0">
                        <a:solidFill>
                          <a:schemeClr val="bg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6363"/>
                    </a:solidFill>
                  </a:tcPr>
                </a:tc>
              </a:tr>
              <a:tr h="487293">
                <a:tc>
                  <a:txBody>
                    <a:bodyPr/>
                    <a:lstStyle/>
                    <a:p>
                      <a:r>
                        <a:rPr lang="en-US" sz="1100" dirty="0" smtClean="0">
                          <a:latin typeface="Calibri" panose="020F0502020204030204" pitchFamily="34" charset="0"/>
                        </a:rPr>
                        <a:t>124,000</a:t>
                      </a:r>
                      <a:r>
                        <a:rPr lang="en-US" sz="1100" baseline="0" dirty="0" smtClean="0">
                          <a:latin typeface="Calibri" panose="020F0502020204030204" pitchFamily="34" charset="0"/>
                        </a:rPr>
                        <a:t> </a:t>
                      </a:r>
                      <a:r>
                        <a:rPr lang="en-US" sz="1100" dirty="0" smtClean="0">
                          <a:latin typeface="Calibri" panose="020F0502020204030204" pitchFamily="34" charset="0"/>
                        </a:rPr>
                        <a:t>tons of garbage collected annually</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730">
                <a:tc>
                  <a:txBody>
                    <a:bodyPr/>
                    <a:lstStyle/>
                    <a:p>
                      <a:r>
                        <a:rPr lang="en-US" sz="1100" dirty="0" smtClean="0">
                          <a:latin typeface="Calibri" panose="020F0502020204030204" pitchFamily="34" charset="0"/>
                        </a:rPr>
                        <a:t>620</a:t>
                      </a:r>
                      <a:r>
                        <a:rPr lang="en-US" sz="1100" baseline="0" dirty="0" smtClean="0">
                          <a:latin typeface="Calibri" panose="020F0502020204030204" pitchFamily="34" charset="0"/>
                        </a:rPr>
                        <a:t> pounds of recyclable material collected per resident per year</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293">
                <a:tc>
                  <a:txBody>
                    <a:bodyPr/>
                    <a:lstStyle/>
                    <a:p>
                      <a:r>
                        <a:rPr lang="en-US" sz="1100" dirty="0" smtClean="0">
                          <a:latin typeface="Calibri" panose="020F0502020204030204" pitchFamily="34" charset="0"/>
                        </a:rPr>
                        <a:t>$10.8 million </a:t>
                      </a:r>
                      <a:r>
                        <a:rPr lang="en-US" sz="1100" baseline="0" dirty="0" smtClean="0">
                          <a:latin typeface="Calibri" panose="020F0502020204030204" pitchFamily="34" charset="0"/>
                        </a:rPr>
                        <a:t>expended for equipment and materials</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293">
                <a:tc>
                  <a:txBody>
                    <a:bodyPr/>
                    <a:lstStyle/>
                    <a:p>
                      <a:r>
                        <a:rPr lang="en-US" sz="1100" dirty="0" smtClean="0">
                          <a:latin typeface="Calibri" panose="020F0502020204030204" pitchFamily="34" charset="0"/>
                        </a:rPr>
                        <a:t>10 commercial</a:t>
                      </a:r>
                      <a:r>
                        <a:rPr lang="en-US" sz="1100" baseline="0" dirty="0" smtClean="0">
                          <a:latin typeface="Calibri" panose="020F0502020204030204" pitchFamily="34" charset="0"/>
                        </a:rPr>
                        <a:t> users reporting missing collections per 1,000</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730">
                <a:tc>
                  <a:txBody>
                    <a:bodyPr/>
                    <a:lstStyle/>
                    <a:p>
                      <a:r>
                        <a:rPr lang="en-US" sz="1100" dirty="0" smtClean="0">
                          <a:latin typeface="Calibri" panose="020F0502020204030204" pitchFamily="34" charset="0"/>
                        </a:rPr>
                        <a:t>Average</a:t>
                      </a:r>
                      <a:r>
                        <a:rPr lang="en-US" sz="1100" baseline="0" dirty="0" smtClean="0">
                          <a:latin typeface="Calibri" panose="020F0502020204030204" pitchFamily="34" charset="0"/>
                        </a:rPr>
                        <a:t> monthly cost of $15.96 per customer for residential service</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5986">
                <a:tc>
                  <a:txBody>
                    <a:bodyPr/>
                    <a:lstStyle/>
                    <a:p>
                      <a:r>
                        <a:rPr lang="en-US" sz="1100" dirty="0" smtClean="0">
                          <a:latin typeface="Calibri" panose="020F0502020204030204" pitchFamily="34" charset="0"/>
                        </a:rPr>
                        <a:t>$6.2 million expended for labor</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293">
                <a:tc>
                  <a:txBody>
                    <a:bodyPr/>
                    <a:lstStyle/>
                    <a:p>
                      <a:r>
                        <a:rPr lang="en-US" sz="1100" dirty="0" smtClean="0">
                          <a:latin typeface="Calibri" panose="020F0502020204030204" pitchFamily="34" charset="0"/>
                        </a:rPr>
                        <a:t>80,000 households  and 1,500</a:t>
                      </a:r>
                      <a:r>
                        <a:rPr lang="en-US" sz="1100" baseline="0" dirty="0" smtClean="0">
                          <a:latin typeface="Calibri" panose="020F0502020204030204" pitchFamily="34" charset="0"/>
                        </a:rPr>
                        <a:t> commercial customers</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5125">
                <a:tc>
                  <a:txBody>
                    <a:bodyPr/>
                    <a:lstStyle/>
                    <a:p>
                      <a:r>
                        <a:rPr lang="en-US" sz="1100" dirty="0" smtClean="0">
                          <a:latin typeface="Calibri" panose="020F0502020204030204" pitchFamily="34" charset="0"/>
                        </a:rPr>
                        <a:t>5 household reported missed collections per 10,000 collections</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293">
                <a:tc>
                  <a:txBody>
                    <a:bodyPr/>
                    <a:lstStyle/>
                    <a:p>
                      <a:r>
                        <a:rPr lang="en-US" sz="1100" dirty="0" smtClean="0">
                          <a:latin typeface="Calibri" panose="020F0502020204030204" pitchFamily="34" charset="0"/>
                        </a:rPr>
                        <a:t>17% diversion rate for material collected</a:t>
                      </a:r>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4915297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66800" y="1447800"/>
            <a:ext cx="7467600" cy="3785652"/>
          </a:xfrm>
          <a:prstGeom prst="rect">
            <a:avLst/>
          </a:prstGeom>
        </p:spPr>
        <p:txBody>
          <a:bodyPr wrap="square">
            <a:spAutoFit/>
          </a:bodyPr>
          <a:lstStyle/>
          <a:p>
            <a:r>
              <a:rPr lang="en-US" sz="2400" dirty="0" smtClean="0">
                <a:solidFill>
                  <a:srgbClr val="000000"/>
                </a:solidFill>
              </a:rPr>
              <a:t>Questions for Discussion:</a:t>
            </a:r>
          </a:p>
          <a:p>
            <a:endParaRPr lang="en-US" sz="2400" dirty="0" smtClean="0">
              <a:solidFill>
                <a:srgbClr val="000000"/>
              </a:solidFill>
            </a:endParaRPr>
          </a:p>
          <a:p>
            <a:pPr marL="342900" indent="-342900">
              <a:buFont typeface="Wingdings" panose="05000000000000000000" pitchFamily="2" charset="2"/>
              <a:buChar char="§"/>
            </a:pPr>
            <a:r>
              <a:rPr lang="en-US" sz="2400" dirty="0" smtClean="0">
                <a:solidFill>
                  <a:srgbClr val="000000"/>
                </a:solidFill>
              </a:rPr>
              <a:t>What </a:t>
            </a:r>
            <a:r>
              <a:rPr lang="en-US" sz="2400" dirty="0">
                <a:solidFill>
                  <a:srgbClr val="000000"/>
                </a:solidFill>
              </a:rPr>
              <a:t>historical information would </a:t>
            </a:r>
            <a:r>
              <a:rPr lang="en-US" sz="2400" dirty="0" smtClean="0">
                <a:solidFill>
                  <a:srgbClr val="000000"/>
                </a:solidFill>
              </a:rPr>
              <a:t>help you </a:t>
            </a:r>
            <a:r>
              <a:rPr lang="en-US" sz="2400" dirty="0">
                <a:solidFill>
                  <a:srgbClr val="000000"/>
                </a:solidFill>
              </a:rPr>
              <a:t>better evaluate these </a:t>
            </a:r>
            <a:r>
              <a:rPr lang="en-US" sz="2400" dirty="0" smtClean="0">
                <a:solidFill>
                  <a:srgbClr val="000000"/>
                </a:solidFill>
              </a:rPr>
              <a:t>measures?</a:t>
            </a:r>
          </a:p>
          <a:p>
            <a:pPr marL="342900" indent="-342900">
              <a:buFont typeface="Wingdings" panose="05000000000000000000" pitchFamily="2" charset="2"/>
              <a:buChar char="§"/>
            </a:pPr>
            <a:endParaRPr lang="en-US" sz="2400" dirty="0">
              <a:solidFill>
                <a:srgbClr val="000000"/>
              </a:solidFill>
            </a:endParaRPr>
          </a:p>
          <a:p>
            <a:pPr marL="342900" indent="-342900">
              <a:buFont typeface="Wingdings" panose="05000000000000000000" pitchFamily="2" charset="2"/>
              <a:buChar char="§"/>
            </a:pPr>
            <a:r>
              <a:rPr lang="en-US" sz="2400" dirty="0">
                <a:solidFill>
                  <a:srgbClr val="000000"/>
                </a:solidFill>
              </a:rPr>
              <a:t>What benchmark information would help the reader evaluate the information</a:t>
            </a:r>
            <a:r>
              <a:rPr lang="en-US" sz="2400" dirty="0" smtClean="0">
                <a:solidFill>
                  <a:srgbClr val="000000"/>
                </a:solidFill>
              </a:rPr>
              <a:t>?</a:t>
            </a:r>
          </a:p>
          <a:p>
            <a:pPr marL="342900" indent="-342900">
              <a:buFont typeface="Wingdings" panose="05000000000000000000" pitchFamily="2" charset="2"/>
              <a:buChar char="§"/>
            </a:pPr>
            <a:endParaRPr lang="en-US" sz="2400" dirty="0">
              <a:solidFill>
                <a:srgbClr val="000000"/>
              </a:solidFill>
            </a:endParaRPr>
          </a:p>
          <a:p>
            <a:pPr marL="342900" indent="-342900">
              <a:buFont typeface="Wingdings" panose="05000000000000000000" pitchFamily="2" charset="2"/>
              <a:buChar char="§"/>
            </a:pPr>
            <a:r>
              <a:rPr lang="en-US" sz="2400" dirty="0">
                <a:solidFill>
                  <a:srgbClr val="000000"/>
                </a:solidFill>
              </a:rPr>
              <a:t>How could this information be presented </a:t>
            </a:r>
            <a:r>
              <a:rPr lang="en-US" sz="2400" dirty="0" smtClean="0">
                <a:solidFill>
                  <a:srgbClr val="000000"/>
                </a:solidFill>
              </a:rPr>
              <a:t> to the city council to be as effective as possible? </a:t>
            </a:r>
            <a:endParaRPr lang="en-US" sz="2400" dirty="0">
              <a:solidFill>
                <a:srgbClr val="000000"/>
              </a:solidFill>
            </a:endParaRPr>
          </a:p>
        </p:txBody>
      </p:sp>
    </p:spTree>
    <p:extLst>
      <p:ext uri="{BB962C8B-B14F-4D97-AF65-F5344CB8AC3E}">
        <p14:creationId xmlns:p14="http://schemas.microsoft.com/office/powerpoint/2010/main" val="97998422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3352800" y="76525"/>
            <a:ext cx="5509730" cy="1143000"/>
          </a:xfrm>
        </p:spPr>
        <p:txBody>
          <a:bodyPr>
            <a:normAutofit fontScale="90000"/>
          </a:bodyPr>
          <a:lstStyle/>
          <a:p>
            <a:r>
              <a:rPr lang="en-US" sz="3600" dirty="0" smtClean="0">
                <a:solidFill>
                  <a:schemeClr val="bg1"/>
                </a:solidFill>
              </a:rPr>
              <a:t>What are we asking you to do?</a:t>
            </a:r>
            <a:endParaRPr lang="en-US" sz="3600" dirty="0">
              <a:solidFill>
                <a:schemeClr val="bg1"/>
              </a:solidFill>
            </a:endParaRPr>
          </a:p>
        </p:txBody>
      </p:sp>
      <p:pic>
        <p:nvPicPr>
          <p:cNvPr id="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 y="68608"/>
            <a:ext cx="914400" cy="685799"/>
          </a:xfrm>
          <a:prstGeom prst="rect">
            <a:avLst/>
          </a:prstGeom>
        </p:spPr>
      </p:pic>
      <p:pic>
        <p:nvPicPr>
          <p:cNvPr id="1331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0"/>
            <a:ext cx="32004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7229" y="1005078"/>
            <a:ext cx="1828800" cy="1371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7229" y="2376663"/>
            <a:ext cx="1828800" cy="1371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7229" y="3748233"/>
            <a:ext cx="1828801" cy="1371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47208" y="5087933"/>
            <a:ext cx="1828801" cy="1371600"/>
          </a:xfrm>
          <a:prstGeom prst="rect">
            <a:avLst/>
          </a:prstGeom>
        </p:spPr>
      </p:pic>
      <p:sp>
        <p:nvSpPr>
          <p:cNvPr id="10" name="Rectangle 9"/>
          <p:cNvSpPr/>
          <p:nvPr/>
        </p:nvSpPr>
        <p:spPr>
          <a:xfrm>
            <a:off x="4754878" y="1084895"/>
            <a:ext cx="4206194" cy="923330"/>
          </a:xfrm>
          <a:prstGeom prst="rect">
            <a:avLst/>
          </a:prstGeom>
        </p:spPr>
        <p:txBody>
          <a:bodyPr wrap="square">
            <a:spAutoFit/>
          </a:bodyPr>
          <a:lstStyle/>
          <a:p>
            <a:pPr>
              <a:defRPr/>
            </a:pPr>
            <a:r>
              <a:rPr lang="en-US" dirty="0">
                <a:solidFill>
                  <a:srgbClr val="FFFFFF"/>
                </a:solidFill>
              </a:rPr>
              <a:t>1. Review services </a:t>
            </a:r>
            <a:r>
              <a:rPr lang="en-US" dirty="0" smtClean="0">
                <a:solidFill>
                  <a:srgbClr val="FFFFFF"/>
                </a:solidFill>
              </a:rPr>
              <a:t>to </a:t>
            </a:r>
            <a:r>
              <a:rPr lang="en-US" dirty="0">
                <a:solidFill>
                  <a:srgbClr val="FFFFFF"/>
                </a:solidFill>
              </a:rPr>
              <a:t>ensure they are </a:t>
            </a:r>
            <a:r>
              <a:rPr lang="en-US" dirty="0" smtClean="0">
                <a:solidFill>
                  <a:srgbClr val="FFFFFF"/>
                </a:solidFill>
              </a:rPr>
              <a:t>aligned with strategic, council or </a:t>
            </a:r>
            <a:r>
              <a:rPr lang="en-US" dirty="0">
                <a:solidFill>
                  <a:srgbClr val="FFFFFF"/>
                </a:solidFill>
              </a:rPr>
              <a:t>general plan </a:t>
            </a:r>
            <a:r>
              <a:rPr lang="en-US" dirty="0" smtClean="0">
                <a:solidFill>
                  <a:srgbClr val="FFFFFF"/>
                </a:solidFill>
              </a:rPr>
              <a:t>goals, make adjustments as needed</a:t>
            </a:r>
            <a:endParaRPr lang="en-US" dirty="0">
              <a:solidFill>
                <a:srgbClr val="FFFFFF"/>
              </a:solidFill>
            </a:endParaRPr>
          </a:p>
        </p:txBody>
      </p:sp>
      <p:sp>
        <p:nvSpPr>
          <p:cNvPr id="11" name="Rectangle 10"/>
          <p:cNvSpPr/>
          <p:nvPr/>
        </p:nvSpPr>
        <p:spPr>
          <a:xfrm>
            <a:off x="4747731" y="2376663"/>
            <a:ext cx="4213341" cy="1477328"/>
          </a:xfrm>
          <a:prstGeom prst="rect">
            <a:avLst/>
          </a:prstGeom>
        </p:spPr>
        <p:txBody>
          <a:bodyPr wrap="square">
            <a:spAutoFit/>
          </a:bodyPr>
          <a:lstStyle/>
          <a:p>
            <a:pPr>
              <a:defRPr/>
            </a:pPr>
            <a:r>
              <a:rPr lang="en-US" dirty="0">
                <a:solidFill>
                  <a:srgbClr val="FFFFFF"/>
                </a:solidFill>
              </a:rPr>
              <a:t>2. Review existing measures to ensure you  are measuring the </a:t>
            </a:r>
            <a:r>
              <a:rPr lang="en-US" dirty="0" smtClean="0">
                <a:solidFill>
                  <a:srgbClr val="FFFFFF"/>
                </a:solidFill>
              </a:rPr>
              <a:t>efficiency, effectiveness, and cost-effectiveness of </a:t>
            </a:r>
            <a:r>
              <a:rPr lang="en-US" dirty="0">
                <a:solidFill>
                  <a:srgbClr val="FFFFFF"/>
                </a:solidFill>
              </a:rPr>
              <a:t>services and create new measures, if needed</a:t>
            </a:r>
          </a:p>
        </p:txBody>
      </p:sp>
      <p:sp>
        <p:nvSpPr>
          <p:cNvPr id="13" name="Rectangle 12"/>
          <p:cNvSpPr/>
          <p:nvPr/>
        </p:nvSpPr>
        <p:spPr>
          <a:xfrm>
            <a:off x="4754878" y="4052080"/>
            <a:ext cx="4206194" cy="923330"/>
          </a:xfrm>
          <a:prstGeom prst="rect">
            <a:avLst/>
          </a:prstGeom>
        </p:spPr>
        <p:txBody>
          <a:bodyPr wrap="square">
            <a:spAutoFit/>
          </a:bodyPr>
          <a:lstStyle/>
          <a:p>
            <a:pPr>
              <a:defRPr/>
            </a:pPr>
            <a:r>
              <a:rPr lang="en-US" dirty="0">
                <a:solidFill>
                  <a:srgbClr val="FFFFFF"/>
                </a:solidFill>
              </a:rPr>
              <a:t>3. Identify standards and targets </a:t>
            </a:r>
            <a:r>
              <a:rPr lang="en-US" dirty="0" smtClean="0">
                <a:solidFill>
                  <a:srgbClr val="FFFFFF"/>
                </a:solidFill>
              </a:rPr>
              <a:t>for </a:t>
            </a:r>
            <a:r>
              <a:rPr lang="en-US" dirty="0">
                <a:solidFill>
                  <a:srgbClr val="FFFFFF"/>
                </a:solidFill>
              </a:rPr>
              <a:t>each measure to ensure that you have context for evaluating success</a:t>
            </a:r>
          </a:p>
        </p:txBody>
      </p:sp>
      <p:sp>
        <p:nvSpPr>
          <p:cNvPr id="14" name="Rectangle 13"/>
          <p:cNvSpPr/>
          <p:nvPr/>
        </p:nvSpPr>
        <p:spPr>
          <a:xfrm>
            <a:off x="4785766" y="5199650"/>
            <a:ext cx="4175306" cy="923330"/>
          </a:xfrm>
          <a:prstGeom prst="rect">
            <a:avLst/>
          </a:prstGeom>
        </p:spPr>
        <p:txBody>
          <a:bodyPr wrap="square">
            <a:spAutoFit/>
          </a:bodyPr>
          <a:lstStyle/>
          <a:p>
            <a:pPr>
              <a:defRPr/>
            </a:pPr>
            <a:r>
              <a:rPr lang="en-US" dirty="0">
                <a:solidFill>
                  <a:srgbClr val="FFFFFF"/>
                </a:solidFill>
              </a:rPr>
              <a:t>4. When measures do not meet identified targets or standards, </a:t>
            </a:r>
            <a:r>
              <a:rPr lang="en-US" dirty="0" smtClean="0">
                <a:solidFill>
                  <a:srgbClr val="FFFFFF"/>
                </a:solidFill>
              </a:rPr>
              <a:t>create and execute a plan to improve performance </a:t>
            </a:r>
            <a:endParaRPr lang="en-US" dirty="0">
              <a:solidFill>
                <a:srgbClr val="FFFFFF"/>
              </a:solidFill>
            </a:endParaRPr>
          </a:p>
        </p:txBody>
      </p:sp>
    </p:spTree>
    <p:extLst>
      <p:ext uri="{BB962C8B-B14F-4D97-AF65-F5344CB8AC3E}">
        <p14:creationId xmlns:p14="http://schemas.microsoft.com/office/powerpoint/2010/main" val="121600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8800" y="381000"/>
            <a:ext cx="3352800" cy="1690687"/>
          </a:xfrm>
        </p:spPr>
        <p:txBody>
          <a:bodyPr/>
          <a:lstStyle/>
          <a:p>
            <a:r>
              <a:rPr lang="en-US" sz="3600" b="1" dirty="0" smtClean="0">
                <a:solidFill>
                  <a:schemeClr val="bg1"/>
                </a:solidFill>
                <a:latin typeface="Calibri" panose="020F0502020204030204" pitchFamily="34" charset="0"/>
              </a:rPr>
              <a:t>Performance management is…</a:t>
            </a:r>
            <a:endParaRPr lang="en-US" sz="3600" b="1" dirty="0">
              <a:solidFill>
                <a:schemeClr val="bg1"/>
              </a:solidFill>
              <a:latin typeface="Calibri" panose="020F0502020204030204" pitchFamily="34" charset="0"/>
            </a:endParaRPr>
          </a:p>
        </p:txBody>
      </p:sp>
      <p:sp>
        <p:nvSpPr>
          <p:cNvPr id="3" name="Content Placeholder 2"/>
          <p:cNvSpPr>
            <a:spLocks noGrp="1"/>
          </p:cNvSpPr>
          <p:nvPr>
            <p:ph idx="4294967295"/>
          </p:nvPr>
        </p:nvSpPr>
        <p:spPr>
          <a:xfrm>
            <a:off x="5638800" y="2083410"/>
            <a:ext cx="3352800" cy="3687763"/>
          </a:xfrm>
        </p:spPr>
        <p:txBody>
          <a:bodyPr anchor="ctr"/>
          <a:lstStyle/>
          <a:p>
            <a:pPr marL="0" indent="0">
              <a:spcBef>
                <a:spcPts val="0"/>
              </a:spcBef>
              <a:buNone/>
            </a:pPr>
            <a:r>
              <a:rPr lang="en-US" dirty="0" smtClean="0">
                <a:solidFill>
                  <a:schemeClr val="bg1"/>
                </a:solidFill>
                <a:latin typeface="Calibri" panose="020F0502020204030204" pitchFamily="34" charset="0"/>
              </a:rPr>
              <a:t>…an organization-wide effort </a:t>
            </a:r>
          </a:p>
          <a:p>
            <a:pPr marL="0" indent="0">
              <a:spcBef>
                <a:spcPts val="0"/>
              </a:spcBef>
              <a:buNone/>
            </a:pPr>
            <a:r>
              <a:rPr lang="en-US" dirty="0" smtClean="0">
                <a:solidFill>
                  <a:schemeClr val="bg1"/>
                </a:solidFill>
                <a:latin typeface="Calibri" panose="020F0502020204030204" pitchFamily="34" charset="0"/>
              </a:rPr>
              <a:t>to improve </a:t>
            </a:r>
            <a:r>
              <a:rPr lang="en-US" dirty="0">
                <a:solidFill>
                  <a:schemeClr val="bg1"/>
                </a:solidFill>
                <a:latin typeface="Calibri" panose="020F0502020204030204" pitchFamily="34" charset="0"/>
              </a:rPr>
              <a:t>results </a:t>
            </a:r>
            <a:endParaRPr lang="en-US" dirty="0" smtClean="0">
              <a:solidFill>
                <a:schemeClr val="bg1"/>
              </a:solidFill>
              <a:latin typeface="Calibri" panose="020F0502020204030204" pitchFamily="34" charset="0"/>
            </a:endParaRPr>
          </a:p>
          <a:p>
            <a:pPr marL="0" indent="0">
              <a:spcBef>
                <a:spcPts val="0"/>
              </a:spcBef>
              <a:buNone/>
            </a:pPr>
            <a:r>
              <a:rPr lang="en-US" dirty="0">
                <a:solidFill>
                  <a:schemeClr val="bg1"/>
                </a:solidFill>
                <a:latin typeface="Calibri" panose="020F0502020204030204" pitchFamily="34" charset="0"/>
              </a:rPr>
              <a:t>b</a:t>
            </a:r>
            <a:r>
              <a:rPr lang="en-US" dirty="0" smtClean="0">
                <a:solidFill>
                  <a:schemeClr val="bg1"/>
                </a:solidFill>
                <a:latin typeface="Calibri" panose="020F0502020204030204" pitchFamily="34" charset="0"/>
              </a:rPr>
              <a:t>y integrating </a:t>
            </a:r>
            <a:r>
              <a:rPr lang="en-US" dirty="0">
                <a:solidFill>
                  <a:schemeClr val="bg1"/>
                </a:solidFill>
                <a:latin typeface="Calibri" panose="020F0502020204030204" pitchFamily="34" charset="0"/>
              </a:rPr>
              <a:t>objective evidence with decision-making </a:t>
            </a:r>
            <a:r>
              <a:rPr lang="en-US" dirty="0" smtClean="0">
                <a:solidFill>
                  <a:schemeClr val="bg1"/>
                </a:solidFill>
                <a:latin typeface="Calibri" panose="020F0502020204030204" pitchFamily="34" charset="0"/>
              </a:rPr>
              <a:t>processes</a:t>
            </a:r>
            <a:endParaRPr lang="en-US" dirty="0">
              <a:solidFill>
                <a:schemeClr val="bg1"/>
              </a:solidFill>
              <a:latin typeface="Calibri" panose="020F050202020403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7"/>
            <a:ext cx="5486399" cy="6859737"/>
          </a:xfrm>
          <a:prstGeom prst="rect">
            <a:avLst/>
          </a:prstGeo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315096"/>
      </p:ext>
    </p:extLst>
  </p:cSld>
  <p:clrMapOvr>
    <a:masterClrMapping/>
  </p:clrMapOvr>
  <p:transition spd="med">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85800"/>
            <a:ext cx="3657600" cy="1834121"/>
          </a:xfrm>
        </p:spPr>
        <p:txBody>
          <a:bodyPr>
            <a:noAutofit/>
          </a:bodyPr>
          <a:lstStyle/>
          <a:p>
            <a:r>
              <a:rPr lang="en-US" sz="3200" dirty="0" smtClean="0">
                <a:latin typeface="+mn-lt"/>
                <a:ea typeface="+mn-ea"/>
                <a:cs typeface="+mn-cs"/>
              </a:rPr>
              <a:t>Managing </a:t>
            </a:r>
            <a:br>
              <a:rPr lang="en-US" sz="3200" dirty="0" smtClean="0">
                <a:latin typeface="+mn-lt"/>
                <a:ea typeface="+mn-ea"/>
                <a:cs typeface="+mn-cs"/>
              </a:rPr>
            </a:br>
            <a:r>
              <a:rPr lang="en-US" sz="3200" dirty="0" smtClean="0">
                <a:latin typeface="+mn-lt"/>
                <a:ea typeface="+mn-ea"/>
                <a:cs typeface="+mn-cs"/>
              </a:rPr>
              <a:t>Organizational </a:t>
            </a:r>
            <a:br>
              <a:rPr lang="en-US" sz="3200" dirty="0" smtClean="0">
                <a:latin typeface="+mn-lt"/>
                <a:ea typeface="+mn-ea"/>
                <a:cs typeface="+mn-cs"/>
              </a:rPr>
            </a:br>
            <a:r>
              <a:rPr lang="en-US" sz="3200" dirty="0" smtClean="0">
                <a:latin typeface="+mn-lt"/>
                <a:ea typeface="+mn-ea"/>
                <a:cs typeface="+mn-cs"/>
              </a:rPr>
              <a:t>Performance</a:t>
            </a:r>
            <a:endParaRPr lang="en-US" sz="3200" dirty="0">
              <a:latin typeface="+mn-lt"/>
              <a:ea typeface="+mn-ea"/>
              <a:cs typeface="+mn-cs"/>
            </a:endParaRPr>
          </a:p>
        </p:txBody>
      </p:sp>
      <p:sp>
        <p:nvSpPr>
          <p:cNvPr id="10" name="Subtitle 2"/>
          <p:cNvSpPr>
            <a:spLocks noGrp="1"/>
          </p:cNvSpPr>
          <p:nvPr>
            <p:ph type="subTitle" idx="1"/>
          </p:nvPr>
        </p:nvSpPr>
        <p:spPr>
          <a:xfrm>
            <a:off x="-1" y="4724400"/>
            <a:ext cx="4595639" cy="1472958"/>
          </a:xfrm>
        </p:spPr>
        <p:txBody>
          <a:bodyPr>
            <a:normAutofit lnSpcReduction="10000"/>
          </a:bodyPr>
          <a:lstStyle/>
          <a:p>
            <a:r>
              <a:rPr lang="en-US" sz="1600" dirty="0" smtClean="0"/>
              <a:t>Brent Stockwell</a:t>
            </a:r>
          </a:p>
          <a:p>
            <a:r>
              <a:rPr lang="en-US" sz="1600" dirty="0" smtClean="0"/>
              <a:t>Strategic Initiatives Director</a:t>
            </a:r>
          </a:p>
          <a:p>
            <a:r>
              <a:rPr lang="en-US" sz="1600" dirty="0" smtClean="0"/>
              <a:t>Scottsdale City Manager’s Office</a:t>
            </a:r>
          </a:p>
          <a:p>
            <a:r>
              <a:rPr lang="en-US" sz="1600" dirty="0" smtClean="0">
                <a:hlinkClick r:id="rId3"/>
              </a:rPr>
              <a:t>Bstockwell@ScottsdaleAZ.gov</a:t>
            </a:r>
            <a:endParaRPr lang="en-US" sz="1600" dirty="0" smtClean="0"/>
          </a:p>
          <a:p>
            <a:r>
              <a:rPr lang="en-US" sz="1600" dirty="0" smtClean="0"/>
              <a:t>480-312-7288</a:t>
            </a:r>
          </a:p>
        </p:txBody>
      </p:sp>
      <p:pic>
        <p:nvPicPr>
          <p:cNvPr id="8" name="Picture 4" descr="V:\CAPA\CAPAShare\Graphics and photos\Photos\McDowell-Sonoran Preserve\McDowell Sonoran photos -- Outreach September 2009\Toms Thumb high re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5639" y="0"/>
            <a:ext cx="45483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cstate="screen">
            <a:clrChange>
              <a:clrFrom>
                <a:srgbClr val="36639B"/>
              </a:clrFrom>
              <a:clrTo>
                <a:srgbClr val="36639B">
                  <a:alpha val="0"/>
                </a:srgbClr>
              </a:clrTo>
            </a:clrChange>
            <a:extLst>
              <a:ext uri="{28A0092B-C50C-407E-A947-70E740481C1C}">
                <a14:useLocalDpi xmlns:a14="http://schemas.microsoft.com/office/drawing/2010/main"/>
              </a:ext>
            </a:extLst>
          </a:blip>
          <a:srcRect/>
          <a:stretch>
            <a:fillRect/>
          </a:stretch>
        </p:blipFill>
        <p:spPr bwMode="auto">
          <a:xfrm>
            <a:off x="1441353" y="2667000"/>
            <a:ext cx="1636758" cy="1663590"/>
          </a:xfrm>
          <a:prstGeom prst="rect">
            <a:avLst/>
          </a:prstGeom>
          <a:noFill/>
          <a:ln w="9525">
            <a:noFill/>
            <a:miter lim="800000"/>
            <a:headEnd/>
            <a:tailEnd/>
          </a:ln>
        </p:spPr>
      </p:pic>
    </p:spTree>
    <p:extLst>
      <p:ext uri="{BB962C8B-B14F-4D97-AF65-F5344CB8AC3E}">
        <p14:creationId xmlns:p14="http://schemas.microsoft.com/office/powerpoint/2010/main" val="518923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pSp>
        <p:nvGrpSpPr>
          <p:cNvPr id="2" name="Group 1"/>
          <p:cNvGrpSpPr/>
          <p:nvPr/>
        </p:nvGrpSpPr>
        <p:grpSpPr>
          <a:xfrm>
            <a:off x="76202" y="-2"/>
            <a:ext cx="9144000" cy="6858001"/>
            <a:chOff x="76202" y="-2"/>
            <a:chExt cx="9144000" cy="6858001"/>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18" name="Text Box 6"/>
            <p:cNvSpPr txBox="1">
              <a:spLocks noChangeArrowheads="1"/>
            </p:cNvSpPr>
            <p:nvPr/>
          </p:nvSpPr>
          <p:spPr bwMode="auto">
            <a:xfrm>
              <a:off x="3212850" y="4160512"/>
              <a:ext cx="1343913" cy="1470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must you improve to achieve your desired results?</a:t>
              </a:r>
              <a:endParaRPr lang="en-US" sz="4000" dirty="0" smtClean="0">
                <a:solidFill>
                  <a:srgbClr val="FFFFFF"/>
                </a:solidFill>
                <a:cs typeface="Arial" pitchFamily="34" charset="0"/>
              </a:endParaRPr>
            </a:p>
          </p:txBody>
        </p:sp>
        <p:sp>
          <p:nvSpPr>
            <p:cNvPr id="17" name="Text Box 5"/>
            <p:cNvSpPr txBox="1">
              <a:spLocks noChangeArrowheads="1"/>
            </p:cNvSpPr>
            <p:nvPr/>
          </p:nvSpPr>
          <p:spPr bwMode="auto">
            <a:xfrm>
              <a:off x="4739641" y="4158906"/>
              <a:ext cx="1511192" cy="177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How will you know if you are successful?</a:t>
              </a:r>
              <a:endParaRPr lang="en-US" sz="4000" dirty="0" smtClean="0">
                <a:solidFill>
                  <a:srgbClr val="FFFFFF"/>
                </a:solidFill>
                <a:cs typeface="Arial" pitchFamily="34" charset="0"/>
              </a:endParaRPr>
            </a:p>
          </p:txBody>
        </p:sp>
        <p:sp>
          <p:nvSpPr>
            <p:cNvPr id="16" name="Text Box 4"/>
            <p:cNvSpPr txBox="1">
              <a:spLocks noChangeArrowheads="1"/>
            </p:cNvSpPr>
            <p:nvPr/>
          </p:nvSpPr>
          <p:spPr bwMode="auto">
            <a:xfrm>
              <a:off x="4983059" y="2313846"/>
              <a:ext cx="1862307" cy="12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must you do to achieve your desired results?</a:t>
              </a:r>
              <a:endParaRPr lang="en-US" sz="4000" dirty="0" smtClean="0">
                <a:solidFill>
                  <a:srgbClr val="FFFFFF"/>
                </a:solidFill>
                <a:cs typeface="Arial" pitchFamily="34" charset="0"/>
              </a:endParaRPr>
            </a:p>
          </p:txBody>
        </p:sp>
        <p:sp>
          <p:nvSpPr>
            <p:cNvPr id="15" name="Text Box 3"/>
            <p:cNvSpPr txBox="1">
              <a:spLocks noChangeArrowheads="1"/>
            </p:cNvSpPr>
            <p:nvPr/>
          </p:nvSpPr>
          <p:spPr bwMode="auto">
            <a:xfrm>
              <a:off x="2743202" y="2209800"/>
              <a:ext cx="1575798" cy="108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are you </a:t>
              </a:r>
            </a:p>
            <a:p>
              <a:pPr algn="ctr" fontAlgn="base">
                <a:spcBef>
                  <a:spcPct val="0"/>
                </a:spcBef>
                <a:spcAft>
                  <a:spcPct val="0"/>
                </a:spcAft>
              </a:pPr>
              <a:r>
                <a:rPr lang="en-US" dirty="0" smtClean="0">
                  <a:solidFill>
                    <a:srgbClr val="FFFFFF"/>
                  </a:solidFill>
                  <a:cs typeface="Arial" pitchFamily="34" charset="0"/>
                </a:rPr>
                <a:t>trying to achieve?</a:t>
              </a:r>
              <a:endParaRPr lang="en-US" sz="4000" dirty="0" smtClean="0">
                <a:solidFill>
                  <a:srgbClr val="FFFFFF"/>
                </a:solidFill>
                <a:cs typeface="Arial" pitchFamily="34" charset="0"/>
              </a:endParaRPr>
            </a:p>
          </p:txBody>
        </p:sp>
      </p:grpSp>
      <p:sp>
        <p:nvSpPr>
          <p:cNvPr id="19" name="Title 1"/>
          <p:cNvSpPr>
            <a:spLocks noGrp="1"/>
          </p:cNvSpPr>
          <p:nvPr>
            <p:ph type="title"/>
          </p:nvPr>
        </p:nvSpPr>
        <p:spPr>
          <a:xfrm>
            <a:off x="166789" y="152400"/>
            <a:ext cx="3017486" cy="1828800"/>
          </a:xfrm>
        </p:spPr>
        <p:txBody>
          <a:bodyPr>
            <a:normAutofit/>
          </a:bodyPr>
          <a:lstStyle/>
          <a:p>
            <a:pPr algn="l"/>
            <a:r>
              <a:rPr lang="en-US" sz="2800" b="1" dirty="0" smtClean="0">
                <a:solidFill>
                  <a:schemeClr val="bg1"/>
                </a:solidFill>
                <a:latin typeface="+mn-lt"/>
              </a:rPr>
              <a:t>Performance Management </a:t>
            </a:r>
            <a:br>
              <a:rPr lang="en-US" sz="2800" b="1" dirty="0" smtClean="0">
                <a:solidFill>
                  <a:schemeClr val="bg1"/>
                </a:solidFill>
                <a:latin typeface="+mn-lt"/>
              </a:rPr>
            </a:br>
            <a:r>
              <a:rPr lang="en-US" sz="2800" b="1" dirty="0" smtClean="0">
                <a:solidFill>
                  <a:schemeClr val="bg1"/>
                </a:solidFill>
                <a:latin typeface="+mn-lt"/>
              </a:rPr>
              <a:t>Process</a:t>
            </a:r>
            <a:endParaRPr lang="en-US" sz="2800" b="1" dirty="0">
              <a:solidFill>
                <a:schemeClr val="bg1"/>
              </a:solidFill>
              <a:latin typeface="+mn-lt"/>
            </a:endParaRPr>
          </a:p>
        </p:txBody>
      </p:sp>
    </p:spTree>
    <p:extLst>
      <p:ext uri="{BB962C8B-B14F-4D97-AF65-F5344CB8AC3E}">
        <p14:creationId xmlns:p14="http://schemas.microsoft.com/office/powerpoint/2010/main" val="139783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4"/>
            <a:ext cx="9144001" cy="6858001"/>
          </a:xfrm>
          <a:prstGeom prst="rect">
            <a:avLst/>
          </a:prstGeom>
        </p:spPr>
      </p:pic>
      <p:sp>
        <p:nvSpPr>
          <p:cNvPr id="4" name="Text Box 3"/>
          <p:cNvSpPr txBox="1">
            <a:spLocks noChangeArrowheads="1"/>
          </p:cNvSpPr>
          <p:nvPr/>
        </p:nvSpPr>
        <p:spPr bwMode="auto">
          <a:xfrm>
            <a:off x="2743202" y="2209800"/>
            <a:ext cx="1575798" cy="108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latin typeface="Calibri" panose="020F0502020204030204" pitchFamily="34" charset="0"/>
                <a:cs typeface="Arial" pitchFamily="34" charset="0"/>
              </a:rPr>
              <a:t>What are you </a:t>
            </a:r>
          </a:p>
          <a:p>
            <a:pPr algn="ctr" fontAlgn="base">
              <a:spcBef>
                <a:spcPct val="0"/>
              </a:spcBef>
              <a:spcAft>
                <a:spcPct val="0"/>
              </a:spcAft>
            </a:pPr>
            <a:r>
              <a:rPr lang="en-US" dirty="0" smtClean="0">
                <a:solidFill>
                  <a:srgbClr val="FFFFFF"/>
                </a:solidFill>
                <a:latin typeface="Calibri" panose="020F0502020204030204" pitchFamily="34" charset="0"/>
                <a:cs typeface="Arial" pitchFamily="34" charset="0"/>
              </a:rPr>
              <a:t>trying to achieve?</a:t>
            </a:r>
            <a:endParaRPr lang="en-US" sz="4000" dirty="0" smtClean="0">
              <a:solidFill>
                <a:srgbClr val="FFFFFF"/>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39783868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
            <a:ext cx="9144001" cy="6858001"/>
          </a:xfrm>
          <a:prstGeom prst="rect">
            <a:avLst/>
          </a:prstGeom>
        </p:spPr>
      </p:pic>
      <p:sp>
        <p:nvSpPr>
          <p:cNvPr id="4" name="Text Box 4"/>
          <p:cNvSpPr txBox="1">
            <a:spLocks noChangeArrowheads="1"/>
          </p:cNvSpPr>
          <p:nvPr/>
        </p:nvSpPr>
        <p:spPr bwMode="auto">
          <a:xfrm>
            <a:off x="4983059" y="2313846"/>
            <a:ext cx="1862307" cy="12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latin typeface="Calibri" panose="020F0502020204030204" pitchFamily="34" charset="0"/>
                <a:cs typeface="Arial" pitchFamily="34" charset="0"/>
              </a:rPr>
              <a:t>What must you do to achieve your desired results?</a:t>
            </a:r>
            <a:endParaRPr lang="en-US" sz="4000" dirty="0" smtClean="0">
              <a:solidFill>
                <a:srgbClr val="FFFFFF"/>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263855025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txBox="1">
            <a:spLocks/>
          </p:cNvSpPr>
          <p:nvPr/>
        </p:nvSpPr>
        <p:spPr>
          <a:xfrm>
            <a:off x="0" y="2209800"/>
            <a:ext cx="9144000" cy="3581400"/>
          </a:xfrm>
          <a:prstGeom prst="rect">
            <a:avLst/>
          </a:prstGeom>
          <a:solidFill>
            <a:schemeClr val="bg1"/>
          </a:solid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175">
              <a:spcBef>
                <a:spcPts val="0"/>
              </a:spcBef>
              <a:spcAft>
                <a:spcPts val="1800"/>
              </a:spcAft>
            </a:pPr>
            <a:r>
              <a:rPr lang="en-US" sz="3600" dirty="0" smtClean="0">
                <a:solidFill>
                  <a:srgbClr val="004E95"/>
                </a:solidFill>
                <a:latin typeface="Segoe Print" panose="02000600000000000000" pitchFamily="2" charset="0"/>
              </a:rPr>
              <a:t>Brent Stockwell</a:t>
            </a:r>
          </a:p>
          <a:p>
            <a:pPr marL="3175">
              <a:spcBef>
                <a:spcPts val="0"/>
              </a:spcBef>
              <a:spcAft>
                <a:spcPts val="1800"/>
              </a:spcAft>
            </a:pPr>
            <a:r>
              <a:rPr lang="en-US" sz="3600" dirty="0" smtClean="0">
                <a:solidFill>
                  <a:srgbClr val="004E95"/>
                </a:solidFill>
                <a:latin typeface="Segoe Print" panose="02000600000000000000" pitchFamily="2" charset="0"/>
              </a:rPr>
              <a:t>Strategic Initiatives Director</a:t>
            </a:r>
          </a:p>
          <a:p>
            <a:pPr marL="3175">
              <a:spcBef>
                <a:spcPts val="0"/>
              </a:spcBef>
              <a:spcAft>
                <a:spcPts val="1800"/>
              </a:spcAft>
            </a:pPr>
            <a:r>
              <a:rPr lang="en-US" sz="3600" dirty="0" smtClean="0">
                <a:solidFill>
                  <a:srgbClr val="004E95"/>
                </a:solidFill>
                <a:latin typeface="Segoe Print" panose="02000600000000000000" pitchFamily="2" charset="0"/>
              </a:rPr>
              <a:t>City Manager’s Office</a:t>
            </a:r>
          </a:p>
          <a:p>
            <a:pPr marL="3175">
              <a:spcBef>
                <a:spcPts val="0"/>
              </a:spcBef>
              <a:spcAft>
                <a:spcPts val="1800"/>
              </a:spcAft>
            </a:pPr>
            <a:r>
              <a:rPr lang="en-US" sz="3600" dirty="0" smtClean="0">
                <a:solidFill>
                  <a:srgbClr val="004E95"/>
                </a:solidFill>
                <a:latin typeface="Segoe Print" panose="02000600000000000000" pitchFamily="2" charset="0"/>
              </a:rPr>
              <a:t>Serving Scottsdale since 2002</a:t>
            </a:r>
            <a:endParaRPr lang="en-US" sz="3600" dirty="0">
              <a:solidFill>
                <a:srgbClr val="004E95"/>
              </a:solidFill>
              <a:latin typeface="Segoe Print" panose="02000600000000000000" pitchFamily="2" charset="0"/>
            </a:endParaRPr>
          </a:p>
        </p:txBody>
      </p:sp>
    </p:spTree>
    <p:extLst>
      <p:ext uri="{BB962C8B-B14F-4D97-AF65-F5344CB8AC3E}">
        <p14:creationId xmlns:p14="http://schemas.microsoft.com/office/powerpoint/2010/main" val="2145074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1" y="-3"/>
            <a:ext cx="9144001" cy="6858001"/>
          </a:xfrm>
          <a:prstGeom prst="rect">
            <a:avLst/>
          </a:prstGeom>
        </p:spPr>
      </p:pic>
      <p:sp>
        <p:nvSpPr>
          <p:cNvPr id="4" name="Text Box 5"/>
          <p:cNvSpPr txBox="1">
            <a:spLocks noChangeArrowheads="1"/>
          </p:cNvSpPr>
          <p:nvPr/>
        </p:nvSpPr>
        <p:spPr bwMode="auto">
          <a:xfrm>
            <a:off x="4739641" y="4158906"/>
            <a:ext cx="1511192" cy="177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How will you know if you are successful?</a:t>
            </a:r>
            <a:endParaRPr lang="en-US" sz="4000" dirty="0" smtClean="0">
              <a:solidFill>
                <a:srgbClr val="FFFFFF"/>
              </a:solidFill>
              <a:cs typeface="Arial" pitchFamily="34" charset="0"/>
            </a:endParaRPr>
          </a:p>
        </p:txBody>
      </p:sp>
    </p:spTree>
    <p:extLst>
      <p:ext uri="{BB962C8B-B14F-4D97-AF65-F5344CB8AC3E}">
        <p14:creationId xmlns:p14="http://schemas.microsoft.com/office/powerpoint/2010/main" val="204862225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5" name="Text Box 6"/>
          <p:cNvSpPr txBox="1">
            <a:spLocks noChangeArrowheads="1"/>
          </p:cNvSpPr>
          <p:nvPr/>
        </p:nvSpPr>
        <p:spPr bwMode="auto">
          <a:xfrm>
            <a:off x="3212850" y="4160512"/>
            <a:ext cx="1343913" cy="1470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latin typeface="Calibri" panose="020F0502020204030204" pitchFamily="34" charset="0"/>
                <a:cs typeface="Arial" pitchFamily="34" charset="0"/>
              </a:rPr>
              <a:t>What must you improve to achieve your desired results?</a:t>
            </a:r>
            <a:endParaRPr lang="en-US" sz="4000" dirty="0" smtClean="0">
              <a:solidFill>
                <a:srgbClr val="FFFFFF"/>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334373374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pSp>
        <p:nvGrpSpPr>
          <p:cNvPr id="8" name="Group 7"/>
          <p:cNvGrpSpPr/>
          <p:nvPr/>
        </p:nvGrpSpPr>
        <p:grpSpPr>
          <a:xfrm>
            <a:off x="76202" y="-4"/>
            <a:ext cx="9144001" cy="6858001"/>
            <a:chOff x="-6666734" y="917568"/>
            <a:chExt cx="9144001" cy="6858001"/>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6734" y="917568"/>
              <a:ext cx="9144001" cy="6858001"/>
            </a:xfrm>
            <a:prstGeom prst="rect">
              <a:avLst/>
            </a:prstGeom>
          </p:spPr>
        </p:pic>
        <p:sp>
          <p:nvSpPr>
            <p:cNvPr id="15" name="Text Box 3"/>
            <p:cNvSpPr txBox="1">
              <a:spLocks noChangeArrowheads="1"/>
            </p:cNvSpPr>
            <p:nvPr/>
          </p:nvSpPr>
          <p:spPr bwMode="auto">
            <a:xfrm>
              <a:off x="-3999734" y="3127372"/>
              <a:ext cx="1575798" cy="108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are you </a:t>
              </a:r>
            </a:p>
            <a:p>
              <a:pPr algn="ctr" fontAlgn="base">
                <a:spcBef>
                  <a:spcPct val="0"/>
                </a:spcBef>
                <a:spcAft>
                  <a:spcPct val="0"/>
                </a:spcAft>
              </a:pPr>
              <a:r>
                <a:rPr lang="en-US" dirty="0" smtClean="0">
                  <a:solidFill>
                    <a:srgbClr val="FFFFFF"/>
                  </a:solidFill>
                  <a:cs typeface="Arial" pitchFamily="34" charset="0"/>
                </a:rPr>
                <a:t>trying to achieve?</a:t>
              </a:r>
              <a:endParaRPr lang="en-US" sz="4000" dirty="0" smtClean="0">
                <a:solidFill>
                  <a:srgbClr val="FFFFFF"/>
                </a:solidFill>
                <a:cs typeface="Arial" pitchFamily="34" charset="0"/>
              </a:endParaRPr>
            </a:p>
          </p:txBody>
        </p:sp>
      </p:grpSp>
      <p:sp>
        <p:nvSpPr>
          <p:cNvPr id="19" name="Title 1"/>
          <p:cNvSpPr>
            <a:spLocks noGrp="1"/>
          </p:cNvSpPr>
          <p:nvPr>
            <p:ph type="title"/>
          </p:nvPr>
        </p:nvSpPr>
        <p:spPr>
          <a:xfrm>
            <a:off x="166789" y="152400"/>
            <a:ext cx="3017486" cy="1828800"/>
          </a:xfrm>
        </p:spPr>
        <p:txBody>
          <a:bodyPr anchor="t">
            <a:normAutofit/>
          </a:bodyPr>
          <a:lstStyle/>
          <a:p>
            <a:pPr algn="l"/>
            <a:r>
              <a:rPr lang="en-US" sz="2800" b="1" dirty="0" smtClean="0">
                <a:solidFill>
                  <a:schemeClr val="bg1"/>
                </a:solidFill>
                <a:latin typeface="+mn-lt"/>
              </a:rPr>
              <a:t>Planning for Performance</a:t>
            </a:r>
            <a:endParaRPr lang="en-US" sz="2800" b="1" dirty="0">
              <a:solidFill>
                <a:schemeClr val="bg1"/>
              </a:solidFill>
              <a:latin typeface="+mn-lt"/>
            </a:endParaRPr>
          </a:p>
        </p:txBody>
      </p:sp>
    </p:spTree>
    <p:extLst>
      <p:ext uri="{BB962C8B-B14F-4D97-AF65-F5344CB8AC3E}">
        <p14:creationId xmlns:p14="http://schemas.microsoft.com/office/powerpoint/2010/main" val="200998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5000"/>
                    </a14:imgEffect>
                    <a14:imgEffect>
                      <a14:brightnessContrast contrast="-34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extBox 8"/>
          <p:cNvSpPr txBox="1"/>
          <p:nvPr/>
        </p:nvSpPr>
        <p:spPr>
          <a:xfrm>
            <a:off x="0" y="4648200"/>
            <a:ext cx="9144000" cy="1077218"/>
          </a:xfrm>
          <a:prstGeom prst="rect">
            <a:avLst/>
          </a:prstGeom>
          <a:solidFill>
            <a:srgbClr val="000000"/>
          </a:solidFill>
        </p:spPr>
        <p:txBody>
          <a:bodyPr wrap="square" rtlCol="0">
            <a:spAutoFit/>
          </a:bodyPr>
          <a:lstStyle/>
          <a:p>
            <a:pPr marL="236538"/>
            <a:r>
              <a:rPr lang="en-US" sz="3200" b="1" dirty="0" smtClean="0">
                <a:solidFill>
                  <a:prstClr val="white"/>
                </a:solidFill>
              </a:rPr>
              <a:t>“Plans are worthless, planning is everything.”</a:t>
            </a:r>
          </a:p>
          <a:p>
            <a:pPr marL="236538" algn="r"/>
            <a:r>
              <a:rPr lang="en-US" sz="3200" b="1" dirty="0" smtClean="0">
                <a:solidFill>
                  <a:prstClr val="white"/>
                </a:solidFill>
              </a:rPr>
              <a:t>Dwight D. Eisenhower</a:t>
            </a:r>
            <a:endParaRPr lang="en-US" sz="3200" b="1" dirty="0">
              <a:solidFill>
                <a:prstClr val="white"/>
              </a:solidFill>
            </a:endParaRPr>
          </a:p>
        </p:txBody>
      </p:sp>
    </p:spTree>
    <p:extLst>
      <p:ext uri="{BB962C8B-B14F-4D97-AF65-F5344CB8AC3E}">
        <p14:creationId xmlns:p14="http://schemas.microsoft.com/office/powerpoint/2010/main" val="426851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50" cy="6858000"/>
          </a:xfrm>
          <a:prstGeom prst="rect">
            <a:avLst/>
          </a:prstGeom>
        </p:spPr>
      </p:pic>
      <p:sp>
        <p:nvSpPr>
          <p:cNvPr id="5" name="Rectangle 4"/>
          <p:cNvSpPr/>
          <p:nvPr/>
        </p:nvSpPr>
        <p:spPr>
          <a:xfrm>
            <a:off x="25052" y="6355047"/>
            <a:ext cx="2377414" cy="461665"/>
          </a:xfrm>
          <a:prstGeom prst="rect">
            <a:avLst/>
          </a:prstGeom>
        </p:spPr>
        <p:txBody>
          <a:bodyPr wrap="square">
            <a:spAutoFit/>
          </a:bodyPr>
          <a:lstStyle/>
          <a:p>
            <a:pPr marL="0" lvl="2" algn="r"/>
            <a:r>
              <a:rPr lang="en-US" sz="1200" dirty="0" smtClean="0">
                <a:solidFill>
                  <a:srgbClr val="FFFFFF"/>
                </a:solidFill>
              </a:rPr>
              <a:t>Robert McCall, Arizona 2010</a:t>
            </a:r>
          </a:p>
          <a:p>
            <a:pPr marL="0" lvl="2" algn="r"/>
            <a:r>
              <a:rPr lang="en-US" sz="1200" dirty="0" smtClean="0">
                <a:solidFill>
                  <a:srgbClr val="FFFFFF"/>
                </a:solidFill>
              </a:rPr>
              <a:t>Scottsdale Public Art Collection</a:t>
            </a:r>
            <a:endParaRPr lang="en-US" sz="1200" b="1" i="1" dirty="0">
              <a:solidFill>
                <a:srgbClr val="FFFFFF"/>
              </a:solidFill>
            </a:endParaRPr>
          </a:p>
        </p:txBody>
      </p:sp>
      <p:sp>
        <p:nvSpPr>
          <p:cNvPr id="9" name="TextBox 8"/>
          <p:cNvSpPr txBox="1"/>
          <p:nvPr/>
        </p:nvSpPr>
        <p:spPr>
          <a:xfrm>
            <a:off x="0" y="2057400"/>
            <a:ext cx="4419600" cy="2062103"/>
          </a:xfrm>
          <a:prstGeom prst="rect">
            <a:avLst/>
          </a:prstGeom>
          <a:noFill/>
        </p:spPr>
        <p:txBody>
          <a:bodyPr wrap="square" rtlCol="0">
            <a:spAutoFit/>
          </a:bodyPr>
          <a:lstStyle/>
          <a:p>
            <a:pPr marL="236538"/>
            <a:r>
              <a:rPr lang="en-US" sz="3200" b="1" dirty="0" smtClean="0">
                <a:solidFill>
                  <a:srgbClr val="1F497D"/>
                </a:solidFill>
              </a:rPr>
              <a:t>Some strategic plans are nothing </a:t>
            </a:r>
          </a:p>
          <a:p>
            <a:pPr marL="236538"/>
            <a:r>
              <a:rPr lang="en-US" sz="3200" b="1" dirty="0" smtClean="0">
                <a:solidFill>
                  <a:srgbClr val="1F497D"/>
                </a:solidFill>
              </a:rPr>
              <a:t>more than…</a:t>
            </a:r>
          </a:p>
          <a:p>
            <a:pPr marL="236538"/>
            <a:r>
              <a:rPr lang="en-US" sz="3200" b="1" dirty="0" smtClean="0">
                <a:solidFill>
                  <a:srgbClr val="1F497D"/>
                </a:solidFill>
              </a:rPr>
              <a:t>__________</a:t>
            </a:r>
            <a:endParaRPr lang="en-US" sz="3200" b="1" dirty="0">
              <a:solidFill>
                <a:srgbClr val="1F497D"/>
              </a:solidFill>
            </a:endParaRPr>
          </a:p>
        </p:txBody>
      </p:sp>
    </p:spTree>
    <p:extLst>
      <p:ext uri="{BB962C8B-B14F-4D97-AF65-F5344CB8AC3E}">
        <p14:creationId xmlns:p14="http://schemas.microsoft.com/office/powerpoint/2010/main" val="37220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8675" name="Rectangle 2"/>
          <p:cNvSpPr>
            <a:spLocks noGrp="1" noChangeArrowheads="1"/>
          </p:cNvSpPr>
          <p:nvPr>
            <p:ph type="title"/>
          </p:nvPr>
        </p:nvSpPr>
        <p:spPr/>
        <p:txBody>
          <a:bodyPr>
            <a:normAutofit/>
          </a:bodyPr>
          <a:lstStyle/>
          <a:p>
            <a:r>
              <a:rPr lang="en-US" altLang="en-US" sz="4800" dirty="0">
                <a:solidFill>
                  <a:srgbClr val="000000"/>
                </a:solidFill>
              </a:rPr>
              <a:t>What is a Strategic </a:t>
            </a:r>
            <a:r>
              <a:rPr lang="en-US" altLang="en-US" sz="4800" dirty="0" smtClean="0">
                <a:solidFill>
                  <a:srgbClr val="000000"/>
                </a:solidFill>
              </a:rPr>
              <a:t>Planning?</a:t>
            </a:r>
            <a:endParaRPr lang="en-US" altLang="en-US" sz="4800" dirty="0">
              <a:solidFill>
                <a:srgbClr val="000000"/>
              </a:solidFill>
            </a:endParaRPr>
          </a:p>
        </p:txBody>
      </p:sp>
      <p:sp>
        <p:nvSpPr>
          <p:cNvPr id="2" name="Content Placeholder 1"/>
          <p:cNvSpPr>
            <a:spLocks noGrp="1"/>
          </p:cNvSpPr>
          <p:nvPr>
            <p:ph sz="half" idx="1"/>
          </p:nvPr>
        </p:nvSpPr>
        <p:spPr/>
        <p:txBody>
          <a:bodyPr>
            <a:normAutofit fontScale="85000" lnSpcReduction="20000"/>
          </a:bodyPr>
          <a:lstStyle/>
          <a:p>
            <a:pPr marL="0" indent="0">
              <a:buClr>
                <a:srgbClr val="000000"/>
              </a:buClr>
              <a:buNone/>
              <a:defRPr/>
            </a:pPr>
            <a:r>
              <a:rPr lang="en-US" dirty="0"/>
              <a:t>A</a:t>
            </a:r>
            <a:r>
              <a:rPr lang="en-US" dirty="0" smtClean="0"/>
              <a:t> management tool to: </a:t>
            </a:r>
          </a:p>
          <a:p>
            <a:pPr>
              <a:buClr>
                <a:srgbClr val="000000"/>
              </a:buClr>
              <a:defRPr/>
            </a:pPr>
            <a:r>
              <a:rPr lang="en-US" dirty="0" smtClean="0"/>
              <a:t>assess the current environment</a:t>
            </a:r>
          </a:p>
          <a:p>
            <a:pPr>
              <a:buClr>
                <a:srgbClr val="000000"/>
              </a:buClr>
              <a:defRPr/>
            </a:pPr>
            <a:r>
              <a:rPr lang="en-US" dirty="0" smtClean="0"/>
              <a:t>anticipate and respond to change</a:t>
            </a:r>
          </a:p>
          <a:p>
            <a:pPr>
              <a:buClr>
                <a:srgbClr val="000000"/>
              </a:buClr>
              <a:defRPr/>
            </a:pPr>
            <a:r>
              <a:rPr lang="en-US" dirty="0" smtClean="0"/>
              <a:t>envision the future</a:t>
            </a:r>
          </a:p>
          <a:p>
            <a:pPr>
              <a:buClr>
                <a:srgbClr val="000000"/>
              </a:buClr>
              <a:defRPr/>
            </a:pPr>
            <a:r>
              <a:rPr lang="en-US" dirty="0" smtClean="0"/>
              <a:t>increase effectiveness</a:t>
            </a:r>
          </a:p>
          <a:p>
            <a:pPr>
              <a:buClr>
                <a:srgbClr val="000000"/>
              </a:buClr>
              <a:defRPr/>
            </a:pPr>
            <a:r>
              <a:rPr lang="en-US" dirty="0" smtClean="0"/>
              <a:t>develop commitment to the mission</a:t>
            </a:r>
          </a:p>
          <a:p>
            <a:pPr>
              <a:buClr>
                <a:srgbClr val="000000"/>
              </a:buClr>
              <a:defRPr/>
            </a:pPr>
            <a:r>
              <a:rPr lang="en-US" dirty="0" smtClean="0"/>
              <a:t>achieve consensus on objectives</a:t>
            </a:r>
          </a:p>
          <a:p>
            <a:pPr>
              <a:buClr>
                <a:srgbClr val="000000"/>
              </a:buClr>
              <a:defRPr/>
            </a:pPr>
            <a:endParaRPr lang="en-US" dirty="0" smtClean="0"/>
          </a:p>
          <a:p>
            <a:pPr marL="0" indent="0" algn="r">
              <a:buClr>
                <a:srgbClr val="000000"/>
              </a:buClr>
              <a:buNone/>
              <a:defRPr/>
            </a:pPr>
            <a:r>
              <a:rPr lang="en-US" i="1" dirty="0" smtClean="0"/>
              <a:t>GFOA Best Practices (2005)</a:t>
            </a:r>
            <a:endParaRPr lang="en-US" i="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544956"/>
            <a:ext cx="4114800" cy="4114800"/>
          </a:xfrm>
          <a:prstGeom prst="rect">
            <a:avLst/>
          </a:prstGeom>
        </p:spPr>
      </p:pic>
    </p:spTree>
    <p:extLst>
      <p:ext uri="{BB962C8B-B14F-4D97-AF65-F5344CB8AC3E}">
        <p14:creationId xmlns:p14="http://schemas.microsoft.com/office/powerpoint/2010/main" val="3745936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8400" y="609600"/>
            <a:ext cx="6985000" cy="5143500"/>
          </a:xfrm>
          <a:prstGeom prst="rect">
            <a:avLst/>
          </a:prstGeom>
        </p:spPr>
      </p:pic>
      <p:sp>
        <p:nvSpPr>
          <p:cNvPr id="9" name="TextBox 8"/>
          <p:cNvSpPr txBox="1"/>
          <p:nvPr/>
        </p:nvSpPr>
        <p:spPr>
          <a:xfrm>
            <a:off x="0" y="5856982"/>
            <a:ext cx="9144000" cy="584775"/>
          </a:xfrm>
          <a:prstGeom prst="rect">
            <a:avLst/>
          </a:prstGeom>
          <a:solidFill>
            <a:srgbClr val="000000"/>
          </a:solidFill>
        </p:spPr>
        <p:txBody>
          <a:bodyPr wrap="square" rtlCol="0" anchor="ctr">
            <a:spAutoFit/>
          </a:bodyPr>
          <a:lstStyle/>
          <a:p>
            <a:pPr marL="236538"/>
            <a:r>
              <a:rPr lang="en-US" sz="3200" b="1" dirty="0" smtClean="0">
                <a:solidFill>
                  <a:prstClr val="white"/>
                </a:solidFill>
              </a:rPr>
              <a:t>Prepare a mission statement</a:t>
            </a:r>
            <a:endParaRPr lang="en-US" sz="3200" b="1" dirty="0">
              <a:solidFill>
                <a:prstClr val="white"/>
              </a:solidFill>
            </a:endParaRPr>
          </a:p>
        </p:txBody>
      </p:sp>
    </p:spTree>
    <p:extLst>
      <p:ext uri="{BB962C8B-B14F-4D97-AF65-F5344CB8AC3E}">
        <p14:creationId xmlns:p14="http://schemas.microsoft.com/office/powerpoint/2010/main" val="146347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371600" y="914400"/>
            <a:ext cx="6400800" cy="4906963"/>
          </a:xfrm>
        </p:spPr>
        <p:txBody>
          <a:bodyPr>
            <a:noAutofit/>
          </a:bodyPr>
          <a:lstStyle/>
          <a:p>
            <a:pPr marL="0" indent="0">
              <a:buNone/>
            </a:pPr>
            <a:r>
              <a:rPr lang="en-US" sz="2800" dirty="0" smtClean="0">
                <a:latin typeface="Calibri" panose="020F0502020204030204" pitchFamily="34" charset="0"/>
              </a:rPr>
              <a:t>In contrast, good mission statements:</a:t>
            </a:r>
          </a:p>
          <a:p>
            <a:pPr>
              <a:buClr>
                <a:schemeClr val="tx1"/>
              </a:buClr>
            </a:pPr>
            <a:r>
              <a:rPr lang="en-US" sz="2800" dirty="0" smtClean="0">
                <a:latin typeface="Calibri" panose="020F0502020204030204" pitchFamily="34" charset="0"/>
              </a:rPr>
              <a:t>Are short and sharply focused</a:t>
            </a:r>
          </a:p>
          <a:p>
            <a:pPr>
              <a:buClr>
                <a:schemeClr val="tx1"/>
              </a:buClr>
            </a:pPr>
            <a:r>
              <a:rPr lang="en-US" sz="2800" dirty="0" smtClean="0">
                <a:latin typeface="Calibri" panose="020F0502020204030204" pitchFamily="34" charset="0"/>
              </a:rPr>
              <a:t>State why </a:t>
            </a:r>
            <a:r>
              <a:rPr lang="en-US" sz="2800" dirty="0">
                <a:latin typeface="Calibri" panose="020F0502020204030204" pitchFamily="34" charset="0"/>
              </a:rPr>
              <a:t>we do what we do</a:t>
            </a:r>
          </a:p>
          <a:p>
            <a:pPr>
              <a:buClr>
                <a:schemeClr val="tx1"/>
              </a:buClr>
            </a:pPr>
            <a:r>
              <a:rPr lang="en-US" sz="2800" dirty="0" smtClean="0">
                <a:latin typeface="Calibri" panose="020F0502020204030204" pitchFamily="34" charset="0"/>
              </a:rPr>
              <a:t>Provide direction for doing the right things</a:t>
            </a:r>
          </a:p>
          <a:p>
            <a:pPr>
              <a:buClr>
                <a:schemeClr val="tx1"/>
              </a:buClr>
            </a:pPr>
            <a:r>
              <a:rPr lang="en-US" sz="2800" dirty="0" smtClean="0">
                <a:latin typeface="Calibri" panose="020F0502020204030204" pitchFamily="34" charset="0"/>
              </a:rPr>
              <a:t>Are </a:t>
            </a:r>
            <a:r>
              <a:rPr lang="en-US" sz="2800" dirty="0">
                <a:latin typeface="Calibri" panose="020F0502020204030204" pitchFamily="34" charset="0"/>
              </a:rPr>
              <a:t>clear and easily understood </a:t>
            </a:r>
          </a:p>
          <a:p>
            <a:pPr>
              <a:buClr>
                <a:schemeClr val="tx1"/>
              </a:buClr>
            </a:pPr>
            <a:r>
              <a:rPr lang="en-US" sz="2800" dirty="0" smtClean="0">
                <a:latin typeface="Calibri" panose="020F0502020204030204" pitchFamily="34" charset="0"/>
              </a:rPr>
              <a:t>Are </a:t>
            </a:r>
            <a:r>
              <a:rPr lang="en-US" sz="2800" dirty="0">
                <a:latin typeface="Calibri" panose="020F0502020204030204" pitchFamily="34" charset="0"/>
              </a:rPr>
              <a:t>memorable and easily </a:t>
            </a:r>
            <a:r>
              <a:rPr lang="en-US" sz="2800" dirty="0" err="1">
                <a:latin typeface="Calibri" panose="020F0502020204030204" pitchFamily="34" charset="0"/>
              </a:rPr>
              <a:t>memorizable</a:t>
            </a:r>
            <a:endParaRPr lang="en-US" sz="2800" dirty="0">
              <a:latin typeface="Calibri" panose="020F0502020204030204" pitchFamily="34" charset="0"/>
            </a:endParaRPr>
          </a:p>
          <a:p>
            <a:pPr>
              <a:buClr>
                <a:schemeClr val="tx1"/>
              </a:buClr>
            </a:pPr>
            <a:r>
              <a:rPr lang="en-US" sz="2800" dirty="0" smtClean="0">
                <a:latin typeface="Calibri" panose="020F0502020204030204" pitchFamily="34" charset="0"/>
              </a:rPr>
              <a:t>Describe what we want to be remembered for</a:t>
            </a:r>
          </a:p>
          <a:p>
            <a:pPr marL="0" indent="0">
              <a:buNone/>
            </a:pPr>
            <a:endParaRPr lang="en-US" sz="2800" dirty="0" smtClean="0">
              <a:latin typeface="Calibri" panose="020F0502020204030204" pitchFamily="34" charset="0"/>
            </a:endParaRPr>
          </a:p>
        </p:txBody>
      </p:sp>
      <p:sp>
        <p:nvSpPr>
          <p:cNvPr id="9" name="TextBox 8"/>
          <p:cNvSpPr txBox="1"/>
          <p:nvPr/>
        </p:nvSpPr>
        <p:spPr>
          <a:xfrm>
            <a:off x="0" y="5856982"/>
            <a:ext cx="9144000" cy="584775"/>
          </a:xfrm>
          <a:prstGeom prst="rect">
            <a:avLst/>
          </a:prstGeom>
          <a:solidFill>
            <a:srgbClr val="000000"/>
          </a:solidFill>
        </p:spPr>
        <p:txBody>
          <a:bodyPr wrap="square" rtlCol="0" anchor="ctr">
            <a:spAutoFit/>
          </a:bodyPr>
          <a:lstStyle/>
          <a:p>
            <a:pPr marL="236538"/>
            <a:r>
              <a:rPr lang="en-US" sz="3200" b="1" dirty="0" smtClean="0">
                <a:solidFill>
                  <a:prstClr val="white"/>
                </a:solidFill>
              </a:rPr>
              <a:t>Prepare a mission statement</a:t>
            </a:r>
            <a:endParaRPr lang="en-US" sz="3200" b="1" dirty="0">
              <a:solidFill>
                <a:prstClr val="white"/>
              </a:solidFill>
            </a:endParaRPr>
          </a:p>
        </p:txBody>
      </p:sp>
    </p:spTree>
    <p:extLst>
      <p:ext uri="{BB962C8B-B14F-4D97-AF65-F5344CB8AC3E}">
        <p14:creationId xmlns:p14="http://schemas.microsoft.com/office/powerpoint/2010/main" val="818226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934200"/>
          </a:xfrm>
          <a:prstGeom prst="rect">
            <a:avLst/>
          </a:prstGeom>
        </p:spPr>
      </p:pic>
      <p:sp>
        <p:nvSpPr>
          <p:cNvPr id="5" name="TextBox 4"/>
          <p:cNvSpPr txBox="1"/>
          <p:nvPr/>
        </p:nvSpPr>
        <p:spPr>
          <a:xfrm>
            <a:off x="0" y="2287012"/>
            <a:ext cx="9144000" cy="3046988"/>
          </a:xfrm>
          <a:prstGeom prst="rect">
            <a:avLst/>
          </a:prstGeom>
          <a:noFill/>
        </p:spPr>
        <p:txBody>
          <a:bodyPr wrap="square" lIns="2011680" rIns="2926080" rtlCol="0" anchor="ctr">
            <a:spAutoFit/>
          </a:bodyPr>
          <a:lstStyle/>
          <a:p>
            <a:pPr marL="406400"/>
            <a:r>
              <a:rPr lang="en-US" sz="3200" b="1" dirty="0" smtClean="0">
                <a:solidFill>
                  <a:srgbClr val="000000"/>
                </a:solidFill>
              </a:rPr>
              <a:t>“The effective mission statement is short and sharply focused. It should fit on a t-shirt.” </a:t>
            </a:r>
          </a:p>
          <a:p>
            <a:pPr marL="406400" algn="r"/>
            <a:endParaRPr lang="en-US" sz="3200" b="1" dirty="0" smtClean="0">
              <a:solidFill>
                <a:srgbClr val="000000"/>
              </a:solidFill>
            </a:endParaRPr>
          </a:p>
          <a:p>
            <a:pPr marL="406400" algn="r"/>
            <a:r>
              <a:rPr lang="en-US" sz="3200" b="1" dirty="0" smtClean="0">
                <a:solidFill>
                  <a:srgbClr val="000000"/>
                </a:solidFill>
              </a:rPr>
              <a:t>Peter Drucker</a:t>
            </a:r>
            <a:endParaRPr lang="en-US" sz="3200" b="1" dirty="0">
              <a:solidFill>
                <a:srgbClr val="000000"/>
              </a:solidFill>
            </a:endParaRPr>
          </a:p>
        </p:txBody>
      </p:sp>
    </p:spTree>
    <p:extLst>
      <p:ext uri="{BB962C8B-B14F-4D97-AF65-F5344CB8AC3E}">
        <p14:creationId xmlns:p14="http://schemas.microsoft.com/office/powerpoint/2010/main" val="37356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934200"/>
          </a:xfrm>
          <a:prstGeom prst="rect">
            <a:avLst/>
          </a:prstGeom>
        </p:spPr>
      </p:pic>
      <p:sp>
        <p:nvSpPr>
          <p:cNvPr id="6" name="Rectangle 5"/>
          <p:cNvSpPr/>
          <p:nvPr/>
        </p:nvSpPr>
        <p:spPr>
          <a:xfrm>
            <a:off x="2514600" y="1841242"/>
            <a:ext cx="3886200" cy="5016758"/>
          </a:xfrm>
          <a:prstGeom prst="rect">
            <a:avLst/>
          </a:prstGeom>
        </p:spPr>
        <p:txBody>
          <a:bodyPr wrap="square">
            <a:spAutoFit/>
          </a:bodyPr>
          <a:lstStyle/>
          <a:p>
            <a:pPr algn="ctr"/>
            <a:r>
              <a:rPr lang="en-US" sz="2000" dirty="0">
                <a:solidFill>
                  <a:srgbClr val="000000"/>
                </a:solidFill>
                <a:cs typeface="Times New Roman" panose="02020603050405020304" pitchFamily="18" charset="0"/>
              </a:rPr>
              <a:t>The mission of the City of Scottsdale is to cultivate citizen trust by fostering and practicing open, accountable, and responsive government; providing quality core services; promoting long-term prosperity; planning and managing growth in </a:t>
            </a:r>
            <a:r>
              <a:rPr lang="en-US" sz="2000" dirty="0" smtClean="0">
                <a:solidFill>
                  <a:srgbClr val="000000"/>
                </a:solidFill>
                <a:cs typeface="Times New Roman" panose="02020603050405020304" pitchFamily="18" charset="0"/>
              </a:rPr>
              <a:t>harmony </a:t>
            </a:r>
            <a:r>
              <a:rPr lang="en-US" sz="2000" dirty="0">
                <a:solidFill>
                  <a:srgbClr val="000000"/>
                </a:solidFill>
                <a:cs typeface="Times New Roman" panose="02020603050405020304" pitchFamily="18" charset="0"/>
              </a:rPr>
              <a:t>with the city’s unique heritage and desert surroundings; strengthening the city’s standing as a preeminent destination for tourism; and promoting livability by enhancing and protecting neighborhoods. Quality of life shall be the city’s paramount consideration.</a:t>
            </a:r>
          </a:p>
        </p:txBody>
      </p:sp>
    </p:spTree>
    <p:extLst>
      <p:ext uri="{BB962C8B-B14F-4D97-AF65-F5344CB8AC3E}">
        <p14:creationId xmlns:p14="http://schemas.microsoft.com/office/powerpoint/2010/main" val="3365623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txBox="1">
            <a:spLocks/>
          </p:cNvSpPr>
          <p:nvPr/>
        </p:nvSpPr>
        <p:spPr>
          <a:xfrm>
            <a:off x="0" y="2209800"/>
            <a:ext cx="9144000" cy="3581400"/>
          </a:xfrm>
          <a:prstGeom prst="rect">
            <a:avLst/>
          </a:prstGeom>
          <a:solidFill>
            <a:schemeClr val="bg1"/>
          </a:solid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175">
              <a:spcBef>
                <a:spcPts val="0"/>
              </a:spcBef>
              <a:spcAft>
                <a:spcPts val="1800"/>
              </a:spcAft>
            </a:pPr>
            <a:r>
              <a:rPr lang="en-US" sz="3600" dirty="0" smtClean="0">
                <a:solidFill>
                  <a:srgbClr val="004E95"/>
                </a:solidFill>
                <a:latin typeface="Segoe Print" panose="02000600000000000000" pitchFamily="2" charset="0"/>
              </a:rPr>
              <a:t>Who are you? What you do? </a:t>
            </a:r>
          </a:p>
          <a:p>
            <a:pPr marL="3175">
              <a:spcBef>
                <a:spcPts val="0"/>
              </a:spcBef>
              <a:spcAft>
                <a:spcPts val="1800"/>
              </a:spcAft>
            </a:pPr>
            <a:r>
              <a:rPr lang="en-US" sz="3600" dirty="0" smtClean="0">
                <a:solidFill>
                  <a:srgbClr val="004E95"/>
                </a:solidFill>
                <a:latin typeface="Segoe Print" panose="02000600000000000000" pitchFamily="2" charset="0"/>
              </a:rPr>
              <a:t>What’s one key service you provide?</a:t>
            </a:r>
          </a:p>
          <a:p>
            <a:pPr marL="3175">
              <a:spcBef>
                <a:spcPts val="0"/>
              </a:spcBef>
              <a:spcAft>
                <a:spcPts val="1800"/>
              </a:spcAft>
            </a:pPr>
            <a:r>
              <a:rPr lang="en-US" sz="3600" dirty="0" smtClean="0">
                <a:solidFill>
                  <a:srgbClr val="004E95"/>
                </a:solidFill>
                <a:latin typeface="Segoe Print" panose="02000600000000000000" pitchFamily="2" charset="0"/>
              </a:rPr>
              <a:t>Why did you sign-up for this class?</a:t>
            </a:r>
            <a:endParaRPr lang="en-US" sz="3600" dirty="0">
              <a:solidFill>
                <a:srgbClr val="004E95"/>
              </a:solidFill>
              <a:latin typeface="Segoe Print" panose="02000600000000000000" pitchFamily="2" charset="0"/>
            </a:endParaRPr>
          </a:p>
        </p:txBody>
      </p:sp>
    </p:spTree>
    <p:extLst>
      <p:ext uri="{BB962C8B-B14F-4D97-AF65-F5344CB8AC3E}">
        <p14:creationId xmlns:p14="http://schemas.microsoft.com/office/powerpoint/2010/main" val="1198246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9342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2057400"/>
            <a:ext cx="4476750" cy="1671115"/>
          </a:xfrm>
          <a:prstGeom prst="rect">
            <a:avLst/>
          </a:prstGeom>
        </p:spPr>
      </p:pic>
    </p:spTree>
    <p:extLst>
      <p:ext uri="{BB962C8B-B14F-4D97-AF65-F5344CB8AC3E}">
        <p14:creationId xmlns:p14="http://schemas.microsoft.com/office/powerpoint/2010/main" val="875894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idx="4294967295"/>
          </p:nvPr>
        </p:nvSpPr>
        <p:spPr>
          <a:xfrm>
            <a:off x="304800" y="990600"/>
            <a:ext cx="8504237" cy="639763"/>
          </a:xfrm>
        </p:spPr>
        <p:txBody>
          <a:bodyPr anchor="t">
            <a:noAutofit/>
          </a:bodyPr>
          <a:lstStyle/>
          <a:p>
            <a:r>
              <a:rPr lang="en-US" sz="3200" dirty="0" smtClean="0">
                <a:solidFill>
                  <a:schemeClr val="accent2">
                    <a:lumMod val="75000"/>
                  </a:schemeClr>
                </a:solidFill>
                <a:latin typeface="Segoe Print" panose="02000600000000000000" pitchFamily="2" charset="0"/>
                <a:ea typeface="Segoe UI" panose="020B0502040204020203" pitchFamily="34" charset="0"/>
                <a:cs typeface="Segoe UI" panose="020B0502040204020203" pitchFamily="34" charset="0"/>
              </a:rPr>
              <a:t>Simply better service for a</a:t>
            </a:r>
            <a:br>
              <a:rPr lang="en-US" sz="3200" dirty="0" smtClean="0">
                <a:solidFill>
                  <a:schemeClr val="accent2">
                    <a:lumMod val="75000"/>
                  </a:schemeClr>
                </a:solidFill>
                <a:latin typeface="Segoe Print" panose="02000600000000000000" pitchFamily="2" charset="0"/>
                <a:ea typeface="Segoe UI" panose="020B0502040204020203" pitchFamily="34" charset="0"/>
                <a:cs typeface="Segoe UI" panose="020B0502040204020203" pitchFamily="34" charset="0"/>
              </a:rPr>
            </a:br>
            <a:r>
              <a:rPr lang="en-US" sz="3200" dirty="0" smtClean="0">
                <a:solidFill>
                  <a:schemeClr val="accent2">
                    <a:lumMod val="75000"/>
                  </a:schemeClr>
                </a:solidFill>
                <a:latin typeface="Segoe Print" panose="02000600000000000000" pitchFamily="2" charset="0"/>
                <a:ea typeface="Segoe UI" panose="020B0502040204020203" pitchFamily="34" charset="0"/>
                <a:cs typeface="Segoe UI" panose="020B0502040204020203" pitchFamily="34" charset="0"/>
              </a:rPr>
              <a:t>world-class community</a:t>
            </a:r>
            <a:endParaRPr lang="en-US" sz="3200" dirty="0">
              <a:solidFill>
                <a:schemeClr val="accent2">
                  <a:lumMod val="75000"/>
                </a:schemeClr>
              </a:solidFill>
              <a:latin typeface="Segoe Print" panose="02000600000000000000" pitchFamily="2" charset="0"/>
              <a:ea typeface="Segoe UI" panose="020B0502040204020203" pitchFamily="34" charset="0"/>
              <a:cs typeface="Segoe UI" panose="020B0502040204020203" pitchFamily="34" charset="0"/>
            </a:endParaRPr>
          </a:p>
        </p:txBody>
      </p:sp>
      <p:sp>
        <p:nvSpPr>
          <p:cNvPr id="7" name="Title 3"/>
          <p:cNvSpPr txBox="1">
            <a:spLocks/>
          </p:cNvSpPr>
          <p:nvPr/>
        </p:nvSpPr>
        <p:spPr>
          <a:xfrm>
            <a:off x="314700" y="25603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4F81BD"/>
                </a:solidFill>
                <a:latin typeface="Segoe Print" panose="02000600000000000000" pitchFamily="2" charset="0"/>
                <a:ea typeface="Segoe UI" panose="020B0502040204020203" pitchFamily="34" charset="0"/>
                <a:cs typeface="Segoe UI" panose="020B0502040204020203" pitchFamily="34" charset="0"/>
              </a:rPr>
              <a:t>What does this mean to you</a:t>
            </a:r>
          </a:p>
          <a:p>
            <a:r>
              <a:rPr lang="en-US" sz="3200" dirty="0" smtClean="0">
                <a:solidFill>
                  <a:srgbClr val="4F81BD"/>
                </a:solidFill>
                <a:latin typeface="Segoe Print" panose="02000600000000000000" pitchFamily="2" charset="0"/>
                <a:ea typeface="Segoe UI" panose="020B0502040204020203" pitchFamily="34" charset="0"/>
                <a:cs typeface="Segoe UI" panose="020B0502040204020203" pitchFamily="34" charset="0"/>
              </a:rPr>
              <a:t> as an employee?</a:t>
            </a:r>
            <a:endParaRPr lang="en-US" sz="3200" dirty="0">
              <a:solidFill>
                <a:srgbClr val="4F81BD"/>
              </a:solidFill>
              <a:latin typeface="Segoe Print" panose="02000600000000000000" pitchFamily="2" charset="0"/>
              <a:ea typeface="Segoe UI" panose="020B0502040204020203" pitchFamily="34" charset="0"/>
              <a:cs typeface="Segoe UI" panose="020B0502040204020203" pitchFamily="34" charset="0"/>
            </a:endParaRPr>
          </a:p>
        </p:txBody>
      </p:sp>
      <p:sp>
        <p:nvSpPr>
          <p:cNvPr id="9" name="Title 3"/>
          <p:cNvSpPr txBox="1">
            <a:spLocks/>
          </p:cNvSpPr>
          <p:nvPr/>
        </p:nvSpPr>
        <p:spPr>
          <a:xfrm>
            <a:off x="316675" y="42367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9BBB59">
                    <a:lumMod val="50000"/>
                  </a:srgbClr>
                </a:solidFill>
                <a:latin typeface="Segoe Print" panose="02000600000000000000" pitchFamily="2" charset="0"/>
                <a:ea typeface="Segoe UI" panose="020B0502040204020203" pitchFamily="34" charset="0"/>
                <a:cs typeface="Segoe UI" panose="020B0502040204020203" pitchFamily="34" charset="0"/>
              </a:rPr>
              <a:t>What might you do, or not do, </a:t>
            </a:r>
          </a:p>
          <a:p>
            <a:r>
              <a:rPr lang="en-US" sz="3200" dirty="0" smtClean="0">
                <a:solidFill>
                  <a:srgbClr val="9BBB59">
                    <a:lumMod val="50000"/>
                  </a:srgbClr>
                </a:solidFill>
                <a:latin typeface="Segoe Print" panose="02000600000000000000" pitchFamily="2" charset="0"/>
                <a:ea typeface="Segoe UI" panose="020B0502040204020203" pitchFamily="34" charset="0"/>
                <a:cs typeface="Segoe UI" panose="020B0502040204020203" pitchFamily="34" charset="0"/>
              </a:rPr>
              <a:t>as a result of this mission statement?</a:t>
            </a:r>
            <a:endParaRPr lang="en-US" sz="3200" dirty="0">
              <a:solidFill>
                <a:srgbClr val="9BBB59">
                  <a:lumMod val="50000"/>
                </a:srgbClr>
              </a:solidFill>
              <a:latin typeface="Segoe Print" panose="02000600000000000000" pitchFamily="2"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86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30"/>
                                  </p:iterate>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30"/>
                                  </p:iterate>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0"/>
            <a:ext cx="9351818" cy="6858000"/>
          </a:xfrm>
          <a:prstGeom prst="rect">
            <a:avLst/>
          </a:prstGeom>
        </p:spPr>
      </p:pic>
      <p:sp>
        <p:nvSpPr>
          <p:cNvPr id="5" name="TextBox 4"/>
          <p:cNvSpPr txBox="1"/>
          <p:nvPr/>
        </p:nvSpPr>
        <p:spPr>
          <a:xfrm>
            <a:off x="-76200" y="5715000"/>
            <a:ext cx="9351818" cy="584775"/>
          </a:xfrm>
          <a:prstGeom prst="rect">
            <a:avLst/>
          </a:prstGeom>
          <a:solidFill>
            <a:srgbClr val="000000"/>
          </a:solidFill>
        </p:spPr>
        <p:txBody>
          <a:bodyPr wrap="square" rtlCol="0" anchor="ctr">
            <a:spAutoFit/>
          </a:bodyPr>
          <a:lstStyle/>
          <a:p>
            <a:pPr marL="236538"/>
            <a:r>
              <a:rPr lang="en-US" sz="3200" b="1" dirty="0" smtClean="0">
                <a:solidFill>
                  <a:prstClr val="white"/>
                </a:solidFill>
              </a:rPr>
              <a:t>Assess environmental factors</a:t>
            </a:r>
            <a:endParaRPr lang="en-US" sz="3200" b="1" dirty="0">
              <a:solidFill>
                <a:prstClr val="white"/>
              </a:solidFill>
            </a:endParaRPr>
          </a:p>
        </p:txBody>
      </p:sp>
    </p:spTree>
    <p:extLst>
      <p:ext uri="{BB962C8B-B14F-4D97-AF65-F5344CB8AC3E}">
        <p14:creationId xmlns:p14="http://schemas.microsoft.com/office/powerpoint/2010/main" val="16449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BB0B1B7-7522-4839-8AF8-E3A49C34D074}" type="slidenum">
              <a:rPr lang="en-US" altLang="en-US">
                <a:solidFill>
                  <a:prstClr val="white"/>
                </a:solidFill>
              </a:rPr>
              <a:pPr/>
              <a:t>33</a:t>
            </a:fld>
            <a:endParaRPr lang="en-US" altLang="en-US">
              <a:solidFill>
                <a:prstClr val="white"/>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381000"/>
            <a:ext cx="3048000" cy="25908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6400" y="422565"/>
            <a:ext cx="2971800" cy="2514600"/>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3400" y="3429000"/>
            <a:ext cx="3200400" cy="2971800"/>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10200" y="3429000"/>
            <a:ext cx="3124200" cy="3352800"/>
          </a:xfrm>
          <a:prstGeom prst="rect">
            <a:avLst/>
          </a:prstGeom>
        </p:spPr>
      </p:pic>
      <p:sp>
        <p:nvSpPr>
          <p:cNvPr id="9" name="TextBox 8"/>
          <p:cNvSpPr txBox="1"/>
          <p:nvPr/>
        </p:nvSpPr>
        <p:spPr>
          <a:xfrm>
            <a:off x="150867" y="6477000"/>
            <a:ext cx="4268733" cy="307777"/>
          </a:xfrm>
          <a:prstGeom prst="rect">
            <a:avLst/>
          </a:prstGeom>
          <a:noFill/>
        </p:spPr>
        <p:txBody>
          <a:bodyPr wrap="none" rtlCol="0">
            <a:spAutoFit/>
          </a:bodyPr>
          <a:lstStyle/>
          <a:p>
            <a:r>
              <a:rPr lang="en-US" sz="1400" dirty="0" smtClean="0"/>
              <a:t>From draft Economic Development Strategic Framework</a:t>
            </a:r>
            <a:endParaRPr lang="en-US" sz="1400" dirty="0"/>
          </a:p>
        </p:txBody>
      </p:sp>
    </p:spTree>
    <p:extLst>
      <p:ext uri="{BB962C8B-B14F-4D97-AF65-F5344CB8AC3E}">
        <p14:creationId xmlns:p14="http://schemas.microsoft.com/office/powerpoint/2010/main" val="41926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500"/>
                            </p:stCondLst>
                            <p:childTnLst>
                              <p:par>
                                <p:cTn id="13" presetID="10"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65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62000"/>
            <a:ext cx="9144001" cy="7620000"/>
          </a:xfrm>
          <a:prstGeom prst="rect">
            <a:avLst/>
          </a:prstGeom>
        </p:spPr>
      </p:pic>
      <p:sp>
        <p:nvSpPr>
          <p:cNvPr id="6" name="Slide Number Placeholder 3"/>
          <p:cNvSpPr>
            <a:spLocks noGrp="1"/>
          </p:cNvSpPr>
          <p:nvPr>
            <p:ph type="sldNum" sz="quarter" idx="12"/>
          </p:nvPr>
        </p:nvSpPr>
        <p:spPr/>
        <p:txBody>
          <a:bodyPr/>
          <a:lstStyle/>
          <a:p>
            <a:fld id="{8BB0B1B7-7522-4839-8AF8-E3A49C34D074}" type="slidenum">
              <a:rPr lang="en-US" altLang="en-US">
                <a:solidFill>
                  <a:prstClr val="white"/>
                </a:solidFill>
              </a:rPr>
              <a:pPr/>
              <a:t>34</a:t>
            </a:fld>
            <a:endParaRPr lang="en-US" altLang="en-US">
              <a:solidFill>
                <a:prstClr val="white"/>
              </a:solidFill>
            </a:endParaRPr>
          </a:p>
        </p:txBody>
      </p:sp>
      <p:sp>
        <p:nvSpPr>
          <p:cNvPr id="7" name="TextBox 6"/>
          <p:cNvSpPr txBox="1"/>
          <p:nvPr/>
        </p:nvSpPr>
        <p:spPr>
          <a:xfrm>
            <a:off x="6926" y="5867400"/>
            <a:ext cx="9144000" cy="584775"/>
          </a:xfrm>
          <a:prstGeom prst="rect">
            <a:avLst/>
          </a:prstGeom>
          <a:solidFill>
            <a:schemeClr val="tx1"/>
          </a:solidFill>
        </p:spPr>
        <p:txBody>
          <a:bodyPr wrap="square" rtlCol="0" anchor="ctr">
            <a:spAutoFit/>
          </a:bodyPr>
          <a:lstStyle/>
          <a:p>
            <a:pPr marL="236538"/>
            <a:r>
              <a:rPr lang="en-US" sz="3200" b="1" dirty="0" smtClean="0">
                <a:solidFill>
                  <a:prstClr val="white"/>
                </a:solidFill>
              </a:rPr>
              <a:t>Identify critical issues and areas for focus</a:t>
            </a:r>
            <a:endParaRPr lang="en-US" sz="3200" b="1" dirty="0">
              <a:solidFill>
                <a:prstClr val="white"/>
              </a:solidFill>
            </a:endParaRPr>
          </a:p>
        </p:txBody>
      </p:sp>
    </p:spTree>
    <p:extLst>
      <p:ext uri="{BB962C8B-B14F-4D97-AF65-F5344CB8AC3E}">
        <p14:creationId xmlns:p14="http://schemas.microsoft.com/office/powerpoint/2010/main" val="99390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Rectangle 53"/>
          <p:cNvSpPr/>
          <p:nvPr/>
        </p:nvSpPr>
        <p:spPr>
          <a:xfrm>
            <a:off x="76201" y="5725905"/>
            <a:ext cx="2481208" cy="446295"/>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 name="Diagram 3"/>
          <p:cNvGraphicFramePr/>
          <p:nvPr>
            <p:extLst>
              <p:ext uri="{D42A27DB-BD31-4B8C-83A1-F6EECF244321}">
                <p14:modId xmlns:p14="http://schemas.microsoft.com/office/powerpoint/2010/main" val="2033645267"/>
              </p:ext>
            </p:extLst>
          </p:nvPr>
        </p:nvGraphicFramePr>
        <p:xfrm>
          <a:off x="2286000" y="1717344"/>
          <a:ext cx="44958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03142" y="726744"/>
            <a:ext cx="1607058" cy="738664"/>
          </a:xfrm>
          <a:prstGeom prst="rect">
            <a:avLst/>
          </a:prstGeom>
          <a:solidFill>
            <a:schemeClr val="accent1">
              <a:lumMod val="20000"/>
              <a:lumOff val="80000"/>
            </a:schemeClr>
          </a:solidFill>
          <a:ln>
            <a:noFill/>
          </a:ln>
        </p:spPr>
        <p:txBody>
          <a:bodyPr wrap="square" rtlCol="0">
            <a:spAutoFit/>
          </a:bodyPr>
          <a:lstStyle/>
          <a:p>
            <a:pPr marL="171450" indent="-171450">
              <a:buFont typeface="Arial" panose="020B0604020202020204" pitchFamily="34" charset="0"/>
              <a:buChar char="•"/>
            </a:pPr>
            <a:r>
              <a:rPr lang="en-US" sz="1050" b="1" kern="0" dirty="0" smtClean="0">
                <a:solidFill>
                  <a:sysClr val="windowText" lastClr="000000"/>
                </a:solidFill>
              </a:rPr>
              <a:t>Climate / Weather</a:t>
            </a:r>
            <a:endParaRPr lang="en-US" sz="1050" b="1" kern="0" dirty="0">
              <a:solidFill>
                <a:sysClr val="windowText" lastClr="000000"/>
              </a:solidFill>
            </a:endParaRPr>
          </a:p>
          <a:p>
            <a:pPr marL="171450" indent="-171450">
              <a:buFont typeface="Arial" panose="020B0604020202020204" pitchFamily="34" charset="0"/>
              <a:buChar char="•"/>
            </a:pPr>
            <a:r>
              <a:rPr lang="en-US" sz="1050" kern="0" dirty="0">
                <a:solidFill>
                  <a:sysClr val="windowText" lastClr="000000"/>
                </a:solidFill>
              </a:rPr>
              <a:t>Green Space</a:t>
            </a:r>
          </a:p>
          <a:p>
            <a:pPr marL="171450" indent="-171450">
              <a:buFont typeface="Arial" panose="020B0604020202020204" pitchFamily="34" charset="0"/>
              <a:buChar char="•"/>
            </a:pPr>
            <a:r>
              <a:rPr lang="en-US" sz="1050" kern="0" dirty="0">
                <a:solidFill>
                  <a:sysClr val="windowText" lastClr="000000"/>
                </a:solidFill>
              </a:rPr>
              <a:t>Outdoor Access</a:t>
            </a:r>
          </a:p>
          <a:p>
            <a:pPr marL="171450" indent="-171450">
              <a:buFont typeface="Arial" panose="020B0604020202020204" pitchFamily="34" charset="0"/>
              <a:buChar char="•"/>
            </a:pPr>
            <a:r>
              <a:rPr lang="en-US" sz="1050" kern="0" dirty="0">
                <a:solidFill>
                  <a:sysClr val="windowText" lastClr="000000"/>
                </a:solidFill>
              </a:rPr>
              <a:t>Body of Water</a:t>
            </a:r>
          </a:p>
        </p:txBody>
      </p:sp>
      <p:sp>
        <p:nvSpPr>
          <p:cNvPr id="6" name="Rectangle 5"/>
          <p:cNvSpPr/>
          <p:nvPr/>
        </p:nvSpPr>
        <p:spPr>
          <a:xfrm>
            <a:off x="6435812" y="726744"/>
            <a:ext cx="1892807" cy="1384995"/>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prstClr val="black"/>
                </a:solidFill>
              </a:rPr>
              <a:t>Churches</a:t>
            </a:r>
          </a:p>
          <a:p>
            <a:pPr marL="171450" indent="-171450">
              <a:buFont typeface="Arial" panose="020B0604020202020204" pitchFamily="34" charset="0"/>
              <a:buChar char="•"/>
            </a:pPr>
            <a:r>
              <a:rPr lang="en-US" sz="1050" dirty="0">
                <a:solidFill>
                  <a:prstClr val="black"/>
                </a:solidFill>
              </a:rPr>
              <a:t>Architecture</a:t>
            </a:r>
          </a:p>
          <a:p>
            <a:pPr marL="171450" indent="-171450">
              <a:buFont typeface="Arial" panose="020B0604020202020204" pitchFamily="34" charset="0"/>
              <a:buChar char="•"/>
            </a:pPr>
            <a:r>
              <a:rPr lang="en-US" sz="1050" dirty="0">
                <a:solidFill>
                  <a:prstClr val="black"/>
                </a:solidFill>
              </a:rPr>
              <a:t>“Third Place”</a:t>
            </a:r>
          </a:p>
          <a:p>
            <a:pPr marL="171450" indent="-171450">
              <a:buFont typeface="Arial" panose="020B0604020202020204" pitchFamily="34" charset="0"/>
              <a:buChar char="•"/>
            </a:pPr>
            <a:r>
              <a:rPr lang="en-US" sz="1050" dirty="0">
                <a:solidFill>
                  <a:prstClr val="black"/>
                </a:solidFill>
              </a:rPr>
              <a:t>Outdoor Public Art</a:t>
            </a:r>
          </a:p>
          <a:p>
            <a:pPr marL="171450" indent="-171450">
              <a:buFont typeface="Arial" panose="020B0604020202020204" pitchFamily="34" charset="0"/>
              <a:buChar char="•"/>
            </a:pPr>
            <a:r>
              <a:rPr lang="en-US" sz="1050" dirty="0">
                <a:solidFill>
                  <a:prstClr val="black"/>
                </a:solidFill>
              </a:rPr>
              <a:t>Historical Monuments/Sights</a:t>
            </a:r>
          </a:p>
          <a:p>
            <a:pPr marL="171450" indent="-171450">
              <a:buFont typeface="Arial" panose="020B0604020202020204" pitchFamily="34" charset="0"/>
              <a:buChar char="•"/>
            </a:pPr>
            <a:r>
              <a:rPr lang="en-US" sz="1050" dirty="0">
                <a:solidFill>
                  <a:prstClr val="black"/>
                </a:solidFill>
              </a:rPr>
              <a:t>Museums/Galleries</a:t>
            </a:r>
          </a:p>
          <a:p>
            <a:pPr marL="171450" indent="-171450">
              <a:buFont typeface="Arial" panose="020B0604020202020204" pitchFamily="34" charset="0"/>
              <a:buChar char="•"/>
            </a:pPr>
            <a:r>
              <a:rPr lang="en-US" sz="1050" dirty="0" smtClean="0">
                <a:solidFill>
                  <a:prstClr val="black"/>
                </a:solidFill>
              </a:rPr>
              <a:t>Venues</a:t>
            </a:r>
            <a:endParaRPr lang="en-US" sz="1050" dirty="0">
              <a:solidFill>
                <a:prstClr val="black"/>
              </a:solidFill>
            </a:endParaRPr>
          </a:p>
        </p:txBody>
      </p:sp>
      <p:sp>
        <p:nvSpPr>
          <p:cNvPr id="7" name="Rectangle 6"/>
          <p:cNvSpPr/>
          <p:nvPr/>
        </p:nvSpPr>
        <p:spPr>
          <a:xfrm>
            <a:off x="459090" y="2986836"/>
            <a:ext cx="1748048" cy="415498"/>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prstClr val="black"/>
                </a:solidFill>
              </a:rPr>
              <a:t>Air and Water </a:t>
            </a:r>
            <a:r>
              <a:rPr lang="en-US" sz="1050" dirty="0" smtClean="0">
                <a:solidFill>
                  <a:prstClr val="black"/>
                </a:solidFill>
              </a:rPr>
              <a:t>Quality</a:t>
            </a:r>
            <a:endParaRPr lang="en-US" sz="1050" dirty="0">
              <a:solidFill>
                <a:prstClr val="black"/>
              </a:solidFill>
            </a:endParaRPr>
          </a:p>
          <a:p>
            <a:pPr marL="171450" indent="-171450">
              <a:buFont typeface="Arial" panose="020B0604020202020204" pitchFamily="34" charset="0"/>
              <a:buChar char="•"/>
            </a:pPr>
            <a:r>
              <a:rPr lang="en-US" sz="1050" dirty="0">
                <a:solidFill>
                  <a:prstClr val="black"/>
                </a:solidFill>
              </a:rPr>
              <a:t>Peace and </a:t>
            </a:r>
            <a:r>
              <a:rPr lang="en-US" sz="1050" dirty="0" smtClean="0">
                <a:solidFill>
                  <a:prstClr val="black"/>
                </a:solidFill>
              </a:rPr>
              <a:t>Quiet</a:t>
            </a:r>
            <a:endParaRPr lang="en-US" sz="1050" dirty="0">
              <a:solidFill>
                <a:prstClr val="black"/>
              </a:solidFill>
            </a:endParaRPr>
          </a:p>
        </p:txBody>
      </p:sp>
      <p:sp>
        <p:nvSpPr>
          <p:cNvPr id="8" name="Rectangle 7"/>
          <p:cNvSpPr/>
          <p:nvPr/>
        </p:nvSpPr>
        <p:spPr>
          <a:xfrm>
            <a:off x="3022242" y="5019702"/>
            <a:ext cx="1352545" cy="1223412"/>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b="1" dirty="0">
                <a:solidFill>
                  <a:prstClr val="black"/>
                </a:solidFill>
              </a:rPr>
              <a:t>Cost of </a:t>
            </a:r>
            <a:r>
              <a:rPr lang="en-US" sz="1050" b="1" dirty="0" smtClean="0">
                <a:solidFill>
                  <a:prstClr val="black"/>
                </a:solidFill>
              </a:rPr>
              <a:t>Living</a:t>
            </a:r>
          </a:p>
          <a:p>
            <a:pPr marL="171450" indent="-171450">
              <a:buFont typeface="Arial" panose="020B0604020202020204" pitchFamily="34" charset="0"/>
              <a:buChar char="•"/>
            </a:pPr>
            <a:r>
              <a:rPr lang="en-US" sz="1050" b="1" dirty="0" smtClean="0">
                <a:solidFill>
                  <a:prstClr val="black"/>
                </a:solidFill>
              </a:rPr>
              <a:t>Employment</a:t>
            </a:r>
            <a:endParaRPr lang="en-US" sz="1050" b="1" dirty="0">
              <a:solidFill>
                <a:prstClr val="black"/>
              </a:solidFill>
            </a:endParaRPr>
          </a:p>
          <a:p>
            <a:pPr marL="171450" indent="-171450">
              <a:buFont typeface="Arial" panose="020B0604020202020204" pitchFamily="34" charset="0"/>
              <a:buChar char="•"/>
            </a:pPr>
            <a:r>
              <a:rPr lang="en-US" sz="1050" dirty="0">
                <a:solidFill>
                  <a:prstClr val="black"/>
                </a:solidFill>
              </a:rPr>
              <a:t>Economic </a:t>
            </a:r>
            <a:r>
              <a:rPr lang="en-US" sz="1050" dirty="0" smtClean="0">
                <a:solidFill>
                  <a:prstClr val="black"/>
                </a:solidFill>
              </a:rPr>
              <a:t>Growth</a:t>
            </a:r>
          </a:p>
          <a:p>
            <a:pPr marL="171450" indent="-171450">
              <a:buFont typeface="Arial" panose="020B0604020202020204" pitchFamily="34" charset="0"/>
              <a:buChar char="•"/>
            </a:pPr>
            <a:r>
              <a:rPr lang="en-US" sz="1050" dirty="0" smtClean="0">
                <a:solidFill>
                  <a:prstClr val="black"/>
                </a:solidFill>
              </a:rPr>
              <a:t>Wage Growth</a:t>
            </a:r>
          </a:p>
          <a:p>
            <a:pPr marL="171450" indent="-171450">
              <a:buFont typeface="Arial" panose="020B0604020202020204" pitchFamily="34" charset="0"/>
              <a:buChar char="•"/>
            </a:pPr>
            <a:r>
              <a:rPr lang="en-US" sz="1050" dirty="0" smtClean="0">
                <a:solidFill>
                  <a:prstClr val="black"/>
                </a:solidFill>
              </a:rPr>
              <a:t>Corporate </a:t>
            </a:r>
            <a:r>
              <a:rPr lang="en-US" sz="1050" dirty="0">
                <a:solidFill>
                  <a:prstClr val="black"/>
                </a:solidFill>
              </a:rPr>
              <a:t>Tax</a:t>
            </a:r>
          </a:p>
          <a:p>
            <a:pPr marL="171450" indent="-171450">
              <a:buFont typeface="Arial" panose="020B0604020202020204" pitchFamily="34" charset="0"/>
              <a:buChar char="•"/>
            </a:pPr>
            <a:r>
              <a:rPr lang="en-US" sz="1050" dirty="0">
                <a:solidFill>
                  <a:prstClr val="black"/>
                </a:solidFill>
              </a:rPr>
              <a:t>Personal Tax</a:t>
            </a:r>
          </a:p>
          <a:p>
            <a:pPr marL="171450" indent="-171450">
              <a:buFont typeface="Arial" panose="020B0604020202020204" pitchFamily="34" charset="0"/>
              <a:buChar char="•"/>
            </a:pPr>
            <a:endParaRPr lang="en-US" sz="1050" dirty="0">
              <a:solidFill>
                <a:prstClr val="black"/>
              </a:solidFill>
            </a:endParaRPr>
          </a:p>
        </p:txBody>
      </p:sp>
      <p:sp>
        <p:nvSpPr>
          <p:cNvPr id="9" name="Rectangle 8"/>
          <p:cNvSpPr/>
          <p:nvPr/>
        </p:nvSpPr>
        <p:spPr>
          <a:xfrm>
            <a:off x="52018" y="3828367"/>
            <a:ext cx="1265894" cy="1708160"/>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b="1" dirty="0" smtClean="0">
                <a:solidFill>
                  <a:prstClr val="black"/>
                </a:solidFill>
              </a:rPr>
              <a:t>Healthcare</a:t>
            </a:r>
          </a:p>
          <a:p>
            <a:pPr marL="171450" indent="-171450">
              <a:buFont typeface="Arial" panose="020B0604020202020204" pitchFamily="34" charset="0"/>
              <a:buChar char="•"/>
            </a:pPr>
            <a:r>
              <a:rPr lang="en-US" sz="1050" b="1" dirty="0">
                <a:solidFill>
                  <a:prstClr val="black"/>
                </a:solidFill>
              </a:rPr>
              <a:t>Public </a:t>
            </a:r>
            <a:r>
              <a:rPr lang="en-US" sz="1050" b="1" dirty="0" smtClean="0">
                <a:solidFill>
                  <a:prstClr val="black"/>
                </a:solidFill>
              </a:rPr>
              <a:t>Transportation</a:t>
            </a:r>
            <a:endParaRPr lang="en-US" sz="1050" b="1" dirty="0">
              <a:solidFill>
                <a:prstClr val="black"/>
              </a:solidFill>
            </a:endParaRPr>
          </a:p>
          <a:p>
            <a:pPr marL="171450" indent="-171450">
              <a:buFont typeface="Arial" panose="020B0604020202020204" pitchFamily="34" charset="0"/>
              <a:buChar char="•"/>
            </a:pPr>
            <a:r>
              <a:rPr lang="en-US" sz="1050" dirty="0" smtClean="0">
                <a:solidFill>
                  <a:prstClr val="black"/>
                </a:solidFill>
              </a:rPr>
              <a:t>Stability</a:t>
            </a:r>
            <a:endParaRPr lang="en-US" sz="1050" dirty="0">
              <a:solidFill>
                <a:prstClr val="black"/>
              </a:solidFill>
            </a:endParaRPr>
          </a:p>
          <a:p>
            <a:pPr marL="171450" indent="-171450">
              <a:buFont typeface="Arial" panose="020B0604020202020204" pitchFamily="34" charset="0"/>
              <a:buChar char="•"/>
            </a:pPr>
            <a:r>
              <a:rPr lang="en-US" sz="1050" dirty="0">
                <a:solidFill>
                  <a:prstClr val="black"/>
                </a:solidFill>
              </a:rPr>
              <a:t>K-12 Education</a:t>
            </a:r>
          </a:p>
          <a:p>
            <a:pPr marL="171450" indent="-171450">
              <a:buFont typeface="Arial" panose="020B0604020202020204" pitchFamily="34" charset="0"/>
              <a:buChar char="•"/>
            </a:pPr>
            <a:r>
              <a:rPr lang="en-US" sz="1050" dirty="0" smtClean="0">
                <a:solidFill>
                  <a:prstClr val="black"/>
                </a:solidFill>
              </a:rPr>
              <a:t>Pedestrian </a:t>
            </a:r>
            <a:r>
              <a:rPr lang="en-US" sz="1050" dirty="0">
                <a:solidFill>
                  <a:prstClr val="black"/>
                </a:solidFill>
              </a:rPr>
              <a:t>Friendliness</a:t>
            </a:r>
          </a:p>
          <a:p>
            <a:pPr marL="171450" indent="-171450">
              <a:buFont typeface="Arial" panose="020B0604020202020204" pitchFamily="34" charset="0"/>
              <a:buChar char="•"/>
            </a:pPr>
            <a:r>
              <a:rPr lang="en-US" sz="1050" dirty="0">
                <a:solidFill>
                  <a:prstClr val="black"/>
                </a:solidFill>
              </a:rPr>
              <a:t>Urban </a:t>
            </a:r>
            <a:r>
              <a:rPr lang="en-US" sz="1050" dirty="0" smtClean="0">
                <a:solidFill>
                  <a:prstClr val="black"/>
                </a:solidFill>
              </a:rPr>
              <a:t>Design</a:t>
            </a:r>
          </a:p>
          <a:p>
            <a:pPr marL="171450" indent="-171450">
              <a:buFont typeface="Arial" panose="020B0604020202020204" pitchFamily="34" charset="0"/>
              <a:buChar char="•"/>
            </a:pPr>
            <a:r>
              <a:rPr lang="en-US" sz="1050" dirty="0">
                <a:solidFill>
                  <a:prstClr val="black"/>
                </a:solidFill>
              </a:rPr>
              <a:t>Public </a:t>
            </a:r>
            <a:r>
              <a:rPr lang="en-US" sz="1050" dirty="0" smtClean="0">
                <a:solidFill>
                  <a:prstClr val="black"/>
                </a:solidFill>
              </a:rPr>
              <a:t>Restrooms</a:t>
            </a:r>
          </a:p>
        </p:txBody>
      </p:sp>
      <p:sp>
        <p:nvSpPr>
          <p:cNvPr id="10" name="Rectangle 9"/>
          <p:cNvSpPr/>
          <p:nvPr/>
        </p:nvSpPr>
        <p:spPr>
          <a:xfrm>
            <a:off x="533400" y="969118"/>
            <a:ext cx="2233983" cy="1061829"/>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smtClean="0">
                <a:solidFill>
                  <a:prstClr val="black"/>
                </a:solidFill>
              </a:rPr>
              <a:t>Concentration</a:t>
            </a:r>
          </a:p>
          <a:p>
            <a:pPr marL="171450" indent="-171450">
              <a:buFont typeface="Arial" panose="020B0604020202020204" pitchFamily="34" charset="0"/>
              <a:buChar char="•"/>
            </a:pPr>
            <a:r>
              <a:rPr lang="en-US" sz="1050" dirty="0" smtClean="0">
                <a:solidFill>
                  <a:prstClr val="black"/>
                </a:solidFill>
              </a:rPr>
              <a:t>Social Capital</a:t>
            </a:r>
          </a:p>
          <a:p>
            <a:pPr marL="171450" indent="-171450">
              <a:buFont typeface="Arial" panose="020B0604020202020204" pitchFamily="34" charset="0"/>
              <a:buChar char="•"/>
            </a:pPr>
            <a:r>
              <a:rPr lang="en-US" sz="1050" dirty="0" smtClean="0">
                <a:solidFill>
                  <a:prstClr val="black"/>
                </a:solidFill>
              </a:rPr>
              <a:t>Beauty at Night</a:t>
            </a:r>
          </a:p>
          <a:p>
            <a:pPr marL="171450" indent="-171450">
              <a:buFont typeface="Arial" panose="020B0604020202020204" pitchFamily="34" charset="0"/>
              <a:buChar char="•"/>
            </a:pPr>
            <a:r>
              <a:rPr lang="en-US" sz="1050" dirty="0" smtClean="0">
                <a:solidFill>
                  <a:prstClr val="black"/>
                </a:solidFill>
              </a:rPr>
              <a:t>Seasonal Appeal</a:t>
            </a:r>
          </a:p>
          <a:p>
            <a:pPr marL="171450" indent="-171450">
              <a:buFont typeface="Arial" panose="020B0604020202020204" pitchFamily="34" charset="0"/>
              <a:buChar char="•"/>
            </a:pPr>
            <a:r>
              <a:rPr lang="en-US" sz="1050" dirty="0" smtClean="0">
                <a:solidFill>
                  <a:prstClr val="black"/>
                </a:solidFill>
              </a:rPr>
              <a:t>Manageable Size</a:t>
            </a:r>
          </a:p>
          <a:p>
            <a:pPr marL="171450" indent="-171450">
              <a:buFont typeface="Arial" panose="020B0604020202020204" pitchFamily="34" charset="0"/>
              <a:buChar char="•"/>
            </a:pPr>
            <a:r>
              <a:rPr lang="en-US" sz="1050" dirty="0" smtClean="0">
                <a:solidFill>
                  <a:prstClr val="black"/>
                </a:solidFill>
              </a:rPr>
              <a:t>Sufficient Diversity</a:t>
            </a:r>
          </a:p>
        </p:txBody>
      </p:sp>
      <p:cxnSp>
        <p:nvCxnSpPr>
          <p:cNvPr id="12" name="Straight Connector 11"/>
          <p:cNvCxnSpPr/>
          <p:nvPr/>
        </p:nvCxnSpPr>
        <p:spPr bwMode="auto">
          <a:xfrm flipV="1">
            <a:off x="5081336" y="522208"/>
            <a:ext cx="1143000" cy="1446550"/>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17" name="Straight Connector 16"/>
          <p:cNvCxnSpPr/>
          <p:nvPr/>
        </p:nvCxnSpPr>
        <p:spPr bwMode="auto">
          <a:xfrm>
            <a:off x="5867400" y="2707944"/>
            <a:ext cx="3230880" cy="0"/>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24" name="Straight Connector 23"/>
          <p:cNvCxnSpPr/>
          <p:nvPr/>
        </p:nvCxnSpPr>
        <p:spPr bwMode="auto">
          <a:xfrm flipV="1">
            <a:off x="4494903" y="4825481"/>
            <a:ext cx="10328" cy="1481599"/>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31" name="Straight Connector 30"/>
          <p:cNvCxnSpPr/>
          <p:nvPr/>
        </p:nvCxnSpPr>
        <p:spPr bwMode="auto">
          <a:xfrm>
            <a:off x="6019800" y="3546144"/>
            <a:ext cx="3017520" cy="0"/>
          </a:xfrm>
          <a:prstGeom prst="line">
            <a:avLst/>
          </a:prstGeom>
          <a:noFill/>
          <a:ln w="9525" cap="flat" cmpd="sng" algn="ctr">
            <a:solidFill>
              <a:schemeClr val="bg1">
                <a:lumMod val="65000"/>
              </a:schemeClr>
            </a:solidFill>
            <a:prstDash val="dash"/>
            <a:round/>
            <a:headEnd type="none" w="med" len="med"/>
            <a:tailEnd type="none" w="med" len="med"/>
          </a:ln>
          <a:effectLst/>
        </p:spPr>
      </p:cxnSp>
      <p:sp>
        <p:nvSpPr>
          <p:cNvPr id="40" name="Rectangle 39"/>
          <p:cNvSpPr/>
          <p:nvPr/>
        </p:nvSpPr>
        <p:spPr>
          <a:xfrm>
            <a:off x="6423780" y="3883463"/>
            <a:ext cx="2066545" cy="577081"/>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b="1" dirty="0" smtClean="0">
                <a:solidFill>
                  <a:prstClr val="black"/>
                </a:solidFill>
              </a:rPr>
              <a:t>Talent (Education)</a:t>
            </a:r>
          </a:p>
          <a:p>
            <a:pPr marL="171450" indent="-171450">
              <a:buFont typeface="Arial" panose="020B0604020202020204" pitchFamily="34" charset="0"/>
              <a:buChar char="•"/>
            </a:pPr>
            <a:r>
              <a:rPr lang="en-US" sz="1050" dirty="0">
                <a:solidFill>
                  <a:prstClr val="black"/>
                </a:solidFill>
              </a:rPr>
              <a:t>Creativity/Bohemia</a:t>
            </a:r>
          </a:p>
          <a:p>
            <a:pPr marL="171450" indent="-171450">
              <a:buFont typeface="Arial" panose="020B0604020202020204" pitchFamily="34" charset="0"/>
              <a:buChar char="•"/>
            </a:pPr>
            <a:r>
              <a:rPr lang="en-US" sz="1050" dirty="0">
                <a:solidFill>
                  <a:prstClr val="black"/>
                </a:solidFill>
              </a:rPr>
              <a:t>Tolerance / </a:t>
            </a:r>
            <a:r>
              <a:rPr lang="en-US" sz="1050" dirty="0" smtClean="0">
                <a:solidFill>
                  <a:prstClr val="black"/>
                </a:solidFill>
              </a:rPr>
              <a:t>Openness</a:t>
            </a:r>
            <a:endParaRPr lang="en-US" sz="1050" dirty="0">
              <a:solidFill>
                <a:prstClr val="black"/>
              </a:solidFill>
            </a:endParaRPr>
          </a:p>
        </p:txBody>
      </p:sp>
      <p:sp>
        <p:nvSpPr>
          <p:cNvPr id="41" name="Rectangle 40"/>
          <p:cNvSpPr/>
          <p:nvPr/>
        </p:nvSpPr>
        <p:spPr>
          <a:xfrm>
            <a:off x="6426557" y="4409028"/>
            <a:ext cx="1527569" cy="577081"/>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prstClr val="black"/>
                </a:solidFill>
              </a:rPr>
              <a:t>Professional / </a:t>
            </a:r>
            <a:r>
              <a:rPr lang="en-US" sz="1050" dirty="0" smtClean="0">
                <a:solidFill>
                  <a:prstClr val="black"/>
                </a:solidFill>
              </a:rPr>
              <a:t>Amateur </a:t>
            </a:r>
            <a:r>
              <a:rPr lang="en-US" sz="1050" dirty="0">
                <a:solidFill>
                  <a:prstClr val="black"/>
                </a:solidFill>
              </a:rPr>
              <a:t>Sports</a:t>
            </a:r>
          </a:p>
          <a:p>
            <a:pPr marL="171450" indent="-171450">
              <a:buFont typeface="Arial" panose="020B0604020202020204" pitchFamily="34" charset="0"/>
              <a:buChar char="•"/>
            </a:pPr>
            <a:r>
              <a:rPr lang="en-US" sz="1050" dirty="0" smtClean="0">
                <a:solidFill>
                  <a:prstClr val="black"/>
                </a:solidFill>
              </a:rPr>
              <a:t>Cultural Events</a:t>
            </a:r>
            <a:endParaRPr lang="en-US" sz="1050" dirty="0">
              <a:solidFill>
                <a:prstClr val="black"/>
              </a:solidFill>
            </a:endParaRPr>
          </a:p>
        </p:txBody>
      </p:sp>
      <p:sp>
        <p:nvSpPr>
          <p:cNvPr id="42" name="Rectangle 41"/>
          <p:cNvSpPr/>
          <p:nvPr/>
        </p:nvSpPr>
        <p:spPr>
          <a:xfrm>
            <a:off x="6509708" y="2744435"/>
            <a:ext cx="1439776" cy="738664"/>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prstClr val="black"/>
                </a:solidFill>
              </a:rPr>
              <a:t>Hotel Options</a:t>
            </a:r>
          </a:p>
          <a:p>
            <a:pPr marL="171450" indent="-171450">
              <a:buFont typeface="Arial" panose="020B0604020202020204" pitchFamily="34" charset="0"/>
              <a:buChar char="•"/>
            </a:pPr>
            <a:r>
              <a:rPr lang="en-US" sz="1050" dirty="0">
                <a:solidFill>
                  <a:prstClr val="black"/>
                </a:solidFill>
              </a:rPr>
              <a:t>Restaurants / Cafes / Bars</a:t>
            </a:r>
          </a:p>
          <a:p>
            <a:pPr marL="171450" indent="-171450">
              <a:buFont typeface="Arial" panose="020B0604020202020204" pitchFamily="34" charset="0"/>
              <a:buChar char="•"/>
            </a:pPr>
            <a:r>
              <a:rPr lang="en-US" sz="1050" dirty="0">
                <a:solidFill>
                  <a:prstClr val="black"/>
                </a:solidFill>
              </a:rPr>
              <a:t>Classical </a:t>
            </a:r>
            <a:r>
              <a:rPr lang="en-US" sz="1050" dirty="0" smtClean="0">
                <a:solidFill>
                  <a:prstClr val="black"/>
                </a:solidFill>
              </a:rPr>
              <a:t>Music</a:t>
            </a:r>
            <a:endParaRPr lang="en-US" sz="1050" dirty="0">
              <a:solidFill>
                <a:prstClr val="black"/>
              </a:solidFill>
            </a:endParaRPr>
          </a:p>
        </p:txBody>
      </p:sp>
      <p:sp>
        <p:nvSpPr>
          <p:cNvPr id="43" name="Rectangle 42"/>
          <p:cNvSpPr/>
          <p:nvPr/>
        </p:nvSpPr>
        <p:spPr>
          <a:xfrm>
            <a:off x="7888985" y="3883463"/>
            <a:ext cx="1178815" cy="577081"/>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smtClean="0">
                <a:solidFill>
                  <a:prstClr val="black"/>
                </a:solidFill>
              </a:rPr>
              <a:t>Social </a:t>
            </a:r>
            <a:r>
              <a:rPr lang="en-US" sz="1050" dirty="0">
                <a:solidFill>
                  <a:prstClr val="black"/>
                </a:solidFill>
              </a:rPr>
              <a:t>Diversity</a:t>
            </a:r>
          </a:p>
          <a:p>
            <a:pPr marL="171450" indent="-171450">
              <a:buFont typeface="Arial" panose="020B0604020202020204" pitchFamily="34" charset="0"/>
              <a:buChar char="•"/>
            </a:pPr>
            <a:r>
              <a:rPr lang="en-US" sz="1050" dirty="0">
                <a:solidFill>
                  <a:prstClr val="black"/>
                </a:solidFill>
              </a:rPr>
              <a:t>Attractiveness</a:t>
            </a:r>
          </a:p>
          <a:p>
            <a:pPr marL="171450" indent="-171450">
              <a:buFont typeface="Arial" panose="020B0604020202020204" pitchFamily="34" charset="0"/>
              <a:buChar char="•"/>
            </a:pPr>
            <a:r>
              <a:rPr lang="en-US" sz="1050" dirty="0">
                <a:solidFill>
                  <a:prstClr val="black"/>
                </a:solidFill>
              </a:rPr>
              <a:t>Good </a:t>
            </a:r>
            <a:r>
              <a:rPr lang="en-US" sz="1050" dirty="0" smtClean="0">
                <a:solidFill>
                  <a:prstClr val="black"/>
                </a:solidFill>
              </a:rPr>
              <a:t>Drivers</a:t>
            </a:r>
            <a:endParaRPr lang="en-US" sz="1050" dirty="0">
              <a:solidFill>
                <a:prstClr val="black"/>
              </a:solidFill>
            </a:endParaRPr>
          </a:p>
        </p:txBody>
      </p:sp>
      <p:sp>
        <p:nvSpPr>
          <p:cNvPr id="44" name="Rectangle 43"/>
          <p:cNvSpPr/>
          <p:nvPr/>
        </p:nvSpPr>
        <p:spPr>
          <a:xfrm>
            <a:off x="7888499" y="4409028"/>
            <a:ext cx="1178815" cy="577081"/>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smtClean="0">
                <a:solidFill>
                  <a:prstClr val="black"/>
                </a:solidFill>
              </a:rPr>
              <a:t>Nightlife</a:t>
            </a:r>
          </a:p>
          <a:p>
            <a:pPr marL="171450" indent="-171450">
              <a:buFont typeface="Arial" panose="020B0604020202020204" pitchFamily="34" charset="0"/>
              <a:buChar char="•"/>
            </a:pPr>
            <a:r>
              <a:rPr lang="en-US" sz="1050" dirty="0" smtClean="0">
                <a:solidFill>
                  <a:prstClr val="black"/>
                </a:solidFill>
              </a:rPr>
              <a:t>Street Performers</a:t>
            </a:r>
            <a:endParaRPr lang="en-US" sz="1050" dirty="0">
              <a:solidFill>
                <a:prstClr val="black"/>
              </a:solidFill>
            </a:endParaRPr>
          </a:p>
        </p:txBody>
      </p:sp>
      <p:sp>
        <p:nvSpPr>
          <p:cNvPr id="45" name="Rectangle 44"/>
          <p:cNvSpPr/>
          <p:nvPr/>
        </p:nvSpPr>
        <p:spPr>
          <a:xfrm>
            <a:off x="4674156" y="5356666"/>
            <a:ext cx="1422826" cy="253916"/>
          </a:xfrm>
          <a:prstGeom prst="rect">
            <a:avLst/>
          </a:prstGeom>
          <a:solidFill>
            <a:schemeClr val="accent1">
              <a:lumMod val="20000"/>
              <a:lumOff val="80000"/>
            </a:schemeClr>
          </a:solidFill>
        </p:spPr>
        <p:txBody>
          <a:bodyPr wrap="square">
            <a:spAutoFit/>
          </a:bodyPr>
          <a:lstStyle/>
          <a:p>
            <a:pPr marL="171450" indent="-171450" algn="ctr">
              <a:buFont typeface="Arial"/>
              <a:buChar char="•"/>
            </a:pPr>
            <a:r>
              <a:rPr lang="en-US" sz="1050" dirty="0" smtClean="0">
                <a:solidFill>
                  <a:prstClr val="black"/>
                </a:solidFill>
              </a:rPr>
              <a:t>Tech Leadership</a:t>
            </a:r>
            <a:endParaRPr lang="en-US" sz="1050" dirty="0">
              <a:solidFill>
                <a:prstClr val="black"/>
              </a:solidFill>
            </a:endParaRPr>
          </a:p>
        </p:txBody>
      </p:sp>
      <p:sp>
        <p:nvSpPr>
          <p:cNvPr id="46" name="Rectangle 45"/>
          <p:cNvSpPr/>
          <p:nvPr/>
        </p:nvSpPr>
        <p:spPr>
          <a:xfrm>
            <a:off x="1313645" y="3828367"/>
            <a:ext cx="1250739" cy="1708160"/>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b="1" dirty="0">
                <a:solidFill>
                  <a:prstClr val="black"/>
                </a:solidFill>
              </a:rPr>
              <a:t>Safety / </a:t>
            </a:r>
            <a:r>
              <a:rPr lang="en-US" sz="1050" b="1" dirty="0" smtClean="0">
                <a:solidFill>
                  <a:prstClr val="black"/>
                </a:solidFill>
              </a:rPr>
              <a:t>Crime</a:t>
            </a:r>
            <a:endParaRPr lang="en-US" sz="1050" b="1" dirty="0">
              <a:solidFill>
                <a:prstClr val="black"/>
              </a:solidFill>
            </a:endParaRPr>
          </a:p>
          <a:p>
            <a:pPr marL="171450" indent="-171450">
              <a:buFont typeface="Arial" panose="020B0604020202020204" pitchFamily="34" charset="0"/>
              <a:buChar char="•"/>
            </a:pPr>
            <a:r>
              <a:rPr lang="en-US" sz="1050" dirty="0" smtClean="0">
                <a:solidFill>
                  <a:prstClr val="black"/>
                </a:solidFill>
              </a:rPr>
              <a:t>Cleanliness </a:t>
            </a:r>
            <a:r>
              <a:rPr lang="en-US" sz="1050" dirty="0">
                <a:solidFill>
                  <a:prstClr val="black"/>
                </a:solidFill>
              </a:rPr>
              <a:t>(Garbage, Street)</a:t>
            </a:r>
          </a:p>
          <a:p>
            <a:pPr marL="171450" indent="-171450">
              <a:buFont typeface="Arial" panose="020B0604020202020204" pitchFamily="34" charset="0"/>
              <a:buChar char="•"/>
            </a:pPr>
            <a:r>
              <a:rPr lang="en-US" sz="1050" dirty="0">
                <a:solidFill>
                  <a:prstClr val="black"/>
                </a:solidFill>
              </a:rPr>
              <a:t>Wireless Availability / Coverage</a:t>
            </a:r>
          </a:p>
          <a:p>
            <a:pPr marL="171450" indent="-171450">
              <a:buFont typeface="Arial" panose="020B0604020202020204" pitchFamily="34" charset="0"/>
              <a:buChar char="•"/>
            </a:pPr>
            <a:r>
              <a:rPr lang="en-US" sz="1050" dirty="0">
                <a:solidFill>
                  <a:prstClr val="black"/>
                </a:solidFill>
              </a:rPr>
              <a:t>Free Attractions</a:t>
            </a:r>
          </a:p>
          <a:p>
            <a:pPr marL="171450" indent="-171450">
              <a:buFont typeface="Arial" panose="020B0604020202020204" pitchFamily="34" charset="0"/>
              <a:buChar char="•"/>
            </a:pPr>
            <a:r>
              <a:rPr lang="en-US" sz="1050" dirty="0" smtClean="0">
                <a:solidFill>
                  <a:prstClr val="black"/>
                </a:solidFill>
              </a:rPr>
              <a:t>Proactive </a:t>
            </a:r>
            <a:r>
              <a:rPr lang="en-US" sz="1050" dirty="0">
                <a:solidFill>
                  <a:prstClr val="black"/>
                </a:solidFill>
              </a:rPr>
              <a:t>Policy </a:t>
            </a:r>
            <a:r>
              <a:rPr lang="en-US" sz="1050" dirty="0" smtClean="0">
                <a:solidFill>
                  <a:prstClr val="black"/>
                </a:solidFill>
              </a:rPr>
              <a:t>Development</a:t>
            </a:r>
            <a:endParaRPr lang="en-US" sz="1050" dirty="0">
              <a:solidFill>
                <a:prstClr val="black"/>
              </a:solidFill>
            </a:endParaRPr>
          </a:p>
        </p:txBody>
      </p:sp>
      <p:sp>
        <p:nvSpPr>
          <p:cNvPr id="48" name="Rectangle 47"/>
          <p:cNvSpPr/>
          <p:nvPr/>
        </p:nvSpPr>
        <p:spPr>
          <a:xfrm>
            <a:off x="171900" y="5800455"/>
            <a:ext cx="22860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166048" y="5990283"/>
            <a:ext cx="228600" cy="137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TextBox 49"/>
          <p:cNvSpPr txBox="1"/>
          <p:nvPr/>
        </p:nvSpPr>
        <p:spPr>
          <a:xfrm>
            <a:off x="429904" y="5757143"/>
            <a:ext cx="685800" cy="215444"/>
          </a:xfrm>
          <a:prstGeom prst="rect">
            <a:avLst/>
          </a:prstGeom>
          <a:noFill/>
        </p:spPr>
        <p:txBody>
          <a:bodyPr wrap="square" rtlCol="0">
            <a:spAutoFit/>
          </a:bodyPr>
          <a:lstStyle/>
          <a:p>
            <a:r>
              <a:rPr lang="en-US" sz="800" dirty="0" smtClean="0">
                <a:solidFill>
                  <a:prstClr val="black"/>
                </a:solidFill>
              </a:rPr>
              <a:t>Category</a:t>
            </a:r>
            <a:endParaRPr lang="en-US" sz="800" dirty="0">
              <a:solidFill>
                <a:prstClr val="black"/>
              </a:solidFill>
            </a:endParaRPr>
          </a:p>
        </p:txBody>
      </p:sp>
      <p:sp>
        <p:nvSpPr>
          <p:cNvPr id="51" name="TextBox 50"/>
          <p:cNvSpPr txBox="1"/>
          <p:nvPr/>
        </p:nvSpPr>
        <p:spPr>
          <a:xfrm>
            <a:off x="431469" y="5950978"/>
            <a:ext cx="596845" cy="215444"/>
          </a:xfrm>
          <a:prstGeom prst="rect">
            <a:avLst/>
          </a:prstGeom>
          <a:noFill/>
        </p:spPr>
        <p:txBody>
          <a:bodyPr wrap="square" rtlCol="0">
            <a:spAutoFit/>
          </a:bodyPr>
          <a:lstStyle/>
          <a:p>
            <a:r>
              <a:rPr lang="en-US" sz="800" dirty="0" smtClean="0">
                <a:solidFill>
                  <a:prstClr val="black"/>
                </a:solidFill>
              </a:rPr>
              <a:t>Attribute</a:t>
            </a:r>
            <a:endParaRPr lang="en-US" sz="800" dirty="0">
              <a:solidFill>
                <a:prstClr val="black"/>
              </a:solidFill>
            </a:endParaRPr>
          </a:p>
        </p:txBody>
      </p:sp>
      <p:sp>
        <p:nvSpPr>
          <p:cNvPr id="52" name="TextBox 51"/>
          <p:cNvSpPr txBox="1"/>
          <p:nvPr/>
        </p:nvSpPr>
        <p:spPr>
          <a:xfrm>
            <a:off x="1028314" y="5609941"/>
            <a:ext cx="609600" cy="215444"/>
          </a:xfrm>
          <a:prstGeom prst="rect">
            <a:avLst/>
          </a:prstGeom>
          <a:solidFill>
            <a:schemeClr val="bg1"/>
          </a:solidFill>
        </p:spPr>
        <p:txBody>
          <a:bodyPr wrap="square" rtlCol="0">
            <a:spAutoFit/>
          </a:bodyPr>
          <a:lstStyle/>
          <a:p>
            <a:pPr algn="ctr"/>
            <a:r>
              <a:rPr lang="en-US" sz="800" dirty="0" smtClean="0">
                <a:solidFill>
                  <a:prstClr val="black"/>
                </a:solidFill>
              </a:rPr>
              <a:t>Legend</a:t>
            </a:r>
            <a:endParaRPr lang="en-US" sz="800" dirty="0">
              <a:solidFill>
                <a:prstClr val="black"/>
              </a:solidFill>
            </a:endParaRPr>
          </a:p>
        </p:txBody>
      </p:sp>
      <p:cxnSp>
        <p:nvCxnSpPr>
          <p:cNvPr id="58" name="Straight Connector 57"/>
          <p:cNvCxnSpPr/>
          <p:nvPr/>
        </p:nvCxnSpPr>
        <p:spPr bwMode="auto">
          <a:xfrm flipH="1" flipV="1">
            <a:off x="2895600" y="560097"/>
            <a:ext cx="1066800" cy="1475861"/>
          </a:xfrm>
          <a:prstGeom prst="line">
            <a:avLst/>
          </a:prstGeom>
          <a:noFill/>
          <a:ln w="9525" cap="flat" cmpd="sng" algn="ctr">
            <a:solidFill>
              <a:schemeClr val="bg1">
                <a:lumMod val="65000"/>
              </a:schemeClr>
            </a:solidFill>
            <a:prstDash val="dash"/>
            <a:round/>
            <a:headEnd type="none" w="med" len="med"/>
            <a:tailEnd type="none" w="med" len="med"/>
          </a:ln>
          <a:effectLst/>
        </p:spPr>
      </p:cxnSp>
      <p:sp>
        <p:nvSpPr>
          <p:cNvPr id="59" name="TextBox 58"/>
          <p:cNvSpPr txBox="1"/>
          <p:nvPr/>
        </p:nvSpPr>
        <p:spPr>
          <a:xfrm>
            <a:off x="3837272" y="2685858"/>
            <a:ext cx="1468234" cy="707886"/>
          </a:xfrm>
          <a:prstGeom prst="rect">
            <a:avLst/>
          </a:prstGeom>
          <a:noFill/>
        </p:spPr>
        <p:txBody>
          <a:bodyPr wrap="square" rtlCol="0">
            <a:spAutoFit/>
          </a:bodyPr>
          <a:lstStyle/>
          <a:p>
            <a:pPr algn="ctr"/>
            <a:r>
              <a:rPr lang="en-US" sz="2000" b="1" dirty="0" smtClean="0">
                <a:solidFill>
                  <a:prstClr val="black"/>
                </a:solidFill>
              </a:rPr>
              <a:t>World-Class Community</a:t>
            </a:r>
            <a:endParaRPr lang="en-US" sz="2000" b="1" dirty="0">
              <a:solidFill>
                <a:prstClr val="black"/>
              </a:solidFill>
            </a:endParaRPr>
          </a:p>
        </p:txBody>
      </p:sp>
      <p:sp>
        <p:nvSpPr>
          <p:cNvPr id="60" name="TextBox 59"/>
          <p:cNvSpPr txBox="1"/>
          <p:nvPr/>
        </p:nvSpPr>
        <p:spPr>
          <a:xfrm>
            <a:off x="3837272" y="3480124"/>
            <a:ext cx="1371600" cy="738664"/>
          </a:xfrm>
          <a:prstGeom prst="rect">
            <a:avLst/>
          </a:prstGeom>
          <a:noFill/>
        </p:spPr>
        <p:txBody>
          <a:bodyPr wrap="square" rtlCol="0">
            <a:spAutoFit/>
          </a:bodyPr>
          <a:lstStyle/>
          <a:p>
            <a:pPr algn="ctr"/>
            <a:r>
              <a:rPr lang="en-US" sz="1400" i="1" dirty="0" smtClean="0">
                <a:solidFill>
                  <a:prstClr val="black"/>
                </a:solidFill>
              </a:rPr>
              <a:t>Quality of Life</a:t>
            </a:r>
          </a:p>
          <a:p>
            <a:pPr algn="ctr"/>
            <a:r>
              <a:rPr lang="en-US" sz="1400" i="1" dirty="0" smtClean="0">
                <a:solidFill>
                  <a:prstClr val="black"/>
                </a:solidFill>
              </a:rPr>
              <a:t>Quality of Place</a:t>
            </a:r>
          </a:p>
          <a:p>
            <a:pPr algn="ctr"/>
            <a:r>
              <a:rPr lang="en-US" sz="1400" i="1" dirty="0" smtClean="0">
                <a:solidFill>
                  <a:prstClr val="black"/>
                </a:solidFill>
              </a:rPr>
              <a:t>Livability</a:t>
            </a:r>
            <a:endParaRPr lang="en-US" sz="1400" i="1" dirty="0">
              <a:solidFill>
                <a:prstClr val="black"/>
              </a:solidFill>
            </a:endParaRPr>
          </a:p>
        </p:txBody>
      </p:sp>
      <p:sp>
        <p:nvSpPr>
          <p:cNvPr id="53" name="5-Point Star 52"/>
          <p:cNvSpPr/>
          <p:nvPr/>
        </p:nvSpPr>
        <p:spPr>
          <a:xfrm>
            <a:off x="1906878" y="3003933"/>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5-Point Star 55"/>
          <p:cNvSpPr/>
          <p:nvPr/>
        </p:nvSpPr>
        <p:spPr>
          <a:xfrm>
            <a:off x="928217" y="3847564"/>
            <a:ext cx="164592" cy="166238"/>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5-Point Star 56"/>
          <p:cNvSpPr/>
          <p:nvPr/>
        </p:nvSpPr>
        <p:spPr>
          <a:xfrm>
            <a:off x="1037832" y="3859756"/>
            <a:ext cx="164592" cy="166238"/>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5-Point Star 61"/>
          <p:cNvSpPr/>
          <p:nvPr/>
        </p:nvSpPr>
        <p:spPr>
          <a:xfrm>
            <a:off x="2379168" y="3848387"/>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5-Point Star 62"/>
          <p:cNvSpPr/>
          <p:nvPr/>
        </p:nvSpPr>
        <p:spPr>
          <a:xfrm>
            <a:off x="2502408" y="3848387"/>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5-Point Star 63"/>
          <p:cNvSpPr/>
          <p:nvPr/>
        </p:nvSpPr>
        <p:spPr>
          <a:xfrm>
            <a:off x="5095072" y="754040"/>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5-Point Star 64"/>
          <p:cNvSpPr/>
          <p:nvPr/>
        </p:nvSpPr>
        <p:spPr>
          <a:xfrm>
            <a:off x="5218312" y="754040"/>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5-Point Star 65"/>
          <p:cNvSpPr/>
          <p:nvPr/>
        </p:nvSpPr>
        <p:spPr>
          <a:xfrm>
            <a:off x="7713168" y="3914265"/>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5-Point Star 66"/>
          <p:cNvSpPr/>
          <p:nvPr/>
        </p:nvSpPr>
        <p:spPr>
          <a:xfrm>
            <a:off x="7836408" y="3914265"/>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5-Point Star 67"/>
          <p:cNvSpPr/>
          <p:nvPr/>
        </p:nvSpPr>
        <p:spPr>
          <a:xfrm>
            <a:off x="1138154" y="4170619"/>
            <a:ext cx="164592" cy="164592"/>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5-Point Star 68"/>
          <p:cNvSpPr/>
          <p:nvPr/>
        </p:nvSpPr>
        <p:spPr>
          <a:xfrm>
            <a:off x="3993534" y="5059158"/>
            <a:ext cx="121054" cy="142894"/>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5-Point Star 69"/>
          <p:cNvSpPr/>
          <p:nvPr/>
        </p:nvSpPr>
        <p:spPr>
          <a:xfrm>
            <a:off x="4116774" y="5059158"/>
            <a:ext cx="121054" cy="142894"/>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5-Point Star 71"/>
          <p:cNvSpPr/>
          <p:nvPr/>
        </p:nvSpPr>
        <p:spPr>
          <a:xfrm>
            <a:off x="3978027" y="5206934"/>
            <a:ext cx="164592" cy="146304"/>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5-Point Star 72"/>
          <p:cNvSpPr/>
          <p:nvPr/>
        </p:nvSpPr>
        <p:spPr>
          <a:xfrm>
            <a:off x="966624" y="5757010"/>
            <a:ext cx="164592" cy="166238"/>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5-Point Star 73"/>
          <p:cNvSpPr/>
          <p:nvPr/>
        </p:nvSpPr>
        <p:spPr>
          <a:xfrm>
            <a:off x="1089864" y="5757010"/>
            <a:ext cx="164592" cy="166238"/>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5-Point Star 74"/>
          <p:cNvSpPr/>
          <p:nvPr/>
        </p:nvSpPr>
        <p:spPr>
          <a:xfrm>
            <a:off x="978408" y="5936708"/>
            <a:ext cx="164592" cy="166238"/>
          </a:xfrm>
          <a:prstGeom prst="star5">
            <a:avLst/>
          </a:prstGeom>
          <a:solidFill>
            <a:srgbClr val="E6B42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TextBox 75"/>
          <p:cNvSpPr txBox="1"/>
          <p:nvPr/>
        </p:nvSpPr>
        <p:spPr>
          <a:xfrm>
            <a:off x="1233918" y="5757143"/>
            <a:ext cx="1390818" cy="215444"/>
          </a:xfrm>
          <a:prstGeom prst="rect">
            <a:avLst/>
          </a:prstGeom>
          <a:noFill/>
        </p:spPr>
        <p:txBody>
          <a:bodyPr wrap="square" rtlCol="0">
            <a:spAutoFit/>
          </a:bodyPr>
          <a:lstStyle/>
          <a:p>
            <a:r>
              <a:rPr lang="en-US" sz="800" dirty="0" smtClean="0">
                <a:solidFill>
                  <a:prstClr val="black"/>
                </a:solidFill>
              </a:rPr>
              <a:t>Referred more than 7 times</a:t>
            </a:r>
            <a:endParaRPr lang="en-US" sz="800" dirty="0">
              <a:solidFill>
                <a:prstClr val="black"/>
              </a:solidFill>
            </a:endParaRPr>
          </a:p>
        </p:txBody>
      </p:sp>
      <p:sp>
        <p:nvSpPr>
          <p:cNvPr id="77" name="TextBox 76"/>
          <p:cNvSpPr txBox="1"/>
          <p:nvPr/>
        </p:nvSpPr>
        <p:spPr>
          <a:xfrm>
            <a:off x="1233918" y="5908586"/>
            <a:ext cx="1390818" cy="215444"/>
          </a:xfrm>
          <a:prstGeom prst="rect">
            <a:avLst/>
          </a:prstGeom>
          <a:noFill/>
        </p:spPr>
        <p:txBody>
          <a:bodyPr wrap="square" rtlCol="0">
            <a:spAutoFit/>
          </a:bodyPr>
          <a:lstStyle/>
          <a:p>
            <a:r>
              <a:rPr lang="en-US" sz="800" dirty="0" smtClean="0">
                <a:solidFill>
                  <a:prstClr val="black"/>
                </a:solidFill>
              </a:rPr>
              <a:t>Referred 4 to 6 times</a:t>
            </a:r>
            <a:endParaRPr lang="en-US" sz="800" dirty="0">
              <a:solidFill>
                <a:prstClr val="black"/>
              </a:solidFill>
            </a:endParaRPr>
          </a:p>
        </p:txBody>
      </p:sp>
      <p:cxnSp>
        <p:nvCxnSpPr>
          <p:cNvPr id="61" name="Straight Connector 60"/>
          <p:cNvCxnSpPr/>
          <p:nvPr/>
        </p:nvCxnSpPr>
        <p:spPr bwMode="auto">
          <a:xfrm>
            <a:off x="22474" y="2707944"/>
            <a:ext cx="3230880" cy="0"/>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71" name="Straight Connector 70"/>
          <p:cNvCxnSpPr/>
          <p:nvPr/>
        </p:nvCxnSpPr>
        <p:spPr bwMode="auto">
          <a:xfrm>
            <a:off x="76201" y="3698544"/>
            <a:ext cx="3017520" cy="0"/>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80" name="Straight Connector 79"/>
          <p:cNvCxnSpPr/>
          <p:nvPr/>
        </p:nvCxnSpPr>
        <p:spPr bwMode="auto">
          <a:xfrm flipH="1" flipV="1">
            <a:off x="5672419" y="4322415"/>
            <a:ext cx="1066800" cy="1475861"/>
          </a:xfrm>
          <a:prstGeom prst="line">
            <a:avLst/>
          </a:prstGeom>
          <a:noFill/>
          <a:ln w="9525" cap="flat" cmpd="sng" algn="ctr">
            <a:solidFill>
              <a:schemeClr val="bg1">
                <a:lumMod val="65000"/>
              </a:schemeClr>
            </a:solidFill>
            <a:prstDash val="dash"/>
            <a:round/>
            <a:headEnd type="none" w="med" len="med"/>
            <a:tailEnd type="none" w="med" len="med"/>
          </a:ln>
          <a:effectLst/>
        </p:spPr>
      </p:cxnSp>
      <p:cxnSp>
        <p:nvCxnSpPr>
          <p:cNvPr id="81" name="Straight Connector 80"/>
          <p:cNvCxnSpPr/>
          <p:nvPr/>
        </p:nvCxnSpPr>
        <p:spPr bwMode="auto">
          <a:xfrm flipV="1">
            <a:off x="2505607" y="4354757"/>
            <a:ext cx="893167" cy="1372105"/>
          </a:xfrm>
          <a:prstGeom prst="line">
            <a:avLst/>
          </a:prstGeom>
          <a:noFill/>
          <a:ln w="9525" cap="flat" cmpd="sng" algn="ctr">
            <a:solidFill>
              <a:schemeClr val="bg1">
                <a:lumMod val="65000"/>
              </a:schemeClr>
            </a:solidFill>
            <a:prstDash val="dash"/>
            <a:round/>
            <a:headEnd type="none" w="med" len="med"/>
            <a:tailEnd type="none" w="med" len="med"/>
          </a:ln>
          <a:effectLst/>
        </p:spPr>
      </p:cxnSp>
      <p:sp>
        <p:nvSpPr>
          <p:cNvPr id="82" name="Rectangle 81"/>
          <p:cNvSpPr/>
          <p:nvPr/>
        </p:nvSpPr>
        <p:spPr>
          <a:xfrm>
            <a:off x="7888499" y="2733977"/>
            <a:ext cx="1178815" cy="738664"/>
          </a:xfrm>
          <a:prstGeom prst="rect">
            <a:avLst/>
          </a:prstGeom>
          <a:solidFill>
            <a:schemeClr val="accent1">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prstClr val="black"/>
                </a:solidFill>
              </a:rPr>
              <a:t>Characteristic Souvenirs</a:t>
            </a:r>
          </a:p>
          <a:p>
            <a:pPr marL="171450" indent="-171450">
              <a:buFont typeface="Arial" panose="020B0604020202020204" pitchFamily="34" charset="0"/>
              <a:buChar char="•"/>
            </a:pPr>
            <a:r>
              <a:rPr lang="en-US" sz="1050" dirty="0">
                <a:solidFill>
                  <a:prstClr val="black"/>
                </a:solidFill>
              </a:rPr>
              <a:t>Shopping </a:t>
            </a:r>
            <a:r>
              <a:rPr lang="en-US" sz="1050" dirty="0" smtClean="0">
                <a:solidFill>
                  <a:prstClr val="black"/>
                </a:solidFill>
              </a:rPr>
              <a:t>Options</a:t>
            </a:r>
            <a:endParaRPr lang="en-US" sz="1050" dirty="0">
              <a:solidFill>
                <a:prstClr val="black"/>
              </a:solidFill>
            </a:endParaRPr>
          </a:p>
        </p:txBody>
      </p:sp>
    </p:spTree>
    <p:extLst>
      <p:ext uri="{BB962C8B-B14F-4D97-AF65-F5344CB8AC3E}">
        <p14:creationId xmlns:p14="http://schemas.microsoft.com/office/powerpoint/2010/main" val="600412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Arrow Connector 3"/>
          <p:cNvCxnSpPr/>
          <p:nvPr/>
        </p:nvCxnSpPr>
        <p:spPr>
          <a:xfrm flipV="1">
            <a:off x="2362746" y="1219200"/>
            <a:ext cx="0" cy="45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362746" y="5791203"/>
            <a:ext cx="457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389273" y="1490429"/>
            <a:ext cx="4297680" cy="4297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p:cNvCxnSpPr/>
          <p:nvPr/>
        </p:nvCxnSpPr>
        <p:spPr>
          <a:xfrm>
            <a:off x="4525777" y="1476781"/>
            <a:ext cx="0" cy="431441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75625" y="3559526"/>
            <a:ext cx="429768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97083" y="6019800"/>
            <a:ext cx="3069328" cy="338554"/>
          </a:xfrm>
          <a:prstGeom prst="rect">
            <a:avLst/>
          </a:prstGeom>
          <a:noFill/>
        </p:spPr>
        <p:txBody>
          <a:bodyPr wrap="square" rtlCol="0">
            <a:spAutoFit/>
          </a:bodyPr>
          <a:lstStyle/>
          <a:p>
            <a:pPr algn="ctr"/>
            <a:r>
              <a:rPr lang="en-US" sz="1600" b="1" dirty="0" smtClean="0">
                <a:solidFill>
                  <a:prstClr val="black"/>
                </a:solidFill>
              </a:rPr>
              <a:t>Alignment with Strategic Goals</a:t>
            </a:r>
            <a:endParaRPr lang="en-US" sz="1600" b="1" dirty="0">
              <a:solidFill>
                <a:prstClr val="black"/>
              </a:solidFill>
            </a:endParaRPr>
          </a:p>
        </p:txBody>
      </p:sp>
      <p:sp>
        <p:nvSpPr>
          <p:cNvPr id="12" name="TextBox 11"/>
          <p:cNvSpPr txBox="1"/>
          <p:nvPr/>
        </p:nvSpPr>
        <p:spPr>
          <a:xfrm rot="16200000">
            <a:off x="451344" y="3390249"/>
            <a:ext cx="3116688" cy="338554"/>
          </a:xfrm>
          <a:prstGeom prst="rect">
            <a:avLst/>
          </a:prstGeom>
          <a:noFill/>
        </p:spPr>
        <p:txBody>
          <a:bodyPr wrap="square" rtlCol="0">
            <a:spAutoFit/>
          </a:bodyPr>
          <a:lstStyle/>
          <a:p>
            <a:pPr algn="ctr"/>
            <a:r>
              <a:rPr lang="en-US" sz="1600" b="1" dirty="0" smtClean="0">
                <a:solidFill>
                  <a:prstClr val="black"/>
                </a:solidFill>
              </a:rPr>
              <a:t>Influenceable</a:t>
            </a:r>
            <a:endParaRPr lang="en-US" sz="1600" b="1" dirty="0">
              <a:solidFill>
                <a:prstClr val="black"/>
              </a:solidFill>
            </a:endParaRPr>
          </a:p>
        </p:txBody>
      </p:sp>
      <p:sp>
        <p:nvSpPr>
          <p:cNvPr id="13" name="TextBox 12"/>
          <p:cNvSpPr txBox="1"/>
          <p:nvPr/>
        </p:nvSpPr>
        <p:spPr>
          <a:xfrm>
            <a:off x="1752600" y="1219200"/>
            <a:ext cx="639577" cy="307777"/>
          </a:xfrm>
          <a:prstGeom prst="rect">
            <a:avLst/>
          </a:prstGeom>
          <a:noFill/>
        </p:spPr>
        <p:txBody>
          <a:bodyPr wrap="square" rtlCol="0">
            <a:spAutoFit/>
          </a:bodyPr>
          <a:lstStyle/>
          <a:p>
            <a:pPr algn="ctr"/>
            <a:r>
              <a:rPr lang="en-US" sz="1400" dirty="0" smtClean="0">
                <a:solidFill>
                  <a:prstClr val="black"/>
                </a:solidFill>
              </a:rPr>
              <a:t>High</a:t>
            </a:r>
            <a:endParaRPr lang="en-US" sz="1400" dirty="0">
              <a:solidFill>
                <a:prstClr val="black"/>
              </a:solidFill>
            </a:endParaRPr>
          </a:p>
        </p:txBody>
      </p:sp>
      <p:sp>
        <p:nvSpPr>
          <p:cNvPr id="14" name="TextBox 13"/>
          <p:cNvSpPr txBox="1"/>
          <p:nvPr/>
        </p:nvSpPr>
        <p:spPr>
          <a:xfrm>
            <a:off x="1752600" y="5327560"/>
            <a:ext cx="639577" cy="307777"/>
          </a:xfrm>
          <a:prstGeom prst="rect">
            <a:avLst/>
          </a:prstGeom>
          <a:noFill/>
        </p:spPr>
        <p:txBody>
          <a:bodyPr wrap="square" rtlCol="0">
            <a:spAutoFit/>
          </a:bodyPr>
          <a:lstStyle/>
          <a:p>
            <a:pPr algn="ctr"/>
            <a:r>
              <a:rPr lang="en-US" sz="1400" dirty="0" smtClean="0">
                <a:solidFill>
                  <a:prstClr val="black"/>
                </a:solidFill>
              </a:rPr>
              <a:t>Low</a:t>
            </a:r>
            <a:endParaRPr lang="en-US" sz="1400" dirty="0">
              <a:solidFill>
                <a:prstClr val="black"/>
              </a:solidFill>
            </a:endParaRPr>
          </a:p>
        </p:txBody>
      </p:sp>
      <p:sp>
        <p:nvSpPr>
          <p:cNvPr id="15" name="TextBox 14"/>
          <p:cNvSpPr txBox="1"/>
          <p:nvPr/>
        </p:nvSpPr>
        <p:spPr>
          <a:xfrm>
            <a:off x="2441547" y="5791200"/>
            <a:ext cx="639577" cy="307777"/>
          </a:xfrm>
          <a:prstGeom prst="rect">
            <a:avLst/>
          </a:prstGeom>
          <a:noFill/>
        </p:spPr>
        <p:txBody>
          <a:bodyPr wrap="square" rtlCol="0">
            <a:spAutoFit/>
          </a:bodyPr>
          <a:lstStyle/>
          <a:p>
            <a:pPr algn="ctr"/>
            <a:r>
              <a:rPr lang="en-US" sz="1400" dirty="0" smtClean="0">
                <a:solidFill>
                  <a:prstClr val="black"/>
                </a:solidFill>
              </a:rPr>
              <a:t>Low</a:t>
            </a:r>
            <a:endParaRPr lang="en-US" sz="1400" dirty="0">
              <a:solidFill>
                <a:prstClr val="black"/>
              </a:solidFill>
            </a:endParaRPr>
          </a:p>
        </p:txBody>
      </p:sp>
      <p:sp>
        <p:nvSpPr>
          <p:cNvPr id="16" name="TextBox 15"/>
          <p:cNvSpPr txBox="1"/>
          <p:nvPr/>
        </p:nvSpPr>
        <p:spPr>
          <a:xfrm>
            <a:off x="6030268" y="5791200"/>
            <a:ext cx="639577" cy="307777"/>
          </a:xfrm>
          <a:prstGeom prst="rect">
            <a:avLst/>
          </a:prstGeom>
          <a:noFill/>
        </p:spPr>
        <p:txBody>
          <a:bodyPr wrap="square" rtlCol="0">
            <a:spAutoFit/>
          </a:bodyPr>
          <a:lstStyle/>
          <a:p>
            <a:pPr algn="ctr"/>
            <a:r>
              <a:rPr lang="en-US" sz="1400" dirty="0" smtClean="0">
                <a:solidFill>
                  <a:prstClr val="black"/>
                </a:solidFill>
              </a:rPr>
              <a:t>High</a:t>
            </a:r>
            <a:endParaRPr lang="en-US" sz="1400" dirty="0">
              <a:solidFill>
                <a:prstClr val="black"/>
              </a:solidFill>
            </a:endParaRPr>
          </a:p>
        </p:txBody>
      </p:sp>
      <p:sp>
        <p:nvSpPr>
          <p:cNvPr id="24" name="TextBox 23"/>
          <p:cNvSpPr txBox="1"/>
          <p:nvPr/>
        </p:nvSpPr>
        <p:spPr>
          <a:xfrm>
            <a:off x="5471147" y="4446555"/>
            <a:ext cx="1271632" cy="338554"/>
          </a:xfrm>
          <a:prstGeom prst="rect">
            <a:avLst/>
          </a:prstGeom>
          <a:noFill/>
        </p:spPr>
        <p:txBody>
          <a:bodyPr wrap="square" rtlCol="0">
            <a:spAutoFit/>
          </a:bodyPr>
          <a:lstStyle/>
          <a:p>
            <a:pPr algn="ctr"/>
            <a:r>
              <a:rPr lang="en-US" sz="1600" dirty="0" smtClean="0">
                <a:solidFill>
                  <a:prstClr val="black"/>
                </a:solidFill>
              </a:rPr>
              <a:t>Employment</a:t>
            </a:r>
            <a:endParaRPr lang="en-US" sz="1600" dirty="0">
              <a:solidFill>
                <a:prstClr val="black"/>
              </a:solidFill>
            </a:endParaRPr>
          </a:p>
        </p:txBody>
      </p:sp>
      <p:sp>
        <p:nvSpPr>
          <p:cNvPr id="25" name="TextBox 24"/>
          <p:cNvSpPr txBox="1"/>
          <p:nvPr/>
        </p:nvSpPr>
        <p:spPr>
          <a:xfrm>
            <a:off x="5829980" y="2134407"/>
            <a:ext cx="1065248" cy="584775"/>
          </a:xfrm>
          <a:prstGeom prst="rect">
            <a:avLst/>
          </a:prstGeom>
          <a:noFill/>
        </p:spPr>
        <p:txBody>
          <a:bodyPr wrap="square" rtlCol="0">
            <a:spAutoFit/>
          </a:bodyPr>
          <a:lstStyle/>
          <a:p>
            <a:pPr algn="ctr"/>
            <a:r>
              <a:rPr lang="en-US" sz="1600" dirty="0" smtClean="0">
                <a:solidFill>
                  <a:prstClr val="black"/>
                </a:solidFill>
              </a:rPr>
              <a:t>Natural Assets</a:t>
            </a:r>
            <a:endParaRPr lang="en-US" sz="1600" dirty="0">
              <a:solidFill>
                <a:prstClr val="black"/>
              </a:solidFill>
            </a:endParaRPr>
          </a:p>
        </p:txBody>
      </p:sp>
      <p:sp>
        <p:nvSpPr>
          <p:cNvPr id="33" name="TextBox 32"/>
          <p:cNvSpPr txBox="1"/>
          <p:nvPr/>
        </p:nvSpPr>
        <p:spPr>
          <a:xfrm>
            <a:off x="5802154" y="1493966"/>
            <a:ext cx="1065248" cy="338554"/>
          </a:xfrm>
          <a:prstGeom prst="rect">
            <a:avLst/>
          </a:prstGeom>
          <a:noFill/>
        </p:spPr>
        <p:txBody>
          <a:bodyPr wrap="square" rtlCol="0">
            <a:spAutoFit/>
          </a:bodyPr>
          <a:lstStyle/>
          <a:p>
            <a:pPr algn="ctr"/>
            <a:r>
              <a:rPr lang="en-US" sz="1600" dirty="0" smtClean="0">
                <a:solidFill>
                  <a:prstClr val="black"/>
                </a:solidFill>
              </a:rPr>
              <a:t>Safety</a:t>
            </a:r>
            <a:endParaRPr lang="en-US" sz="1600" dirty="0">
              <a:solidFill>
                <a:prstClr val="black"/>
              </a:solidFill>
            </a:endParaRPr>
          </a:p>
        </p:txBody>
      </p:sp>
      <p:cxnSp>
        <p:nvCxnSpPr>
          <p:cNvPr id="38" name="Straight Connector 37"/>
          <p:cNvCxnSpPr/>
          <p:nvPr/>
        </p:nvCxnSpPr>
        <p:spPr>
          <a:xfrm>
            <a:off x="1904815" y="1066800"/>
            <a:ext cx="520643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904814" y="685800"/>
            <a:ext cx="5206437" cy="338554"/>
          </a:xfrm>
          <a:prstGeom prst="rect">
            <a:avLst/>
          </a:prstGeom>
          <a:noFill/>
        </p:spPr>
        <p:txBody>
          <a:bodyPr wrap="square" rtlCol="0">
            <a:spAutoFit/>
          </a:bodyPr>
          <a:lstStyle/>
          <a:p>
            <a:pPr algn="ctr"/>
            <a:r>
              <a:rPr lang="en-US" sz="1600" b="1" dirty="0" smtClean="0">
                <a:solidFill>
                  <a:prstClr val="black"/>
                </a:solidFill>
                <a:cs typeface="Arial" panose="020B0604020202020204" pitchFamily="34" charset="0"/>
              </a:rPr>
              <a:t>Plot of 14 Attributes</a:t>
            </a:r>
            <a:endParaRPr lang="en-US" sz="1600" dirty="0">
              <a:solidFill>
                <a:prstClr val="black"/>
              </a:solidFill>
              <a:cs typeface="Arial" panose="020B0604020202020204" pitchFamily="34" charset="0"/>
            </a:endParaRPr>
          </a:p>
        </p:txBody>
      </p:sp>
      <p:sp>
        <p:nvSpPr>
          <p:cNvPr id="18" name="TextBox 17"/>
          <p:cNvSpPr txBox="1"/>
          <p:nvPr/>
        </p:nvSpPr>
        <p:spPr>
          <a:xfrm>
            <a:off x="2327025" y="2892114"/>
            <a:ext cx="1065248" cy="584775"/>
          </a:xfrm>
          <a:prstGeom prst="rect">
            <a:avLst/>
          </a:prstGeom>
          <a:noFill/>
        </p:spPr>
        <p:txBody>
          <a:bodyPr wrap="square" rtlCol="0">
            <a:spAutoFit/>
          </a:bodyPr>
          <a:lstStyle/>
          <a:p>
            <a:pPr algn="ctr"/>
            <a:r>
              <a:rPr lang="en-US" sz="1600" dirty="0" smtClean="0">
                <a:solidFill>
                  <a:prstClr val="black"/>
                </a:solidFill>
              </a:rPr>
              <a:t> Social Brand</a:t>
            </a:r>
            <a:endParaRPr lang="en-US" sz="1600" dirty="0">
              <a:solidFill>
                <a:prstClr val="black"/>
              </a:solidFill>
            </a:endParaRPr>
          </a:p>
        </p:txBody>
      </p:sp>
      <p:sp>
        <p:nvSpPr>
          <p:cNvPr id="26" name="TextBox 25"/>
          <p:cNvSpPr txBox="1"/>
          <p:nvPr/>
        </p:nvSpPr>
        <p:spPr>
          <a:xfrm>
            <a:off x="4928012" y="1500276"/>
            <a:ext cx="1065248" cy="584775"/>
          </a:xfrm>
          <a:prstGeom prst="rect">
            <a:avLst/>
          </a:prstGeom>
          <a:noFill/>
        </p:spPr>
        <p:txBody>
          <a:bodyPr wrap="square" rtlCol="0">
            <a:spAutoFit/>
          </a:bodyPr>
          <a:lstStyle/>
          <a:p>
            <a:pPr algn="ctr"/>
            <a:r>
              <a:rPr lang="en-US" sz="1600" dirty="0" smtClean="0">
                <a:solidFill>
                  <a:prstClr val="black"/>
                </a:solidFill>
              </a:rPr>
              <a:t>Ecological Quality</a:t>
            </a:r>
            <a:endParaRPr lang="en-US" sz="1600" dirty="0">
              <a:solidFill>
                <a:prstClr val="black"/>
              </a:solidFill>
            </a:endParaRPr>
          </a:p>
        </p:txBody>
      </p:sp>
      <p:sp>
        <p:nvSpPr>
          <p:cNvPr id="27" name="TextBox 26"/>
          <p:cNvSpPr txBox="1"/>
          <p:nvPr/>
        </p:nvSpPr>
        <p:spPr>
          <a:xfrm>
            <a:off x="5115446" y="2116543"/>
            <a:ext cx="1065248" cy="584775"/>
          </a:xfrm>
          <a:prstGeom prst="rect">
            <a:avLst/>
          </a:prstGeom>
          <a:noFill/>
        </p:spPr>
        <p:txBody>
          <a:bodyPr wrap="square" rtlCol="0">
            <a:spAutoFit/>
          </a:bodyPr>
          <a:lstStyle/>
          <a:p>
            <a:pPr algn="ctr"/>
            <a:r>
              <a:rPr lang="en-US" sz="1600" dirty="0" smtClean="0">
                <a:solidFill>
                  <a:prstClr val="black"/>
                </a:solidFill>
              </a:rPr>
              <a:t>Cultural Assets</a:t>
            </a:r>
            <a:endParaRPr lang="en-US" sz="1600" dirty="0">
              <a:solidFill>
                <a:prstClr val="black"/>
              </a:solidFill>
            </a:endParaRPr>
          </a:p>
        </p:txBody>
      </p:sp>
      <p:sp>
        <p:nvSpPr>
          <p:cNvPr id="28" name="TextBox 27"/>
          <p:cNvSpPr txBox="1"/>
          <p:nvPr/>
        </p:nvSpPr>
        <p:spPr>
          <a:xfrm>
            <a:off x="5715522" y="3915411"/>
            <a:ext cx="1065248" cy="584775"/>
          </a:xfrm>
          <a:prstGeom prst="rect">
            <a:avLst/>
          </a:prstGeom>
          <a:noFill/>
        </p:spPr>
        <p:txBody>
          <a:bodyPr wrap="square" rtlCol="0">
            <a:spAutoFit/>
          </a:bodyPr>
          <a:lstStyle/>
          <a:p>
            <a:pPr algn="ctr"/>
            <a:r>
              <a:rPr lang="en-US" sz="1600" dirty="0" smtClean="0">
                <a:solidFill>
                  <a:prstClr val="black"/>
                </a:solidFill>
              </a:rPr>
              <a:t>Human Capital</a:t>
            </a:r>
            <a:endParaRPr lang="en-US" sz="1600" dirty="0">
              <a:solidFill>
                <a:prstClr val="black"/>
              </a:solidFill>
            </a:endParaRPr>
          </a:p>
        </p:txBody>
      </p:sp>
      <p:sp>
        <p:nvSpPr>
          <p:cNvPr id="29" name="TextBox 28"/>
          <p:cNvSpPr txBox="1"/>
          <p:nvPr/>
        </p:nvSpPr>
        <p:spPr>
          <a:xfrm>
            <a:off x="4743845" y="4399290"/>
            <a:ext cx="1065248" cy="584775"/>
          </a:xfrm>
          <a:prstGeom prst="rect">
            <a:avLst/>
          </a:prstGeom>
          <a:noFill/>
        </p:spPr>
        <p:txBody>
          <a:bodyPr wrap="square" rtlCol="0">
            <a:spAutoFit/>
          </a:bodyPr>
          <a:lstStyle/>
          <a:p>
            <a:pPr algn="ctr"/>
            <a:r>
              <a:rPr lang="en-US" sz="1600" dirty="0" smtClean="0">
                <a:solidFill>
                  <a:prstClr val="black"/>
                </a:solidFill>
              </a:rPr>
              <a:t>Lively People</a:t>
            </a:r>
            <a:endParaRPr lang="en-US" sz="1600" dirty="0">
              <a:solidFill>
                <a:prstClr val="black"/>
              </a:solidFill>
            </a:endParaRPr>
          </a:p>
        </p:txBody>
      </p:sp>
      <p:sp>
        <p:nvSpPr>
          <p:cNvPr id="30" name="TextBox 29"/>
          <p:cNvSpPr txBox="1"/>
          <p:nvPr/>
        </p:nvSpPr>
        <p:spPr>
          <a:xfrm>
            <a:off x="4428928" y="5250186"/>
            <a:ext cx="1355376" cy="338554"/>
          </a:xfrm>
          <a:prstGeom prst="rect">
            <a:avLst/>
          </a:prstGeom>
          <a:noFill/>
        </p:spPr>
        <p:txBody>
          <a:bodyPr wrap="square" rtlCol="0">
            <a:spAutoFit/>
          </a:bodyPr>
          <a:lstStyle/>
          <a:p>
            <a:pPr algn="ctr"/>
            <a:r>
              <a:rPr lang="en-US" sz="1600" dirty="0" smtClean="0">
                <a:solidFill>
                  <a:prstClr val="black"/>
                </a:solidFill>
              </a:rPr>
              <a:t>Inclusiveness</a:t>
            </a:r>
            <a:endParaRPr lang="en-US" sz="1600" dirty="0">
              <a:solidFill>
                <a:prstClr val="black"/>
              </a:solidFill>
            </a:endParaRPr>
          </a:p>
        </p:txBody>
      </p:sp>
      <p:sp>
        <p:nvSpPr>
          <p:cNvPr id="31" name="TextBox 30"/>
          <p:cNvSpPr txBox="1"/>
          <p:nvPr/>
        </p:nvSpPr>
        <p:spPr>
          <a:xfrm>
            <a:off x="4719056" y="3268440"/>
            <a:ext cx="1065248" cy="584775"/>
          </a:xfrm>
          <a:prstGeom prst="rect">
            <a:avLst/>
          </a:prstGeom>
          <a:noFill/>
        </p:spPr>
        <p:txBody>
          <a:bodyPr wrap="square" rtlCol="0">
            <a:spAutoFit/>
          </a:bodyPr>
          <a:lstStyle/>
          <a:p>
            <a:pPr algn="ctr"/>
            <a:r>
              <a:rPr lang="en-US" sz="1600" dirty="0" smtClean="0">
                <a:solidFill>
                  <a:prstClr val="black"/>
                </a:solidFill>
              </a:rPr>
              <a:t>Specific Amenities</a:t>
            </a:r>
            <a:endParaRPr lang="en-US" sz="1600" dirty="0">
              <a:solidFill>
                <a:prstClr val="black"/>
              </a:solidFill>
            </a:endParaRPr>
          </a:p>
        </p:txBody>
      </p:sp>
      <p:sp>
        <p:nvSpPr>
          <p:cNvPr id="32" name="TextBox 31"/>
          <p:cNvSpPr txBox="1"/>
          <p:nvPr/>
        </p:nvSpPr>
        <p:spPr>
          <a:xfrm>
            <a:off x="5636808" y="3261223"/>
            <a:ext cx="1151624" cy="584775"/>
          </a:xfrm>
          <a:prstGeom prst="rect">
            <a:avLst/>
          </a:prstGeom>
          <a:noFill/>
        </p:spPr>
        <p:txBody>
          <a:bodyPr wrap="square" rtlCol="0">
            <a:spAutoFit/>
          </a:bodyPr>
          <a:lstStyle/>
          <a:p>
            <a:pPr algn="ctr"/>
            <a:r>
              <a:rPr lang="en-US" sz="1600" dirty="0" smtClean="0">
                <a:solidFill>
                  <a:prstClr val="black"/>
                </a:solidFill>
              </a:rPr>
              <a:t>Tech</a:t>
            </a:r>
          </a:p>
          <a:p>
            <a:pPr algn="ctr"/>
            <a:r>
              <a:rPr lang="en-US" sz="1600" dirty="0" smtClean="0">
                <a:solidFill>
                  <a:prstClr val="black"/>
                </a:solidFill>
              </a:rPr>
              <a:t>Leadership</a:t>
            </a:r>
            <a:endParaRPr lang="en-US" sz="1600" dirty="0">
              <a:solidFill>
                <a:prstClr val="black"/>
              </a:solidFill>
            </a:endParaRPr>
          </a:p>
        </p:txBody>
      </p:sp>
      <p:sp>
        <p:nvSpPr>
          <p:cNvPr id="34" name="TextBox 33"/>
          <p:cNvSpPr txBox="1"/>
          <p:nvPr/>
        </p:nvSpPr>
        <p:spPr>
          <a:xfrm>
            <a:off x="5606201" y="4711828"/>
            <a:ext cx="1143000" cy="338554"/>
          </a:xfrm>
          <a:prstGeom prst="rect">
            <a:avLst/>
          </a:prstGeom>
          <a:noFill/>
        </p:spPr>
        <p:txBody>
          <a:bodyPr wrap="square" rtlCol="0">
            <a:spAutoFit/>
          </a:bodyPr>
          <a:lstStyle/>
          <a:p>
            <a:pPr algn="ctr"/>
            <a:r>
              <a:rPr lang="en-US" sz="1600" dirty="0" smtClean="0">
                <a:solidFill>
                  <a:prstClr val="black"/>
                </a:solidFill>
              </a:rPr>
              <a:t>Healthcare</a:t>
            </a:r>
            <a:endParaRPr lang="en-US" sz="1600" dirty="0">
              <a:solidFill>
                <a:prstClr val="black"/>
              </a:solidFill>
            </a:endParaRPr>
          </a:p>
        </p:txBody>
      </p:sp>
      <p:sp>
        <p:nvSpPr>
          <p:cNvPr id="35" name="TextBox 34"/>
          <p:cNvSpPr txBox="1"/>
          <p:nvPr/>
        </p:nvSpPr>
        <p:spPr>
          <a:xfrm>
            <a:off x="5683953" y="1814040"/>
            <a:ext cx="1065248" cy="338554"/>
          </a:xfrm>
          <a:prstGeom prst="rect">
            <a:avLst/>
          </a:prstGeom>
          <a:noFill/>
        </p:spPr>
        <p:txBody>
          <a:bodyPr wrap="square" rtlCol="0">
            <a:spAutoFit/>
          </a:bodyPr>
          <a:lstStyle/>
          <a:p>
            <a:pPr algn="ctr"/>
            <a:r>
              <a:rPr lang="en-US" sz="1600" dirty="0" smtClean="0">
                <a:solidFill>
                  <a:prstClr val="black"/>
                </a:solidFill>
              </a:rPr>
              <a:t>Transport</a:t>
            </a:r>
            <a:endParaRPr lang="en-US" sz="1600" dirty="0">
              <a:solidFill>
                <a:prstClr val="black"/>
              </a:solidFill>
            </a:endParaRPr>
          </a:p>
        </p:txBody>
      </p:sp>
      <p:sp>
        <p:nvSpPr>
          <p:cNvPr id="37" name="TextBox 36"/>
          <p:cNvSpPr txBox="1"/>
          <p:nvPr/>
        </p:nvSpPr>
        <p:spPr>
          <a:xfrm>
            <a:off x="4406311" y="2440422"/>
            <a:ext cx="1065248" cy="584775"/>
          </a:xfrm>
          <a:prstGeom prst="rect">
            <a:avLst/>
          </a:prstGeom>
          <a:noFill/>
        </p:spPr>
        <p:txBody>
          <a:bodyPr wrap="square" rtlCol="0">
            <a:spAutoFit/>
          </a:bodyPr>
          <a:lstStyle/>
          <a:p>
            <a:pPr algn="ctr"/>
            <a:r>
              <a:rPr lang="en-US" sz="1600" dirty="0" smtClean="0">
                <a:solidFill>
                  <a:prstClr val="black"/>
                </a:solidFill>
              </a:rPr>
              <a:t>Beauty at Night</a:t>
            </a:r>
            <a:endParaRPr lang="en-US" sz="1600" dirty="0">
              <a:solidFill>
                <a:prstClr val="black"/>
              </a:solidFill>
            </a:endParaRPr>
          </a:p>
        </p:txBody>
      </p:sp>
      <p:sp>
        <p:nvSpPr>
          <p:cNvPr id="43" name="Oval 42"/>
          <p:cNvSpPr/>
          <p:nvPr/>
        </p:nvSpPr>
        <p:spPr>
          <a:xfrm>
            <a:off x="4143926" y="1325156"/>
            <a:ext cx="2924550" cy="184114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4978371" y="1122424"/>
            <a:ext cx="1255988" cy="369332"/>
          </a:xfrm>
          <a:prstGeom prst="rect">
            <a:avLst/>
          </a:prstGeom>
          <a:solidFill>
            <a:srgbClr val="92D050"/>
          </a:solidFill>
        </p:spPr>
        <p:txBody>
          <a:bodyPr wrap="square" rtlCol="0">
            <a:spAutoFit/>
          </a:bodyPr>
          <a:lstStyle/>
          <a:p>
            <a:pPr algn="ctr"/>
            <a:r>
              <a:rPr lang="en-US" dirty="0" smtClean="0">
                <a:solidFill>
                  <a:prstClr val="white"/>
                </a:solidFill>
              </a:rPr>
              <a:t>Priority</a:t>
            </a:r>
            <a:endParaRPr lang="en-US" dirty="0">
              <a:solidFill>
                <a:prstClr val="white"/>
              </a:solidFill>
            </a:endParaRPr>
          </a:p>
        </p:txBody>
      </p:sp>
      <p:sp>
        <p:nvSpPr>
          <p:cNvPr id="52" name="Oval 51"/>
          <p:cNvSpPr/>
          <p:nvPr/>
        </p:nvSpPr>
        <p:spPr>
          <a:xfrm>
            <a:off x="2392315" y="2789620"/>
            <a:ext cx="943718" cy="792491"/>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92805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486901"/>
            <a:ext cx="6400800" cy="4920982"/>
          </a:xfrm>
          <a:prstGeom prst="rect">
            <a:avLst/>
          </a:prstGeom>
        </p:spPr>
      </p:pic>
      <p:sp>
        <p:nvSpPr>
          <p:cNvPr id="5" name="TextBox 4"/>
          <p:cNvSpPr txBox="1"/>
          <p:nvPr/>
        </p:nvSpPr>
        <p:spPr>
          <a:xfrm>
            <a:off x="0" y="5856982"/>
            <a:ext cx="9144000" cy="584775"/>
          </a:xfrm>
          <a:prstGeom prst="rect">
            <a:avLst/>
          </a:prstGeom>
          <a:solidFill>
            <a:srgbClr val="000000"/>
          </a:solidFill>
        </p:spPr>
        <p:txBody>
          <a:bodyPr wrap="square" rtlCol="0" anchor="ctr">
            <a:spAutoFit/>
          </a:bodyPr>
          <a:lstStyle/>
          <a:p>
            <a:pPr marL="236538"/>
            <a:r>
              <a:rPr lang="en-US" sz="3200" b="1" dirty="0" smtClean="0">
                <a:solidFill>
                  <a:prstClr val="white"/>
                </a:solidFill>
              </a:rPr>
              <a:t>Agree on a small number of broad goals</a:t>
            </a:r>
            <a:endParaRPr lang="en-US" sz="3200" b="1" dirty="0">
              <a:solidFill>
                <a:prstClr val="white"/>
              </a:solidFill>
            </a:endParaRPr>
          </a:p>
        </p:txBody>
      </p:sp>
      <p:sp>
        <p:nvSpPr>
          <p:cNvPr id="7" name="Oval Callout 6"/>
          <p:cNvSpPr/>
          <p:nvPr/>
        </p:nvSpPr>
        <p:spPr>
          <a:xfrm>
            <a:off x="3733800" y="381000"/>
            <a:ext cx="5410200" cy="2971800"/>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4114800" y="1097340"/>
            <a:ext cx="4953000" cy="1569660"/>
          </a:xfrm>
          <a:prstGeom prst="rect">
            <a:avLst/>
          </a:prstGeom>
        </p:spPr>
        <p:txBody>
          <a:bodyPr wrap="square">
            <a:spAutoFit/>
          </a:bodyPr>
          <a:lstStyle/>
          <a:p>
            <a:r>
              <a:rPr lang="en-US" sz="2400" b="1" i="1" dirty="0" smtClean="0">
                <a:solidFill>
                  <a:prstClr val="black"/>
                </a:solidFill>
              </a:rPr>
              <a:t>“Goals make it absolutely clear where you will concentrate resources for results – the mark of an organization serious about success.”</a:t>
            </a:r>
            <a:endParaRPr lang="en-US" sz="2400" b="1" i="1" dirty="0">
              <a:solidFill>
                <a:prstClr val="black"/>
              </a:solidFill>
            </a:endParaRPr>
          </a:p>
        </p:txBody>
      </p:sp>
      <p:sp>
        <p:nvSpPr>
          <p:cNvPr id="8" name="Rectangle 7"/>
          <p:cNvSpPr/>
          <p:nvPr/>
        </p:nvSpPr>
        <p:spPr>
          <a:xfrm>
            <a:off x="6400800" y="4800600"/>
            <a:ext cx="2150717" cy="523220"/>
          </a:xfrm>
          <a:prstGeom prst="rect">
            <a:avLst/>
          </a:prstGeom>
        </p:spPr>
        <p:txBody>
          <a:bodyPr wrap="none">
            <a:spAutoFit/>
          </a:bodyPr>
          <a:lstStyle/>
          <a:p>
            <a:r>
              <a:rPr lang="en-US" sz="2800" i="1" dirty="0">
                <a:solidFill>
                  <a:prstClr val="black"/>
                </a:solidFill>
              </a:rPr>
              <a:t>Peter Drucker</a:t>
            </a:r>
          </a:p>
        </p:txBody>
      </p:sp>
    </p:spTree>
    <p:extLst>
      <p:ext uri="{BB962C8B-B14F-4D97-AF65-F5344CB8AC3E}">
        <p14:creationId xmlns:p14="http://schemas.microsoft.com/office/powerpoint/2010/main" val="383290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E8302"/>
        </a:solidFill>
        <a:effectLst/>
      </p:bgPr>
    </p:bg>
    <p:spTree>
      <p:nvGrpSpPr>
        <p:cNvPr id="1" name=""/>
        <p:cNvGrpSpPr/>
        <p:nvPr/>
      </p:nvGrpSpPr>
      <p:grpSpPr>
        <a:xfrm>
          <a:off x="0" y="0"/>
          <a:ext cx="0" cy="0"/>
          <a:chOff x="0" y="0"/>
          <a:chExt cx="0" cy="0"/>
        </a:xfrm>
      </p:grpSpPr>
      <p:sp>
        <p:nvSpPr>
          <p:cNvPr id="5" name="TextBox 4"/>
          <p:cNvSpPr txBox="1"/>
          <p:nvPr/>
        </p:nvSpPr>
        <p:spPr>
          <a:xfrm>
            <a:off x="0" y="5648980"/>
            <a:ext cx="9144000" cy="523220"/>
          </a:xfrm>
          <a:prstGeom prst="rect">
            <a:avLst/>
          </a:prstGeom>
          <a:solidFill>
            <a:srgbClr val="000000"/>
          </a:solidFill>
        </p:spPr>
        <p:txBody>
          <a:bodyPr wrap="square" rtlCol="0" anchor="ctr">
            <a:spAutoFit/>
          </a:bodyPr>
          <a:lstStyle/>
          <a:p>
            <a:pPr marL="457200" indent="-228600"/>
            <a:r>
              <a:rPr lang="en-US" sz="2800" b="1" dirty="0" smtClean="0">
                <a:solidFill>
                  <a:prstClr val="white"/>
                </a:solidFill>
              </a:rPr>
              <a:t>“The hunter who chases two rabbits catches neither.”</a:t>
            </a:r>
            <a:endParaRPr lang="en-US" sz="2800" dirty="0">
              <a:solidFill>
                <a:prstClr val="white"/>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826" t="1776"/>
          <a:stretch/>
        </p:blipFill>
        <p:spPr>
          <a:xfrm>
            <a:off x="0" y="457200"/>
            <a:ext cx="9149718" cy="5105400"/>
          </a:xfrm>
          <a:prstGeom prst="rect">
            <a:avLst/>
          </a:prstGeom>
        </p:spPr>
      </p:pic>
    </p:spTree>
    <p:extLst>
      <p:ext uri="{BB962C8B-B14F-4D97-AF65-F5344CB8AC3E}">
        <p14:creationId xmlns:p14="http://schemas.microsoft.com/office/powerpoint/2010/main" val="49930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7" name="Content Placeholder 2"/>
          <p:cNvSpPr>
            <a:spLocks noGrp="1"/>
          </p:cNvSpPr>
          <p:nvPr>
            <p:ph idx="1"/>
          </p:nvPr>
        </p:nvSpPr>
        <p:spPr>
          <a:xfrm>
            <a:off x="304800" y="1066801"/>
            <a:ext cx="4038600" cy="3276599"/>
          </a:xfrm>
        </p:spPr>
        <p:txBody>
          <a:bodyPr>
            <a:noAutofit/>
          </a:bodyPr>
          <a:lstStyle/>
          <a:p>
            <a:pPr marL="0" indent="0">
              <a:buNone/>
            </a:pPr>
            <a:r>
              <a:rPr lang="en-US" sz="2800" dirty="0" smtClean="0">
                <a:solidFill>
                  <a:schemeClr val="bg1"/>
                </a:solidFill>
                <a:latin typeface="+mn-lt"/>
              </a:rPr>
              <a:t>Goals:</a:t>
            </a:r>
          </a:p>
          <a:p>
            <a:pPr>
              <a:buClr>
                <a:schemeClr val="bg1"/>
              </a:buClr>
            </a:pPr>
            <a:r>
              <a:rPr lang="en-US" sz="2800" dirty="0" smtClean="0">
                <a:solidFill>
                  <a:schemeClr val="bg1"/>
                </a:solidFill>
                <a:latin typeface="+mn-lt"/>
              </a:rPr>
              <a:t>Are overarching</a:t>
            </a:r>
          </a:p>
          <a:p>
            <a:pPr>
              <a:buClr>
                <a:schemeClr val="bg1"/>
              </a:buClr>
            </a:pPr>
            <a:r>
              <a:rPr lang="en-US" sz="2800" dirty="0" smtClean="0">
                <a:solidFill>
                  <a:schemeClr val="bg1"/>
                </a:solidFill>
                <a:latin typeface="+mn-lt"/>
              </a:rPr>
              <a:t>Should be few in number (5 or less)</a:t>
            </a:r>
          </a:p>
          <a:p>
            <a:pPr>
              <a:buClr>
                <a:schemeClr val="bg1"/>
              </a:buClr>
            </a:pPr>
            <a:r>
              <a:rPr lang="en-US" sz="2800" dirty="0" smtClean="0">
                <a:solidFill>
                  <a:schemeClr val="bg1"/>
                </a:solidFill>
                <a:latin typeface="+mn-lt"/>
              </a:rPr>
              <a:t>Flow from the mission</a:t>
            </a:r>
          </a:p>
          <a:p>
            <a:pPr>
              <a:buClr>
                <a:schemeClr val="bg1"/>
              </a:buClr>
            </a:pPr>
            <a:r>
              <a:rPr lang="en-US" sz="2800" dirty="0" smtClean="0">
                <a:solidFill>
                  <a:schemeClr val="bg1"/>
                </a:solidFill>
                <a:latin typeface="+mn-lt"/>
              </a:rPr>
              <a:t>Build on strengths</a:t>
            </a:r>
          </a:p>
          <a:p>
            <a:pPr>
              <a:buClr>
                <a:schemeClr val="bg1"/>
              </a:buClr>
            </a:pPr>
            <a:r>
              <a:rPr lang="en-US" sz="2800" dirty="0" smtClean="0">
                <a:solidFill>
                  <a:schemeClr val="bg1"/>
                </a:solidFill>
                <a:latin typeface="+mn-lt"/>
              </a:rPr>
              <a:t>Address opportunities</a:t>
            </a:r>
          </a:p>
          <a:p>
            <a:pPr>
              <a:buClr>
                <a:schemeClr val="bg1"/>
              </a:buClr>
            </a:pPr>
            <a:r>
              <a:rPr lang="en-US" sz="2800" dirty="0" smtClean="0">
                <a:solidFill>
                  <a:schemeClr val="bg1"/>
                </a:solidFill>
                <a:latin typeface="+mn-lt"/>
              </a:rPr>
              <a:t>Collectively outline your desired future</a:t>
            </a:r>
            <a:r>
              <a:rPr lang="en-US" sz="2800" dirty="0">
                <a:solidFill>
                  <a:schemeClr val="bg1"/>
                </a:solidFill>
                <a:latin typeface="+mn-lt"/>
              </a:rPr>
              <a:t>	</a:t>
            </a:r>
            <a:endParaRPr lang="en-US" sz="2800" dirty="0" smtClean="0">
              <a:solidFill>
                <a:schemeClr val="bg1"/>
              </a:solidFill>
              <a:latin typeface="+mn-lt"/>
            </a:endParaRPr>
          </a:p>
          <a:p>
            <a:endParaRPr lang="en-US" sz="2800" dirty="0" smtClean="0">
              <a:solidFill>
                <a:schemeClr val="bg1"/>
              </a:solidFill>
              <a:latin typeface="+mn-lt"/>
            </a:endParaRPr>
          </a:p>
        </p:txBody>
      </p:sp>
      <p:sp>
        <p:nvSpPr>
          <p:cNvPr id="8"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200">
                <a:solidFill>
                  <a:schemeClr val="bg1"/>
                </a:solidFill>
              </a:defRPr>
            </a:lvl1pPr>
          </a:lstStyle>
          <a:p>
            <a:fld id="{9BF1074F-113E-4400-BB97-240B3A8419BD}" type="slidenum">
              <a:rPr lang="en-US" smtClean="0">
                <a:solidFill>
                  <a:prstClr val="black"/>
                </a:solidFill>
                <a:latin typeface="Calibri"/>
              </a:rPr>
              <a:pPr/>
              <a:t>39</a:t>
            </a:fld>
            <a:endParaRPr lang="en-US">
              <a:solidFill>
                <a:prstClr val="black"/>
              </a:solidFill>
              <a:latin typeface="Calibri"/>
            </a:endParaRPr>
          </a:p>
        </p:txBody>
      </p:sp>
      <p:sp>
        <p:nvSpPr>
          <p:cNvPr id="5" name="Slide Number Placeholder 3"/>
          <p:cNvSpPr txBox="1">
            <a:spLocks/>
          </p:cNvSpPr>
          <p:nvPr/>
        </p:nvSpPr>
        <p:spPr>
          <a:xfrm>
            <a:off x="6858000" y="152400"/>
            <a:ext cx="2133600" cy="365125"/>
          </a:xfrm>
          <a:prstGeom prst="rect">
            <a:avLst/>
          </a:prstGeom>
        </p:spPr>
        <p:txBody>
          <a:bodyPr/>
          <a:lstStyle>
            <a:defPPr>
              <a:defRPr lang="en-US"/>
            </a:defPPr>
            <a:lvl1pPr marL="0" algn="r" defTabSz="914400" rtl="0" eaLnBrk="1" latinLnBrk="0" hangingPunct="1">
              <a:defRPr sz="1400" kern="1200">
                <a:solidFill>
                  <a:schemeClr val="tx1"/>
                </a:solidFill>
                <a:latin typeface="Gill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B0B1B7-7522-4839-8AF8-E3A49C34D074}" type="slidenum">
              <a:rPr lang="en-US" altLang="en-US" smtClean="0">
                <a:solidFill>
                  <a:schemeClr val="bg1"/>
                </a:solidFill>
              </a:rPr>
              <a:pPr/>
              <a:t>39</a:t>
            </a:fld>
            <a:endParaRPr lang="en-US" altLang="en-US" dirty="0">
              <a:solidFill>
                <a:schemeClr val="bg1"/>
              </a:solidFill>
            </a:endParaRPr>
          </a:p>
        </p:txBody>
      </p:sp>
    </p:spTree>
    <p:extLst>
      <p:ext uri="{BB962C8B-B14F-4D97-AF65-F5344CB8AC3E}">
        <p14:creationId xmlns:p14="http://schemas.microsoft.com/office/powerpoint/2010/main" val="376783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66800"/>
            <a:ext cx="9144001" cy="7467600"/>
          </a:xfrm>
          <a:prstGeom prst="rect">
            <a:avLst/>
          </a:prstGeom>
        </p:spPr>
      </p:pic>
      <p:sp>
        <p:nvSpPr>
          <p:cNvPr id="5" name="TextBox 4"/>
          <p:cNvSpPr txBox="1"/>
          <p:nvPr/>
        </p:nvSpPr>
        <p:spPr>
          <a:xfrm>
            <a:off x="0" y="4648200"/>
            <a:ext cx="9144000" cy="2554545"/>
          </a:xfrm>
          <a:prstGeom prst="rect">
            <a:avLst/>
          </a:prstGeom>
          <a:solidFill>
            <a:srgbClr val="000000"/>
          </a:solidFill>
        </p:spPr>
        <p:txBody>
          <a:bodyPr wrap="square" rtlCol="0">
            <a:spAutoFit/>
          </a:bodyPr>
          <a:lstStyle/>
          <a:p>
            <a:pPr marL="236538"/>
            <a:r>
              <a:rPr lang="en-US" sz="3200" b="1" dirty="0" smtClean="0">
                <a:solidFill>
                  <a:prstClr val="white"/>
                </a:solidFill>
              </a:rPr>
              <a:t>“..the only measure of a great team – or a great organization – is whether it accomplishes what it sets out to accomplish.” 	</a:t>
            </a:r>
          </a:p>
          <a:p>
            <a:pPr marL="236538"/>
            <a:r>
              <a:rPr lang="en-US" sz="3200" b="1" dirty="0">
                <a:solidFill>
                  <a:prstClr val="white"/>
                </a:solidFill>
              </a:rPr>
              <a:t>	</a:t>
            </a:r>
            <a:r>
              <a:rPr lang="en-US" sz="3200" b="1" dirty="0" smtClean="0">
                <a:solidFill>
                  <a:prstClr val="white"/>
                </a:solidFill>
              </a:rPr>
              <a:t>					Patrick </a:t>
            </a:r>
            <a:r>
              <a:rPr lang="en-US" sz="3200" b="1" dirty="0" err="1" smtClean="0">
                <a:solidFill>
                  <a:prstClr val="white"/>
                </a:solidFill>
              </a:rPr>
              <a:t>Lencioni</a:t>
            </a:r>
            <a:endParaRPr lang="en-US" sz="3200" b="1" dirty="0" smtClean="0">
              <a:solidFill>
                <a:prstClr val="white"/>
              </a:solidFill>
            </a:endParaRPr>
          </a:p>
          <a:p>
            <a:pPr marL="236538"/>
            <a:endParaRPr lang="en-US" sz="3200" b="1" dirty="0">
              <a:solidFill>
                <a:prstClr val="white"/>
              </a:solidFill>
            </a:endParaRPr>
          </a:p>
        </p:txBody>
      </p:sp>
    </p:spTree>
    <p:extLst>
      <p:ext uri="{BB962C8B-B14F-4D97-AF65-F5344CB8AC3E}">
        <p14:creationId xmlns:p14="http://schemas.microsoft.com/office/powerpoint/2010/main" val="21619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1828800" y="1026855"/>
            <a:ext cx="5410200" cy="2554545"/>
          </a:xfrm>
          <a:prstGeom prst="rect">
            <a:avLst/>
          </a:prstGeom>
        </p:spPr>
        <p:txBody>
          <a:bodyPr wrap="square">
            <a:spAutoFit/>
          </a:bodyPr>
          <a:lstStyle/>
          <a:p>
            <a:r>
              <a:rPr lang="en-US" sz="3200" b="1" dirty="0" smtClean="0">
                <a:solidFill>
                  <a:prstClr val="black"/>
                </a:solidFill>
              </a:rPr>
              <a:t>Land a man on the moon</a:t>
            </a:r>
          </a:p>
          <a:p>
            <a:r>
              <a:rPr lang="en-US" sz="3200" b="1" dirty="0" smtClean="0">
                <a:solidFill>
                  <a:prstClr val="black"/>
                </a:solidFill>
              </a:rPr>
              <a:t>and return him safely to earth</a:t>
            </a:r>
          </a:p>
          <a:p>
            <a:r>
              <a:rPr lang="en-US" sz="3200" b="1" dirty="0" smtClean="0">
                <a:solidFill>
                  <a:prstClr val="black"/>
                </a:solidFill>
              </a:rPr>
              <a:t>by the end of this decade</a:t>
            </a:r>
          </a:p>
          <a:p>
            <a:endParaRPr lang="en-US" sz="3200" b="1" dirty="0">
              <a:solidFill>
                <a:prstClr val="black"/>
              </a:solidFill>
            </a:endParaRPr>
          </a:p>
          <a:p>
            <a:pPr algn="r"/>
            <a:r>
              <a:rPr lang="en-US" sz="3200" b="1" dirty="0">
                <a:solidFill>
                  <a:prstClr val="black"/>
                </a:solidFill>
              </a:rPr>
              <a:t>f</a:t>
            </a:r>
            <a:r>
              <a:rPr lang="en-US" sz="3200" b="1" dirty="0" smtClean="0">
                <a:solidFill>
                  <a:prstClr val="black"/>
                </a:solidFill>
              </a:rPr>
              <a:t>rom </a:t>
            </a:r>
            <a:r>
              <a:rPr lang="en-US" sz="3200" b="1" i="1" dirty="0" smtClean="0">
                <a:solidFill>
                  <a:prstClr val="black"/>
                </a:solidFill>
              </a:rPr>
              <a:t>x </a:t>
            </a:r>
            <a:r>
              <a:rPr lang="en-US" sz="3200" b="1" dirty="0" smtClean="0">
                <a:solidFill>
                  <a:prstClr val="black"/>
                </a:solidFill>
              </a:rPr>
              <a:t>to</a:t>
            </a:r>
            <a:r>
              <a:rPr lang="en-US" sz="3200" b="1" i="1" dirty="0" smtClean="0">
                <a:solidFill>
                  <a:prstClr val="black"/>
                </a:solidFill>
              </a:rPr>
              <a:t> y </a:t>
            </a:r>
            <a:r>
              <a:rPr lang="en-US" sz="3200" b="1" dirty="0" smtClean="0">
                <a:solidFill>
                  <a:prstClr val="black"/>
                </a:solidFill>
              </a:rPr>
              <a:t>by</a:t>
            </a:r>
            <a:r>
              <a:rPr lang="en-US" sz="3200" b="1" i="1" dirty="0" smtClean="0">
                <a:solidFill>
                  <a:prstClr val="black"/>
                </a:solidFill>
              </a:rPr>
              <a:t> when</a:t>
            </a:r>
            <a:endParaRPr lang="en-US" sz="3200" b="1" dirty="0">
              <a:solidFill>
                <a:prstClr val="black"/>
              </a:solidFill>
            </a:endParaRPr>
          </a:p>
        </p:txBody>
      </p:sp>
    </p:spTree>
    <p:extLst>
      <p:ext uri="{BB962C8B-B14F-4D97-AF65-F5344CB8AC3E}">
        <p14:creationId xmlns:p14="http://schemas.microsoft.com/office/powerpoint/2010/main" val="346806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03" y="-29364"/>
            <a:ext cx="4914422" cy="688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5120634" y="381000"/>
            <a:ext cx="3718566" cy="63550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buNone/>
            </a:pPr>
            <a:r>
              <a:rPr lang="en-US" sz="2800" dirty="0" smtClean="0">
                <a:solidFill>
                  <a:schemeClr val="bg1"/>
                </a:solidFill>
              </a:rPr>
              <a:t>Decide what you’re trying to accomplish</a:t>
            </a:r>
          </a:p>
          <a:p>
            <a:pPr marL="0" lvl="2" indent="0">
              <a:buNone/>
            </a:pPr>
            <a:endParaRPr lang="en-US" sz="2800" dirty="0" smtClean="0">
              <a:solidFill>
                <a:schemeClr val="bg1"/>
              </a:solidFill>
            </a:endParaRPr>
          </a:p>
          <a:p>
            <a:pPr marL="0" lvl="2" indent="0">
              <a:buNone/>
            </a:pPr>
            <a:r>
              <a:rPr lang="en-US" sz="2800" dirty="0" smtClean="0">
                <a:solidFill>
                  <a:schemeClr val="bg1"/>
                </a:solidFill>
              </a:rPr>
              <a:t>Ask yourself these two questions:  </a:t>
            </a:r>
          </a:p>
          <a:p>
            <a:pPr marL="514350" lvl="2" indent="-514350">
              <a:buAutoNum type="arabicPeriod"/>
            </a:pPr>
            <a:r>
              <a:rPr lang="en-US" sz="2800" dirty="0" smtClean="0">
                <a:solidFill>
                  <a:schemeClr val="bg1"/>
                </a:solidFill>
              </a:rPr>
              <a:t>How </a:t>
            </a:r>
            <a:r>
              <a:rPr lang="en-US" sz="2800" dirty="0">
                <a:solidFill>
                  <a:schemeClr val="bg1"/>
                </a:solidFill>
              </a:rPr>
              <a:t>will you know whether or not you’re making progress</a:t>
            </a:r>
            <a:r>
              <a:rPr lang="en-US" sz="2800" dirty="0" smtClean="0">
                <a:solidFill>
                  <a:schemeClr val="bg1"/>
                </a:solidFill>
              </a:rPr>
              <a:t>? </a:t>
            </a:r>
          </a:p>
          <a:p>
            <a:pPr marL="514350" lvl="2" indent="-514350">
              <a:buAutoNum type="arabicPeriod"/>
            </a:pPr>
            <a:r>
              <a:rPr lang="en-US" sz="2800" dirty="0" smtClean="0">
                <a:solidFill>
                  <a:schemeClr val="bg1"/>
                </a:solidFill>
              </a:rPr>
              <a:t>How </a:t>
            </a:r>
            <a:r>
              <a:rPr lang="en-US" sz="2800" dirty="0">
                <a:solidFill>
                  <a:schemeClr val="bg1"/>
                </a:solidFill>
              </a:rPr>
              <a:t>will you persuade someone else you’re right</a:t>
            </a:r>
            <a:r>
              <a:rPr lang="en-US" sz="2800" dirty="0" smtClean="0">
                <a:solidFill>
                  <a:schemeClr val="bg1"/>
                </a:solidFill>
              </a:rPr>
              <a:t>?</a:t>
            </a:r>
            <a:endParaRPr lang="en-US" sz="2800" dirty="0">
              <a:solidFill>
                <a:schemeClr val="bg1"/>
              </a:solidFill>
            </a:endParaRPr>
          </a:p>
        </p:txBody>
      </p:sp>
      <p:sp>
        <p:nvSpPr>
          <p:cNvPr id="9" name="Rectangle 8"/>
          <p:cNvSpPr/>
          <p:nvPr/>
        </p:nvSpPr>
        <p:spPr>
          <a:xfrm>
            <a:off x="91489" y="6350578"/>
            <a:ext cx="4663389" cy="461665"/>
          </a:xfrm>
          <a:prstGeom prst="rect">
            <a:avLst/>
          </a:prstGeom>
        </p:spPr>
        <p:txBody>
          <a:bodyPr wrap="square">
            <a:spAutoFit/>
          </a:bodyPr>
          <a:lstStyle/>
          <a:p>
            <a:pPr marL="0" lvl="2"/>
            <a:r>
              <a:rPr lang="en-US" sz="1200" dirty="0" smtClean="0">
                <a:solidFill>
                  <a:schemeClr val="bg1"/>
                </a:solidFill>
              </a:rPr>
              <a:t>From </a:t>
            </a:r>
            <a:r>
              <a:rPr lang="en-US" sz="1200" dirty="0">
                <a:solidFill>
                  <a:schemeClr val="bg1"/>
                </a:solidFill>
              </a:rPr>
              <a:t>Robert </a:t>
            </a:r>
            <a:r>
              <a:rPr lang="en-US" sz="1200" dirty="0" smtClean="0">
                <a:solidFill>
                  <a:schemeClr val="bg1"/>
                </a:solidFill>
              </a:rPr>
              <a:t>Lewis. 2009. </a:t>
            </a:r>
            <a:r>
              <a:rPr lang="en-US" sz="1200" i="1" dirty="0" smtClean="0">
                <a:solidFill>
                  <a:schemeClr val="bg1"/>
                </a:solidFill>
              </a:rPr>
              <a:t>“No metrics? Don’t fret; you can still manage without measuring.”</a:t>
            </a:r>
            <a:r>
              <a:rPr lang="en-US" sz="1200" dirty="0" smtClean="0">
                <a:solidFill>
                  <a:schemeClr val="bg1"/>
                </a:solidFill>
              </a:rPr>
              <a:t> Minneapolis St. Paul Business Journal.</a:t>
            </a:r>
            <a:endParaRPr lang="en-US" sz="1200" b="1" dirty="0">
              <a:solidFill>
                <a:schemeClr val="bg1"/>
              </a:solidFill>
            </a:endParaRPr>
          </a:p>
        </p:txBody>
      </p:sp>
    </p:spTree>
    <p:extLst>
      <p:ext uri="{BB962C8B-B14F-4D97-AF65-F5344CB8AC3E}">
        <p14:creationId xmlns:p14="http://schemas.microsoft.com/office/powerpoint/2010/main" val="868282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11" name="Rectangle 10"/>
          <p:cNvSpPr/>
          <p:nvPr/>
        </p:nvSpPr>
        <p:spPr>
          <a:xfrm>
            <a:off x="228600" y="223897"/>
            <a:ext cx="2743200" cy="2062103"/>
          </a:xfrm>
          <a:prstGeom prst="rect">
            <a:avLst/>
          </a:prstGeom>
          <a:noFill/>
        </p:spPr>
        <p:txBody>
          <a:bodyPr wrap="square">
            <a:spAutoFit/>
          </a:bodyPr>
          <a:lstStyle/>
          <a:p>
            <a:r>
              <a:rPr lang="en-US" sz="3200" b="1" dirty="0" smtClean="0">
                <a:solidFill>
                  <a:prstClr val="white"/>
                </a:solidFill>
              </a:rPr>
              <a:t>Develop strategies to achieve broad goals</a:t>
            </a:r>
            <a:endParaRPr lang="en-US" sz="3200" b="1" i="1" dirty="0">
              <a:solidFill>
                <a:prstClr val="white"/>
              </a:solidFill>
            </a:endParaRPr>
          </a:p>
        </p:txBody>
      </p:sp>
      <p:sp>
        <p:nvSpPr>
          <p:cNvPr id="9" name="Oval 8"/>
          <p:cNvSpPr/>
          <p:nvPr/>
        </p:nvSpPr>
        <p:spPr>
          <a:xfrm>
            <a:off x="457200" y="2057400"/>
            <a:ext cx="3657600" cy="2743200"/>
          </a:xfrm>
          <a:prstGeom prst="ellipse">
            <a:avLst/>
          </a:prstGeom>
          <a:solidFill>
            <a:schemeClr val="accent2"/>
          </a:solidFill>
          <a:ln w="38100">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1117" lvl="1" algn="ctr">
              <a:spcBef>
                <a:spcPts val="1687"/>
              </a:spcBef>
            </a:pPr>
            <a:r>
              <a:rPr lang="en-US" sz="3600" b="1" dirty="0" smtClean="0">
                <a:solidFill>
                  <a:prstClr val="black"/>
                </a:solidFill>
                <a:ea typeface="Helvetica" charset="0"/>
                <a:cs typeface="Helvetica" charset="0"/>
                <a:sym typeface="Helvetica" charset="0"/>
              </a:rPr>
              <a:t>Financial</a:t>
            </a:r>
            <a:endParaRPr lang="en-US" i="1" dirty="0" smtClean="0">
              <a:solidFill>
                <a:prstClr val="black"/>
              </a:solidFill>
              <a:ea typeface="Helvetica" charset="0"/>
              <a:cs typeface="Helvetica" charset="0"/>
              <a:sym typeface="Helvetica" charset="0"/>
            </a:endParaRPr>
          </a:p>
        </p:txBody>
      </p:sp>
      <p:sp>
        <p:nvSpPr>
          <p:cNvPr id="10" name="Oval 9"/>
          <p:cNvSpPr/>
          <p:nvPr/>
        </p:nvSpPr>
        <p:spPr>
          <a:xfrm>
            <a:off x="2743200" y="228600"/>
            <a:ext cx="3657600" cy="2743200"/>
          </a:xfrm>
          <a:prstGeom prst="ellipse">
            <a:avLst/>
          </a:prstGeom>
          <a:solidFill>
            <a:schemeClr val="accent1"/>
          </a:solidFill>
          <a:ln w="38100">
            <a:solidFill>
              <a:schemeClr val="accent1">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algn="ctr">
              <a:spcBef>
                <a:spcPts val="1687"/>
              </a:spcBef>
            </a:pPr>
            <a:r>
              <a:rPr lang="en-US" sz="3600" b="1" dirty="0" smtClean="0">
                <a:solidFill>
                  <a:prstClr val="black"/>
                </a:solidFill>
                <a:ea typeface="Helvetica" charset="0"/>
                <a:cs typeface="Helvetica" charset="0"/>
                <a:sym typeface="Helvetica" charset="0"/>
              </a:rPr>
              <a:t>Customer</a:t>
            </a:r>
            <a:endParaRPr lang="en-US" sz="2000" dirty="0" smtClean="0">
              <a:solidFill>
                <a:prstClr val="black"/>
              </a:solidFill>
              <a:ea typeface="Helvetica" charset="0"/>
              <a:cs typeface="Helvetica" charset="0"/>
            </a:endParaRPr>
          </a:p>
        </p:txBody>
      </p:sp>
      <p:sp>
        <p:nvSpPr>
          <p:cNvPr id="8" name="Oval 7"/>
          <p:cNvSpPr/>
          <p:nvPr/>
        </p:nvSpPr>
        <p:spPr>
          <a:xfrm>
            <a:off x="5029200" y="2057400"/>
            <a:ext cx="3657600" cy="2743200"/>
          </a:xfrm>
          <a:prstGeom prst="ellipse">
            <a:avLst/>
          </a:prstGeom>
          <a:solidFill>
            <a:schemeClr val="accent6"/>
          </a:solidFill>
          <a:ln w="38100">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0" lvl="1" algn="ctr">
              <a:spcBef>
                <a:spcPts val="1687"/>
              </a:spcBef>
            </a:pPr>
            <a:r>
              <a:rPr lang="en-US" sz="3600" b="1" dirty="0" smtClean="0">
                <a:solidFill>
                  <a:prstClr val="black"/>
                </a:solidFill>
                <a:cs typeface="Helvetica" charset="0"/>
              </a:rPr>
              <a:t>Process</a:t>
            </a:r>
            <a:endParaRPr lang="en-US" sz="2400" i="1" dirty="0" smtClean="0">
              <a:solidFill>
                <a:prstClr val="black"/>
              </a:solidFill>
              <a:ea typeface="Helvetica" charset="0"/>
              <a:cs typeface="Helvetica" charset="0"/>
              <a:sym typeface="Helvetica" charset="0"/>
            </a:endParaRPr>
          </a:p>
        </p:txBody>
      </p:sp>
      <p:sp>
        <p:nvSpPr>
          <p:cNvPr id="12" name="Oval 11"/>
          <p:cNvSpPr/>
          <p:nvPr/>
        </p:nvSpPr>
        <p:spPr>
          <a:xfrm>
            <a:off x="2743200" y="3886200"/>
            <a:ext cx="3657600" cy="2743200"/>
          </a:xfrm>
          <a:prstGeom prst="ellipse">
            <a:avLst/>
          </a:prstGeom>
          <a:solidFill>
            <a:schemeClr val="accent3"/>
          </a:solidFill>
          <a:ln w="38100">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0" lvl="1" algn="ctr">
              <a:spcBef>
                <a:spcPts val="1687"/>
              </a:spcBef>
            </a:pPr>
            <a:r>
              <a:rPr lang="en-US" sz="3600" b="1" dirty="0" smtClean="0">
                <a:solidFill>
                  <a:prstClr val="black"/>
                </a:solidFill>
                <a:cs typeface="Helvetica" charset="0"/>
              </a:rPr>
              <a:t>Growth</a:t>
            </a:r>
            <a:endParaRPr lang="en-US" sz="2400" i="1" dirty="0" smtClean="0">
              <a:solidFill>
                <a:prstClr val="black"/>
              </a:solidFill>
              <a:ea typeface="Helvetica" charset="0"/>
              <a:cs typeface="Helvetica" charset="0"/>
              <a:sym typeface="Helvetica" charset="0"/>
            </a:endParaRPr>
          </a:p>
        </p:txBody>
      </p:sp>
    </p:spTree>
    <p:extLst>
      <p:ext uri="{BB962C8B-B14F-4D97-AF65-F5344CB8AC3E}">
        <p14:creationId xmlns:p14="http://schemas.microsoft.com/office/powerpoint/2010/main" val="350789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9939" name="Rectangle 2"/>
          <p:cNvSpPr>
            <a:spLocks noGrp="1" noChangeArrowheads="1"/>
          </p:cNvSpPr>
          <p:nvPr>
            <p:ph type="title"/>
          </p:nvPr>
        </p:nvSpPr>
        <p:spPr/>
        <p:txBody>
          <a:bodyPr/>
          <a:lstStyle/>
          <a:p>
            <a:pPr algn="l"/>
            <a:r>
              <a:rPr lang="en-US" altLang="en-US" sz="3200" b="1" dirty="0" smtClean="0"/>
              <a:t>What is a logic model?</a:t>
            </a:r>
            <a:endParaRPr lang="en-US" altLang="en-US" sz="3200" b="1" dirty="0"/>
          </a:p>
        </p:txBody>
      </p:sp>
      <p:sp>
        <p:nvSpPr>
          <p:cNvPr id="2" name="Content Placeholder 1"/>
          <p:cNvSpPr>
            <a:spLocks noGrp="1"/>
          </p:cNvSpPr>
          <p:nvPr>
            <p:ph idx="1"/>
          </p:nvPr>
        </p:nvSpPr>
        <p:spPr>
          <a:xfrm>
            <a:off x="381000" y="6248400"/>
            <a:ext cx="8229600" cy="533400"/>
          </a:xfrm>
        </p:spPr>
        <p:txBody>
          <a:bodyPr>
            <a:noAutofit/>
          </a:bodyPr>
          <a:lstStyle/>
          <a:p>
            <a:pPr marL="0" indent="0">
              <a:buNone/>
            </a:pPr>
            <a:r>
              <a:rPr lang="en-US" sz="1400" dirty="0" smtClean="0"/>
              <a:t>Source: http</a:t>
            </a:r>
            <a:r>
              <a:rPr lang="en-US" sz="1400" dirty="0"/>
              <a:t>://</a:t>
            </a:r>
            <a:r>
              <a:rPr lang="en-US" sz="1400" dirty="0" smtClean="0"/>
              <a:t>www.rand.org/content/dam/rand/pubs/technical_reports/2006/RAND_TR370.pdf</a:t>
            </a:r>
            <a:endParaRPr lang="en-US" sz="1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7020" y="1417320"/>
            <a:ext cx="6186505"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95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3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57610" y="0"/>
            <a:ext cx="548634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p:nvSpPr>
        <p:spPr>
          <a:xfrm>
            <a:off x="939204" y="4097665"/>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Helvetica" pitchFamily="34" charset="0"/>
                <a:cs typeface="Helvetica" pitchFamily="34" charset="0"/>
              </a:rPr>
              <a:t>TO CONDUCT  ACTIVITIES</a:t>
            </a:r>
          </a:p>
        </p:txBody>
      </p:sp>
      <p:sp>
        <p:nvSpPr>
          <p:cNvPr id="28" name="Rounded Rectangle 27"/>
          <p:cNvSpPr/>
          <p:nvPr/>
        </p:nvSpPr>
        <p:spPr>
          <a:xfrm>
            <a:off x="946780" y="3089928"/>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Helvetica" pitchFamily="34" charset="0"/>
                <a:cs typeface="Helvetica" pitchFamily="34" charset="0"/>
              </a:rPr>
              <a:t>TO DELIVER SERVICES</a:t>
            </a:r>
          </a:p>
        </p:txBody>
      </p:sp>
      <p:sp>
        <p:nvSpPr>
          <p:cNvPr id="29" name="Rounded Rectangle 28"/>
          <p:cNvSpPr/>
          <p:nvPr/>
        </p:nvSpPr>
        <p:spPr>
          <a:xfrm>
            <a:off x="927695" y="2076481"/>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Helvetica" pitchFamily="34" charset="0"/>
                <a:cs typeface="Helvetica" pitchFamily="34" charset="0"/>
              </a:rPr>
              <a:t>TO BENEFIT CUSTOMERS</a:t>
            </a:r>
          </a:p>
        </p:txBody>
      </p:sp>
      <p:sp>
        <p:nvSpPr>
          <p:cNvPr id="32" name="Rounded Rectangle 31"/>
          <p:cNvSpPr/>
          <p:nvPr/>
        </p:nvSpPr>
        <p:spPr>
          <a:xfrm>
            <a:off x="927695" y="105349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Helvetica" pitchFamily="34" charset="0"/>
                <a:cs typeface="Helvetica" pitchFamily="34" charset="0"/>
              </a:rPr>
              <a:t>TO ACHIEVE RESULTS </a:t>
            </a:r>
          </a:p>
        </p:txBody>
      </p:sp>
      <p:sp>
        <p:nvSpPr>
          <p:cNvPr id="25" name="Rounded Rectangle 24"/>
          <p:cNvSpPr/>
          <p:nvPr/>
        </p:nvSpPr>
        <p:spPr>
          <a:xfrm>
            <a:off x="939204" y="5105400"/>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smtClean="0">
                <a:solidFill>
                  <a:srgbClr val="FFFFFF"/>
                </a:solidFill>
                <a:latin typeface="Helvetica" pitchFamily="34" charset="0"/>
                <a:cs typeface="Helvetica" pitchFamily="34" charset="0"/>
              </a:rPr>
              <a:t>WE USE RESOURCES</a:t>
            </a:r>
            <a:endParaRPr lang="en-US" b="1" dirty="0">
              <a:solidFill>
                <a:srgbClr val="FFFFFF"/>
              </a:solidFill>
              <a:latin typeface="Helvetica" pitchFamily="34" charset="0"/>
              <a:cs typeface="Helvetica" pitchFamily="34" charset="0"/>
            </a:endParaRPr>
          </a:p>
        </p:txBody>
      </p:sp>
      <p:sp>
        <p:nvSpPr>
          <p:cNvPr id="19" name="Curved Left Arrow 18"/>
          <p:cNvSpPr/>
          <p:nvPr/>
        </p:nvSpPr>
        <p:spPr>
          <a:xfrm rot="10800000">
            <a:off x="407692" y="463487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Curved Left Arrow 19"/>
          <p:cNvSpPr/>
          <p:nvPr/>
        </p:nvSpPr>
        <p:spPr>
          <a:xfrm rot="10800000" flipH="1">
            <a:off x="2834654" y="362905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Curved Left Arrow 20"/>
          <p:cNvSpPr/>
          <p:nvPr/>
        </p:nvSpPr>
        <p:spPr>
          <a:xfrm rot="10800000">
            <a:off x="384856" y="265751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Curved Left Arrow 21"/>
          <p:cNvSpPr/>
          <p:nvPr/>
        </p:nvSpPr>
        <p:spPr>
          <a:xfrm rot="10800000" flipH="1">
            <a:off x="2811818" y="161739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41361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2" grpId="0" animBg="1"/>
      <p:bldP spid="25" grpId="0" animBg="1"/>
      <p:bldP spid="19" grpId="0" animBg="1"/>
      <p:bldP spid="20"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10" name="Rounded Rectangle 9"/>
          <p:cNvSpPr/>
          <p:nvPr/>
        </p:nvSpPr>
        <p:spPr>
          <a:xfrm>
            <a:off x="6246477" y="5025346"/>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DRIVERS AND TRUCKS</a:t>
            </a:r>
            <a:endParaRPr lang="en-US" sz="1600" b="1" dirty="0">
              <a:solidFill>
                <a:srgbClr val="FFFFFF"/>
              </a:solidFill>
              <a:latin typeface="Calibri" panose="020F0502020204030204" pitchFamily="34" charset="0"/>
              <a:cs typeface="Helvetica" pitchFamily="34" charset="0"/>
            </a:endParaRPr>
          </a:p>
        </p:txBody>
      </p:sp>
      <p:sp>
        <p:nvSpPr>
          <p:cNvPr id="17" name="Rounded Rectangle 16"/>
          <p:cNvSpPr/>
          <p:nvPr/>
        </p:nvSpPr>
        <p:spPr>
          <a:xfrm>
            <a:off x="6254093" y="401950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DRIVE TO EACH HOUSE TWICE A WEEK</a:t>
            </a:r>
            <a:endParaRPr lang="en-US" sz="1600" b="1" dirty="0">
              <a:solidFill>
                <a:srgbClr val="FFFFFF"/>
              </a:solidFill>
              <a:latin typeface="Calibri" panose="020F0502020204030204" pitchFamily="34" charset="0"/>
              <a:cs typeface="Helvetica" pitchFamily="34" charset="0"/>
            </a:endParaRPr>
          </a:p>
        </p:txBody>
      </p:sp>
      <p:sp>
        <p:nvSpPr>
          <p:cNvPr id="27" name="Rounded Rectangle 26"/>
          <p:cNvSpPr/>
          <p:nvPr/>
        </p:nvSpPr>
        <p:spPr>
          <a:xfrm>
            <a:off x="6254093" y="3013678"/>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TO COLLECT REFUSE AND RECYCLING</a:t>
            </a:r>
            <a:endParaRPr lang="en-US" sz="1600" b="1" dirty="0">
              <a:solidFill>
                <a:srgbClr val="FFFFFF"/>
              </a:solidFill>
              <a:latin typeface="Calibri" panose="020F0502020204030204" pitchFamily="34" charset="0"/>
              <a:cs typeface="Helvetica" pitchFamily="34" charset="0"/>
            </a:endParaRPr>
          </a:p>
        </p:txBody>
      </p:sp>
      <p:sp>
        <p:nvSpPr>
          <p:cNvPr id="33" name="Rounded Rectangle 32"/>
          <p:cNvSpPr/>
          <p:nvPr/>
        </p:nvSpPr>
        <p:spPr>
          <a:xfrm>
            <a:off x="6236921" y="1998323"/>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solidFill>
                  <a:srgbClr val="FFFFFF"/>
                </a:solidFill>
                <a:latin typeface="Calibri" panose="020F0502020204030204" pitchFamily="34" charset="0"/>
                <a:cs typeface="Helvetica" pitchFamily="34" charset="0"/>
              </a:rPr>
              <a:t>FROM EVERY  RESIDENT’S CURB OR ALLEY</a:t>
            </a:r>
            <a:endParaRPr lang="en-US" sz="1400" b="1" dirty="0">
              <a:solidFill>
                <a:srgbClr val="FFFFFF"/>
              </a:solidFill>
              <a:latin typeface="Calibri" panose="020F0502020204030204" pitchFamily="34" charset="0"/>
              <a:cs typeface="Helvetica" pitchFamily="34" charset="0"/>
            </a:endParaRPr>
          </a:p>
        </p:txBody>
      </p:sp>
      <p:sp>
        <p:nvSpPr>
          <p:cNvPr id="31" name="Rounded Rectangle 30"/>
          <p:cNvSpPr/>
          <p:nvPr/>
        </p:nvSpPr>
        <p:spPr>
          <a:xfrm>
            <a:off x="6236921" y="990600"/>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dirty="0" smtClean="0">
                <a:solidFill>
                  <a:srgbClr val="FFFFFF"/>
                </a:solidFill>
                <a:latin typeface="Calibri" panose="020F0502020204030204" pitchFamily="34" charset="0"/>
                <a:cs typeface="Helvetica" pitchFamily="34" charset="0"/>
              </a:rPr>
              <a:t>TO ENCOURAGE A CLEAN, SUSTAINABLE ENVIRONMENT</a:t>
            </a:r>
            <a:endParaRPr lang="en-US" sz="1200" b="1" dirty="0">
              <a:solidFill>
                <a:srgbClr val="FFFFFF"/>
              </a:solidFill>
              <a:latin typeface="Calibri" panose="020F0502020204030204" pitchFamily="34" charset="0"/>
              <a:cs typeface="Helvetica" pitchFamily="34" charset="0"/>
            </a:endParaRPr>
          </a:p>
        </p:txBody>
      </p:sp>
      <p:sp>
        <p:nvSpPr>
          <p:cNvPr id="19" name="Curved Left Arrow 18"/>
          <p:cNvSpPr/>
          <p:nvPr/>
        </p:nvSpPr>
        <p:spPr>
          <a:xfrm rot="10800000">
            <a:off x="5711154" y="455672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0" name="Curved Left Arrow 19"/>
          <p:cNvSpPr/>
          <p:nvPr/>
        </p:nvSpPr>
        <p:spPr>
          <a:xfrm rot="10800000" flipH="1">
            <a:off x="8138116" y="355089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1" name="Curved Left Arrow 20"/>
          <p:cNvSpPr/>
          <p:nvPr/>
        </p:nvSpPr>
        <p:spPr>
          <a:xfrm rot="10800000">
            <a:off x="5688318" y="257935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2" name="Curved Left Arrow 21"/>
          <p:cNvSpPr/>
          <p:nvPr/>
        </p:nvSpPr>
        <p:spPr>
          <a:xfrm rot="10800000" flipH="1">
            <a:off x="8115280" y="153923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pic>
        <p:nvPicPr>
          <p:cNvPr id="14339" name="Picture 3" descr="V:\CAPA\CAPAShare\Graphics and photos\Photos\Solid Waste\Solid Waste Photos folder\TS moun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 y="0"/>
            <a:ext cx="51421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10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7" grpId="0" animBg="1"/>
      <p:bldP spid="33" grpId="0" animBg="1"/>
      <p:bldP spid="31" grpId="0" animBg="1"/>
      <p:bldP spid="19" grpId="0" animBg="1"/>
      <p:bldP spid="20" grpId="0" animBg="1"/>
      <p:bldP spid="21"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0082" y="1725948"/>
            <a:ext cx="3935714" cy="2623809"/>
          </a:xfrm>
          <a:prstGeom prst="rect">
            <a:avLst/>
          </a:prstGeom>
        </p:spPr>
      </p:pic>
      <p:sp>
        <p:nvSpPr>
          <p:cNvPr id="26" name="Rounded Rectangle 25"/>
          <p:cNvSpPr/>
          <p:nvPr/>
        </p:nvSpPr>
        <p:spPr>
          <a:xfrm>
            <a:off x="6393204" y="419669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CONDUCT  ACTIVITIES</a:t>
            </a:r>
          </a:p>
        </p:txBody>
      </p:sp>
      <p:sp>
        <p:nvSpPr>
          <p:cNvPr id="28" name="Rounded Rectangle 27"/>
          <p:cNvSpPr/>
          <p:nvPr/>
        </p:nvSpPr>
        <p:spPr>
          <a:xfrm>
            <a:off x="6400780" y="31889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DELIVER SERVICES</a:t>
            </a:r>
          </a:p>
        </p:txBody>
      </p:sp>
      <p:sp>
        <p:nvSpPr>
          <p:cNvPr id="29" name="Rounded Rectangle 28"/>
          <p:cNvSpPr/>
          <p:nvPr/>
        </p:nvSpPr>
        <p:spPr>
          <a:xfrm>
            <a:off x="6381695" y="2175515"/>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BENEFIT CUSTOMERS</a:t>
            </a:r>
          </a:p>
        </p:txBody>
      </p:sp>
      <p:sp>
        <p:nvSpPr>
          <p:cNvPr id="30" name="Rounded Rectangle 29"/>
          <p:cNvSpPr/>
          <p:nvPr/>
        </p:nvSpPr>
        <p:spPr>
          <a:xfrm>
            <a:off x="6387490" y="117542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ACHIEVE RESULTS </a:t>
            </a:r>
          </a:p>
        </p:txBody>
      </p:sp>
      <p:sp>
        <p:nvSpPr>
          <p:cNvPr id="25" name="Rounded Rectangle 24"/>
          <p:cNvSpPr/>
          <p:nvPr/>
        </p:nvSpPr>
        <p:spPr>
          <a:xfrm>
            <a:off x="6393204" y="5204434"/>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smtClean="0">
                <a:solidFill>
                  <a:srgbClr val="FFFFFF"/>
                </a:solidFill>
                <a:latin typeface="Calibri" panose="020F0502020204030204" pitchFamily="34" charset="0"/>
                <a:cs typeface="Helvetica" pitchFamily="34" charset="0"/>
              </a:rPr>
              <a:t>TO PROVIDE RESOURCES</a:t>
            </a:r>
            <a:endParaRPr lang="en-US" b="1" dirty="0">
              <a:solidFill>
                <a:srgbClr val="FFFFFF"/>
              </a:solidFill>
              <a:latin typeface="Calibri" panose="020F0502020204030204" pitchFamily="34" charset="0"/>
              <a:cs typeface="Helvetica" pitchFamily="34" charset="0"/>
            </a:endParaRPr>
          </a:p>
        </p:txBody>
      </p:sp>
      <p:sp>
        <p:nvSpPr>
          <p:cNvPr id="20" name="Curved Left Arrow 19"/>
          <p:cNvSpPr/>
          <p:nvPr/>
        </p:nvSpPr>
        <p:spPr>
          <a:xfrm rot="10800000" flipH="1">
            <a:off x="8288654" y="480058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1" name="Curved Left Arrow 20"/>
          <p:cNvSpPr/>
          <p:nvPr/>
        </p:nvSpPr>
        <p:spPr>
          <a:xfrm rot="10800000">
            <a:off x="5838856" y="382904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2" name="Curved Left Arrow 21"/>
          <p:cNvSpPr/>
          <p:nvPr/>
        </p:nvSpPr>
        <p:spPr>
          <a:xfrm rot="10800000" flipH="1">
            <a:off x="8293114" y="2788926"/>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3" name="Curved Left Arrow 22"/>
          <p:cNvSpPr/>
          <p:nvPr/>
        </p:nvSpPr>
        <p:spPr>
          <a:xfrm rot="10800000">
            <a:off x="5819806" y="17259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16" name="Rounded Rectangle 15"/>
          <p:cNvSpPr/>
          <p:nvPr/>
        </p:nvSpPr>
        <p:spPr>
          <a:xfrm>
            <a:off x="2464051"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CONDUCT  ACTIVITIES</a:t>
            </a:r>
          </a:p>
        </p:txBody>
      </p:sp>
      <p:sp>
        <p:nvSpPr>
          <p:cNvPr id="17" name="Rounded Rectangle 16"/>
          <p:cNvSpPr/>
          <p:nvPr/>
        </p:nvSpPr>
        <p:spPr>
          <a:xfrm>
            <a:off x="4434821"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DELIVER SERVICES</a:t>
            </a:r>
          </a:p>
        </p:txBody>
      </p:sp>
      <p:sp>
        <p:nvSpPr>
          <p:cNvPr id="31" name="Rounded Rectangle 30"/>
          <p:cNvSpPr/>
          <p:nvPr/>
        </p:nvSpPr>
        <p:spPr>
          <a:xfrm>
            <a:off x="568601" y="5204434"/>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smtClean="0">
                <a:solidFill>
                  <a:srgbClr val="FFFFFF"/>
                </a:solidFill>
                <a:latin typeface="Calibri" panose="020F0502020204030204" pitchFamily="34" charset="0"/>
                <a:cs typeface="Helvetica" pitchFamily="34" charset="0"/>
              </a:rPr>
              <a:t>WE USE RESOURCES</a:t>
            </a:r>
            <a:endParaRPr lang="en-US" b="1" dirty="0">
              <a:solidFill>
                <a:srgbClr val="FFFFFF"/>
              </a:solidFill>
              <a:latin typeface="Calibri" panose="020F0502020204030204" pitchFamily="34" charset="0"/>
              <a:cs typeface="Helvetica" pitchFamily="34" charset="0"/>
            </a:endParaRPr>
          </a:p>
        </p:txBody>
      </p:sp>
      <p:sp>
        <p:nvSpPr>
          <p:cNvPr id="33" name="Curved Left Arrow 32"/>
          <p:cNvSpPr/>
          <p:nvPr/>
        </p:nvSpPr>
        <p:spPr>
          <a:xfrm rot="16200000">
            <a:off x="4064251" y="446071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34" name="Curved Left Arrow 33"/>
          <p:cNvSpPr/>
          <p:nvPr/>
        </p:nvSpPr>
        <p:spPr>
          <a:xfrm rot="16200000" flipH="1">
            <a:off x="6035021" y="601659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38" name="Curved Left Arrow 37"/>
          <p:cNvSpPr/>
          <p:nvPr/>
        </p:nvSpPr>
        <p:spPr>
          <a:xfrm rot="16200000" flipH="1">
            <a:off x="2212614" y="603123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41" name="Title 4"/>
          <p:cNvSpPr txBox="1">
            <a:spLocks/>
          </p:cNvSpPr>
          <p:nvPr/>
        </p:nvSpPr>
        <p:spPr>
          <a:xfrm rot="16200000">
            <a:off x="3664434" y="2612873"/>
            <a:ext cx="3474683" cy="90074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pPr algn="ctr"/>
            <a:r>
              <a:rPr lang="en-US" dirty="0" smtClean="0">
                <a:solidFill>
                  <a:srgbClr val="FFFFFF"/>
                </a:solidFill>
                <a:latin typeface="Calibri" panose="020F0502020204030204" pitchFamily="34" charset="0"/>
              </a:rPr>
              <a:t>Public Services</a:t>
            </a:r>
            <a:endParaRPr lang="en-US" dirty="0">
              <a:solidFill>
                <a:srgbClr val="FFFFFF"/>
              </a:solidFill>
              <a:latin typeface="Calibri" panose="020F0502020204030204" pitchFamily="34" charset="0"/>
            </a:endParaRPr>
          </a:p>
        </p:txBody>
      </p:sp>
      <p:sp>
        <p:nvSpPr>
          <p:cNvPr id="6" name="Title 5"/>
          <p:cNvSpPr>
            <a:spLocks noGrp="1"/>
          </p:cNvSpPr>
          <p:nvPr>
            <p:ph type="title"/>
          </p:nvPr>
        </p:nvSpPr>
        <p:spPr>
          <a:xfrm>
            <a:off x="568601" y="4634061"/>
            <a:ext cx="3165199" cy="457200"/>
          </a:xfrm>
        </p:spPr>
        <p:txBody>
          <a:bodyPr>
            <a:normAutofit fontScale="90000"/>
          </a:bodyPr>
          <a:lstStyle/>
          <a:p>
            <a:r>
              <a:rPr lang="en-US" sz="2800" b="1" dirty="0" smtClean="0">
                <a:solidFill>
                  <a:schemeClr val="bg1"/>
                </a:solidFill>
                <a:latin typeface="Calibri" panose="020F0502020204030204" pitchFamily="34" charset="0"/>
              </a:rPr>
              <a:t>Internal Services</a:t>
            </a:r>
            <a:endParaRPr lang="en-US" sz="2800" b="1" dirty="0">
              <a:solidFill>
                <a:schemeClr val="bg1"/>
              </a:solidFill>
              <a:latin typeface="Calibri" panose="020F0502020204030204" pitchFamily="34" charset="0"/>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082" y="1725948"/>
            <a:ext cx="3935714" cy="262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3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P spid="16" grpId="0" animBg="1"/>
      <p:bldP spid="17" grpId="0" animBg="1"/>
      <p:bldP spid="31" grpId="0" animBg="1"/>
      <p:bldP spid="33" grpId="0" animBg="1"/>
      <p:bldP spid="34" grpId="0" animBg="1"/>
      <p:bldP spid="38" grpId="0" animBg="1"/>
      <p:bldP spid="41"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27" name="Rounded Rectangle 26"/>
          <p:cNvSpPr/>
          <p:nvPr/>
        </p:nvSpPr>
        <p:spPr>
          <a:xfrm>
            <a:off x="6452225" y="318131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TO COLLECT REFUSE AND RECYCLING</a:t>
            </a:r>
            <a:endParaRPr lang="en-US" sz="1600" b="1" dirty="0">
              <a:solidFill>
                <a:srgbClr val="FFFFFF"/>
              </a:solidFill>
              <a:latin typeface="Calibri" panose="020F0502020204030204" pitchFamily="34" charset="0"/>
              <a:cs typeface="Helvetica" pitchFamily="34" charset="0"/>
            </a:endParaRPr>
          </a:p>
        </p:txBody>
      </p:sp>
      <p:sp>
        <p:nvSpPr>
          <p:cNvPr id="33" name="Rounded Rectangle 32"/>
          <p:cNvSpPr/>
          <p:nvPr/>
        </p:nvSpPr>
        <p:spPr>
          <a:xfrm>
            <a:off x="6435053" y="21659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solidFill>
                  <a:srgbClr val="FFFFFF"/>
                </a:solidFill>
                <a:latin typeface="Calibri" panose="020F0502020204030204" pitchFamily="34" charset="0"/>
                <a:cs typeface="Helvetica" pitchFamily="34" charset="0"/>
              </a:rPr>
              <a:t>FROM EVERY  RESIDENT’S CURB OR ALLEY</a:t>
            </a:r>
            <a:endParaRPr lang="en-US" sz="1400" b="1" dirty="0">
              <a:solidFill>
                <a:srgbClr val="FFFFFF"/>
              </a:solidFill>
              <a:latin typeface="Calibri" panose="020F0502020204030204" pitchFamily="34" charset="0"/>
              <a:cs typeface="Helvetica" pitchFamily="34" charset="0"/>
            </a:endParaRPr>
          </a:p>
        </p:txBody>
      </p:sp>
      <p:sp>
        <p:nvSpPr>
          <p:cNvPr id="31" name="Rounded Rectangle 30"/>
          <p:cNvSpPr/>
          <p:nvPr/>
        </p:nvSpPr>
        <p:spPr>
          <a:xfrm>
            <a:off x="6435053" y="115823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dirty="0" smtClean="0">
                <a:solidFill>
                  <a:srgbClr val="FFFFFF"/>
                </a:solidFill>
                <a:latin typeface="Calibri" panose="020F0502020204030204" pitchFamily="34" charset="0"/>
                <a:cs typeface="Helvetica" pitchFamily="34" charset="0"/>
              </a:rPr>
              <a:t>TO ENCOURAGE A CLEAN, SUSTAINABLE ENVIRONMENT</a:t>
            </a:r>
            <a:endParaRPr lang="en-US" sz="1200" b="1" dirty="0">
              <a:solidFill>
                <a:srgbClr val="FFFFFF"/>
              </a:solidFill>
              <a:latin typeface="Calibri" panose="020F0502020204030204" pitchFamily="34" charset="0"/>
              <a:cs typeface="Helvetica" pitchFamily="34" charset="0"/>
            </a:endParaRPr>
          </a:p>
        </p:txBody>
      </p:sp>
      <p:sp>
        <p:nvSpPr>
          <p:cNvPr id="19" name="Curved Left Arrow 18"/>
          <p:cNvSpPr/>
          <p:nvPr/>
        </p:nvSpPr>
        <p:spPr>
          <a:xfrm rot="10800000">
            <a:off x="5909286" y="472435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0" name="Curved Left Arrow 19"/>
          <p:cNvSpPr/>
          <p:nvPr/>
        </p:nvSpPr>
        <p:spPr>
          <a:xfrm rot="10800000" flipH="1">
            <a:off x="8336248" y="371853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1" name="Curved Left Arrow 20"/>
          <p:cNvSpPr/>
          <p:nvPr/>
        </p:nvSpPr>
        <p:spPr>
          <a:xfrm rot="10800000">
            <a:off x="5886450" y="274699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2" name="Curved Left Arrow 21"/>
          <p:cNvSpPr/>
          <p:nvPr/>
        </p:nvSpPr>
        <p:spPr>
          <a:xfrm rot="10800000" flipH="1">
            <a:off x="8313412" y="1706873"/>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047850" y="5197243"/>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TO REPAIR AND MAINTAIN VEHICLES</a:t>
            </a:r>
            <a:endParaRPr lang="en-US" sz="1600" b="1" dirty="0">
              <a:solidFill>
                <a:srgbClr val="FFFFFF"/>
              </a:solidFill>
              <a:latin typeface="Calibri" panose="020F0502020204030204" pitchFamily="34" charset="0"/>
              <a:cs typeface="Helvetica" pitchFamily="34" charset="0"/>
            </a:endParaRPr>
          </a:p>
        </p:txBody>
      </p:sp>
      <p:sp>
        <p:nvSpPr>
          <p:cNvPr id="18" name="Rounded Rectangle 17"/>
          <p:cNvSpPr/>
          <p:nvPr/>
        </p:nvSpPr>
        <p:spPr>
          <a:xfrm>
            <a:off x="4018620" y="5197243"/>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TO KEEP THEM OPERATING EFFECTIVELY</a:t>
            </a:r>
            <a:endParaRPr lang="en-US" sz="1600" b="1" dirty="0">
              <a:solidFill>
                <a:srgbClr val="FFFFFF"/>
              </a:solidFill>
              <a:latin typeface="Calibri" panose="020F0502020204030204" pitchFamily="34" charset="0"/>
              <a:cs typeface="Helvetica" pitchFamily="34" charset="0"/>
            </a:endParaRPr>
          </a:p>
        </p:txBody>
      </p:sp>
      <p:sp>
        <p:nvSpPr>
          <p:cNvPr id="24" name="Rounded Rectangle 23"/>
          <p:cNvSpPr/>
          <p:nvPr/>
        </p:nvSpPr>
        <p:spPr>
          <a:xfrm>
            <a:off x="152400" y="5197243"/>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USE TECHS AND TOOLS</a:t>
            </a:r>
            <a:endParaRPr lang="en-US" sz="1600" b="1" dirty="0">
              <a:solidFill>
                <a:srgbClr val="FFFFFF"/>
              </a:solidFill>
              <a:latin typeface="Calibri" panose="020F0502020204030204" pitchFamily="34" charset="0"/>
              <a:cs typeface="Helvetica" pitchFamily="34" charset="0"/>
            </a:endParaRPr>
          </a:p>
        </p:txBody>
      </p:sp>
      <p:sp>
        <p:nvSpPr>
          <p:cNvPr id="25" name="Curved Left Arrow 24"/>
          <p:cNvSpPr/>
          <p:nvPr/>
        </p:nvSpPr>
        <p:spPr>
          <a:xfrm rot="16200000">
            <a:off x="3648050" y="445352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6" name="Curved Left Arrow 25"/>
          <p:cNvSpPr/>
          <p:nvPr/>
        </p:nvSpPr>
        <p:spPr>
          <a:xfrm rot="16200000" flipH="1">
            <a:off x="5913124" y="600940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8" name="Curved Left Arrow 27"/>
          <p:cNvSpPr/>
          <p:nvPr/>
        </p:nvSpPr>
        <p:spPr>
          <a:xfrm rot="16200000" flipH="1">
            <a:off x="1796413" y="60240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9" name="Rounded Rectangle 28"/>
          <p:cNvSpPr/>
          <p:nvPr/>
        </p:nvSpPr>
        <p:spPr>
          <a:xfrm>
            <a:off x="6444609" y="5192985"/>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SO THAT DRIVERS AND TRUCKS</a:t>
            </a:r>
            <a:endParaRPr lang="en-US" sz="1600" b="1" dirty="0">
              <a:solidFill>
                <a:srgbClr val="FFFFFF"/>
              </a:solidFill>
              <a:latin typeface="Calibri" panose="020F0502020204030204" pitchFamily="34" charset="0"/>
              <a:cs typeface="Helvetica" pitchFamily="34" charset="0"/>
            </a:endParaRPr>
          </a:p>
        </p:txBody>
      </p:sp>
      <p:sp>
        <p:nvSpPr>
          <p:cNvPr id="30" name="Rounded Rectangle 29"/>
          <p:cNvSpPr/>
          <p:nvPr/>
        </p:nvSpPr>
        <p:spPr>
          <a:xfrm>
            <a:off x="6452225" y="4187146"/>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CAN DRIVE TO EACH HOUSE TWICE A WEEK</a:t>
            </a:r>
            <a:endParaRPr lang="en-US" sz="1600" b="1" dirty="0">
              <a:solidFill>
                <a:srgbClr val="FFFFFF"/>
              </a:solidFill>
              <a:latin typeface="Calibri" panose="020F0502020204030204" pitchFamily="34" charset="0"/>
              <a:cs typeface="Helvetica" pitchFamily="34" charset="0"/>
            </a:endParaRPr>
          </a:p>
        </p:txBody>
      </p:sp>
    </p:spTree>
    <p:extLst>
      <p:ext uri="{BB962C8B-B14F-4D97-AF65-F5344CB8AC3E}">
        <p14:creationId xmlns:p14="http://schemas.microsoft.com/office/powerpoint/2010/main" val="339328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1" grpId="0" animBg="1"/>
      <p:bldP spid="19" grpId="0" animBg="1"/>
      <p:bldP spid="20" grpId="0" animBg="1"/>
      <p:bldP spid="21" grpId="0" animBg="1"/>
      <p:bldP spid="22" grpId="0" animBg="1"/>
      <p:bldP spid="16" grpId="0" animBg="1"/>
      <p:bldP spid="18" grpId="0" animBg="1"/>
      <p:bldP spid="24" grpId="0" animBg="1"/>
      <p:bldP spid="25" grpId="0" animBg="1"/>
      <p:bldP spid="26" grpId="0" animBg="1"/>
      <p:bldP spid="28" grpId="0" animBg="1"/>
      <p:bldP spid="29"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7" name="Rounded Rectangle 26"/>
          <p:cNvSpPr/>
          <p:nvPr/>
        </p:nvSpPr>
        <p:spPr>
          <a:xfrm>
            <a:off x="6680825" y="318131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TO COLLECT REFUSE AND RECYCLING</a:t>
            </a:r>
            <a:endParaRPr lang="en-US" sz="1600" b="1" dirty="0">
              <a:solidFill>
                <a:srgbClr val="FFFFFF"/>
              </a:solidFill>
              <a:latin typeface="Calibri" panose="020F0502020204030204" pitchFamily="34" charset="0"/>
              <a:cs typeface="Helvetica" pitchFamily="34" charset="0"/>
            </a:endParaRPr>
          </a:p>
        </p:txBody>
      </p:sp>
      <p:sp>
        <p:nvSpPr>
          <p:cNvPr id="33" name="Rounded Rectangle 32"/>
          <p:cNvSpPr/>
          <p:nvPr/>
        </p:nvSpPr>
        <p:spPr>
          <a:xfrm>
            <a:off x="6663653" y="21659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solidFill>
                  <a:srgbClr val="FFFFFF"/>
                </a:solidFill>
                <a:latin typeface="Calibri" panose="020F0502020204030204" pitchFamily="34" charset="0"/>
                <a:cs typeface="Helvetica" pitchFamily="34" charset="0"/>
              </a:rPr>
              <a:t>FROM EVERY  RESIDENT’S CURB OR ALLEY</a:t>
            </a:r>
            <a:endParaRPr lang="en-US" sz="1400" b="1" dirty="0">
              <a:solidFill>
                <a:srgbClr val="FFFFFF"/>
              </a:solidFill>
              <a:latin typeface="Calibri" panose="020F0502020204030204" pitchFamily="34" charset="0"/>
              <a:cs typeface="Helvetica" pitchFamily="34" charset="0"/>
            </a:endParaRPr>
          </a:p>
        </p:txBody>
      </p:sp>
      <p:sp>
        <p:nvSpPr>
          <p:cNvPr id="31" name="Rounded Rectangle 30"/>
          <p:cNvSpPr/>
          <p:nvPr/>
        </p:nvSpPr>
        <p:spPr>
          <a:xfrm>
            <a:off x="6663653" y="115823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dirty="0" smtClean="0">
                <a:solidFill>
                  <a:srgbClr val="FFFFFF"/>
                </a:solidFill>
                <a:latin typeface="Calibri" panose="020F0502020204030204" pitchFamily="34" charset="0"/>
                <a:cs typeface="Helvetica" pitchFamily="34" charset="0"/>
              </a:rPr>
              <a:t>TO ENCOURAGE A CLEAN, SUSTAINABLE ENVIRONMENT</a:t>
            </a:r>
            <a:endParaRPr lang="en-US" sz="1200" b="1" dirty="0">
              <a:solidFill>
                <a:srgbClr val="FFFFFF"/>
              </a:solidFill>
              <a:latin typeface="Calibri" panose="020F0502020204030204" pitchFamily="34" charset="0"/>
              <a:cs typeface="Helvetica" pitchFamily="34" charset="0"/>
            </a:endParaRPr>
          </a:p>
        </p:txBody>
      </p:sp>
      <p:sp>
        <p:nvSpPr>
          <p:cNvPr id="19" name="Curved Left Arrow 18"/>
          <p:cNvSpPr/>
          <p:nvPr/>
        </p:nvSpPr>
        <p:spPr>
          <a:xfrm rot="10800000">
            <a:off x="6137886" y="472435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0" name="Curved Left Arrow 19"/>
          <p:cNvSpPr/>
          <p:nvPr/>
        </p:nvSpPr>
        <p:spPr>
          <a:xfrm rot="10800000" flipH="1">
            <a:off x="8564848" y="371853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1" name="Curved Left Arrow 20"/>
          <p:cNvSpPr/>
          <p:nvPr/>
        </p:nvSpPr>
        <p:spPr>
          <a:xfrm rot="10800000">
            <a:off x="6115050" y="274699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2" name="Curved Left Arrow 21"/>
          <p:cNvSpPr/>
          <p:nvPr/>
        </p:nvSpPr>
        <p:spPr>
          <a:xfrm rot="10800000" flipH="1">
            <a:off x="8542012" y="1706873"/>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16" name="Rounded Rectangle 15"/>
          <p:cNvSpPr/>
          <p:nvPr/>
        </p:nvSpPr>
        <p:spPr>
          <a:xfrm>
            <a:off x="2124050" y="5197243"/>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ARE UTILIZED TO RECRUIT APPLICANTS</a:t>
            </a:r>
            <a:endParaRPr lang="en-US" sz="1600" b="1" dirty="0">
              <a:solidFill>
                <a:srgbClr val="FFFFFF"/>
              </a:solidFill>
              <a:latin typeface="Calibri" panose="020F0502020204030204" pitchFamily="34" charset="0"/>
              <a:cs typeface="Helvetica" pitchFamily="34" charset="0"/>
            </a:endParaRPr>
          </a:p>
        </p:txBody>
      </p:sp>
      <p:sp>
        <p:nvSpPr>
          <p:cNvPr id="18" name="Rounded Rectangle 17"/>
          <p:cNvSpPr/>
          <p:nvPr/>
        </p:nvSpPr>
        <p:spPr>
          <a:xfrm>
            <a:off x="4094820" y="5197243"/>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AND HIRE QUALIFIED DRIVERS</a:t>
            </a:r>
            <a:endParaRPr lang="en-US" sz="1600" b="1" dirty="0">
              <a:solidFill>
                <a:srgbClr val="FFFFFF"/>
              </a:solidFill>
              <a:latin typeface="Calibri" panose="020F0502020204030204" pitchFamily="34" charset="0"/>
              <a:cs typeface="Helvetica" pitchFamily="34" charset="0"/>
            </a:endParaRPr>
          </a:p>
        </p:txBody>
      </p:sp>
      <p:sp>
        <p:nvSpPr>
          <p:cNvPr id="24" name="Rounded Rectangle 23"/>
          <p:cNvSpPr/>
          <p:nvPr/>
        </p:nvSpPr>
        <p:spPr>
          <a:xfrm>
            <a:off x="228600" y="5197243"/>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ANALYSTS, COMPUTERS AND WEBSITES</a:t>
            </a:r>
            <a:endParaRPr lang="en-US" sz="1600" b="1" dirty="0">
              <a:solidFill>
                <a:srgbClr val="FFFFFF"/>
              </a:solidFill>
              <a:latin typeface="Calibri" panose="020F0502020204030204" pitchFamily="34" charset="0"/>
              <a:cs typeface="Helvetica" pitchFamily="34" charset="0"/>
            </a:endParaRPr>
          </a:p>
        </p:txBody>
      </p:sp>
      <p:sp>
        <p:nvSpPr>
          <p:cNvPr id="25" name="Curved Left Arrow 24"/>
          <p:cNvSpPr/>
          <p:nvPr/>
        </p:nvSpPr>
        <p:spPr>
          <a:xfrm rot="16200000">
            <a:off x="3724250" y="445352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6" name="Curved Left Arrow 25"/>
          <p:cNvSpPr/>
          <p:nvPr/>
        </p:nvSpPr>
        <p:spPr>
          <a:xfrm rot="16200000" flipH="1">
            <a:off x="6256026" y="5742699"/>
            <a:ext cx="457200" cy="1356353"/>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8" name="Curved Left Arrow 27"/>
          <p:cNvSpPr/>
          <p:nvPr/>
        </p:nvSpPr>
        <p:spPr>
          <a:xfrm rot="16200000" flipH="1">
            <a:off x="1872613" y="60240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29" name="Rounded Rectangle 28"/>
          <p:cNvSpPr/>
          <p:nvPr/>
        </p:nvSpPr>
        <p:spPr>
          <a:xfrm>
            <a:off x="6673209" y="5192985"/>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SO THAT DRIVERS AND TRUCKS</a:t>
            </a:r>
            <a:endParaRPr lang="en-US" sz="1600" b="1" dirty="0">
              <a:solidFill>
                <a:srgbClr val="FFFFFF"/>
              </a:solidFill>
              <a:latin typeface="Calibri" panose="020F0502020204030204" pitchFamily="34" charset="0"/>
              <a:cs typeface="Helvetica" pitchFamily="34" charset="0"/>
            </a:endParaRPr>
          </a:p>
        </p:txBody>
      </p:sp>
      <p:sp>
        <p:nvSpPr>
          <p:cNvPr id="30" name="Rounded Rectangle 29"/>
          <p:cNvSpPr/>
          <p:nvPr/>
        </p:nvSpPr>
        <p:spPr>
          <a:xfrm>
            <a:off x="6680825" y="4187146"/>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smtClean="0">
                <a:solidFill>
                  <a:srgbClr val="FFFFFF"/>
                </a:solidFill>
                <a:latin typeface="Calibri" panose="020F0502020204030204" pitchFamily="34" charset="0"/>
                <a:cs typeface="Helvetica" pitchFamily="34" charset="0"/>
              </a:rPr>
              <a:t>CAN DRIVE TO EACH HOUSE TWICE A WEEK</a:t>
            </a:r>
            <a:endParaRPr lang="en-US" sz="1600" b="1" dirty="0">
              <a:solidFill>
                <a:srgbClr val="FFFFFF"/>
              </a:solidFill>
              <a:latin typeface="Calibri" panose="020F0502020204030204" pitchFamily="34" charset="0"/>
              <a:cs typeface="Helvetica" pitchFamily="34" charset="0"/>
            </a:endParaRPr>
          </a:p>
        </p:txBody>
      </p:sp>
    </p:spTree>
    <p:extLst>
      <p:ext uri="{BB962C8B-B14F-4D97-AF65-F5344CB8AC3E}">
        <p14:creationId xmlns:p14="http://schemas.microsoft.com/office/powerpoint/2010/main" val="141740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1" grpId="0" animBg="1"/>
      <p:bldP spid="19" grpId="0" animBg="1"/>
      <p:bldP spid="20" grpId="0" animBg="1"/>
      <p:bldP spid="21" grpId="0" animBg="1"/>
      <p:bldP spid="22" grpId="0" animBg="1"/>
      <p:bldP spid="16" grpId="0" animBg="1"/>
      <p:bldP spid="18" grpId="0" animBg="1"/>
      <p:bldP spid="24" grpId="0" animBg="1"/>
      <p:bldP spid="25" grpId="0" animBg="1"/>
      <p:bldP spid="26" grpId="0" animBg="1"/>
      <p:bldP spid="28"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4E9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Subtitle 2"/>
          <p:cNvSpPr txBox="1">
            <a:spLocks/>
          </p:cNvSpPr>
          <p:nvPr/>
        </p:nvSpPr>
        <p:spPr>
          <a:xfrm>
            <a:off x="914400" y="3124200"/>
            <a:ext cx="7315200" cy="3048000"/>
          </a:xfrm>
          <a:prstGeom prst="rect">
            <a:avLst/>
          </a:prstGeom>
          <a:solidFill>
            <a:srgbClr val="000000">
              <a:alpha val="89804"/>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b="1" dirty="0" smtClean="0"/>
              <a:t>Group Exercise</a:t>
            </a:r>
          </a:p>
          <a:p>
            <a:pPr marL="457200" indent="-457200" algn="l">
              <a:buFont typeface="Wingdings" panose="05000000000000000000" pitchFamily="2" charset="2"/>
              <a:buChar char="§"/>
            </a:pPr>
            <a:r>
              <a:rPr lang="en-US" sz="2800" dirty="0" smtClean="0"/>
              <a:t>Pick one key service that you provide</a:t>
            </a:r>
          </a:p>
          <a:p>
            <a:pPr marL="457200" indent="-457200" algn="l">
              <a:buFont typeface="Wingdings" panose="05000000000000000000" pitchFamily="2" charset="2"/>
              <a:buChar char="§"/>
            </a:pPr>
            <a:r>
              <a:rPr lang="en-US" sz="2800" dirty="0" smtClean="0"/>
              <a:t>Fill out the logic model for that service</a:t>
            </a:r>
          </a:p>
          <a:p>
            <a:pPr marL="457200" indent="-457200" algn="l">
              <a:buFont typeface="Wingdings" panose="05000000000000000000" pitchFamily="2" charset="2"/>
              <a:buChar char="§"/>
            </a:pPr>
            <a:r>
              <a:rPr lang="en-US" sz="2800" dirty="0" smtClean="0"/>
              <a:t>Share with others at your table</a:t>
            </a:r>
          </a:p>
          <a:p>
            <a:pPr marL="457200" indent="-457200" algn="l">
              <a:buFont typeface="Wingdings" panose="05000000000000000000" pitchFamily="2" charset="2"/>
              <a:buChar char="§"/>
            </a:pPr>
            <a:r>
              <a:rPr lang="en-US" sz="2800" dirty="0" smtClean="0"/>
              <a:t>After everyone has shared, pick one example from each table to share with the group</a:t>
            </a:r>
            <a:endParaRPr lang="en-US" sz="2800" dirty="0"/>
          </a:p>
        </p:txBody>
      </p:sp>
    </p:spTree>
    <p:extLst>
      <p:ext uri="{BB962C8B-B14F-4D97-AF65-F5344CB8AC3E}">
        <p14:creationId xmlns:p14="http://schemas.microsoft.com/office/powerpoint/2010/main" val="18821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7" y="0"/>
            <a:ext cx="9135533" cy="6858000"/>
          </a:xfrm>
          <a:prstGeom prst="rect">
            <a:avLst/>
          </a:prstGeom>
        </p:spPr>
      </p:pic>
      <p:sp>
        <p:nvSpPr>
          <p:cNvPr id="6" name="TextBox 5"/>
          <p:cNvSpPr txBox="1"/>
          <p:nvPr/>
        </p:nvSpPr>
        <p:spPr>
          <a:xfrm>
            <a:off x="0" y="59684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Abigail do? </a:t>
            </a:r>
            <a:endParaRPr lang="en-US" sz="3200" b="1" dirty="0">
              <a:solidFill>
                <a:prstClr val="white"/>
              </a:solidFill>
            </a:endParaRPr>
          </a:p>
        </p:txBody>
      </p:sp>
    </p:spTree>
    <p:extLst>
      <p:ext uri="{BB962C8B-B14F-4D97-AF65-F5344CB8AC3E}">
        <p14:creationId xmlns:p14="http://schemas.microsoft.com/office/powerpoint/2010/main" val="29167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44" name="Title 1"/>
          <p:cNvSpPr>
            <a:spLocks noGrp="1"/>
          </p:cNvSpPr>
          <p:nvPr>
            <p:ph type="title"/>
          </p:nvPr>
        </p:nvSpPr>
        <p:spPr>
          <a:xfrm>
            <a:off x="864892" y="304800"/>
            <a:ext cx="7966621" cy="594391"/>
          </a:xfrm>
        </p:spPr>
        <p:txBody>
          <a:bodyPr>
            <a:normAutofit/>
          </a:bodyPr>
          <a:lstStyle/>
          <a:p>
            <a:pPr algn="l"/>
            <a:r>
              <a:rPr lang="en-US" sz="2800" b="1" dirty="0" smtClean="0">
                <a:solidFill>
                  <a:schemeClr val="bg1"/>
                </a:solidFill>
                <a:latin typeface="Calibri" panose="020F0502020204030204" pitchFamily="34" charset="0"/>
              </a:rPr>
              <a:t>What’s your strategy? </a:t>
            </a:r>
            <a:endParaRPr lang="en-US" sz="2800" b="1" dirty="0">
              <a:solidFill>
                <a:schemeClr val="bg1"/>
              </a:solidFill>
              <a:latin typeface="Calibri" panose="020F0502020204030204" pitchFamily="34" charset="0"/>
            </a:endParaRPr>
          </a:p>
        </p:txBody>
      </p:sp>
      <p:sp>
        <p:nvSpPr>
          <p:cNvPr id="24" name="Rounded Rectangle 23"/>
          <p:cNvSpPr/>
          <p:nvPr/>
        </p:nvSpPr>
        <p:spPr>
          <a:xfrm>
            <a:off x="3429000" y="1221158"/>
            <a:ext cx="5440633" cy="91439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25" name="Rounded Rectangle 24"/>
          <p:cNvSpPr/>
          <p:nvPr/>
        </p:nvSpPr>
        <p:spPr>
          <a:xfrm>
            <a:off x="3429000" y="2226984"/>
            <a:ext cx="5440633" cy="91439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26" name="Rounded Rectangle 25"/>
          <p:cNvSpPr/>
          <p:nvPr/>
        </p:nvSpPr>
        <p:spPr>
          <a:xfrm>
            <a:off x="3429000" y="3232816"/>
            <a:ext cx="5440633" cy="91439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28" name="Rounded Rectangle 27"/>
          <p:cNvSpPr/>
          <p:nvPr/>
        </p:nvSpPr>
        <p:spPr>
          <a:xfrm>
            <a:off x="3429000" y="4238642"/>
            <a:ext cx="5440633" cy="91439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29" name="Rounded Rectangle 28"/>
          <p:cNvSpPr/>
          <p:nvPr/>
        </p:nvSpPr>
        <p:spPr>
          <a:xfrm>
            <a:off x="3429000" y="5244471"/>
            <a:ext cx="5440633" cy="91439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22" name="Rounded Rectangle 21"/>
          <p:cNvSpPr/>
          <p:nvPr/>
        </p:nvSpPr>
        <p:spPr>
          <a:xfrm>
            <a:off x="939204" y="4250065"/>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CONDUCT  ACTIVITIES</a:t>
            </a:r>
          </a:p>
        </p:txBody>
      </p:sp>
      <p:sp>
        <p:nvSpPr>
          <p:cNvPr id="23" name="Rounded Rectangle 22"/>
          <p:cNvSpPr/>
          <p:nvPr/>
        </p:nvSpPr>
        <p:spPr>
          <a:xfrm>
            <a:off x="946780" y="3242328"/>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DELIVER SERVICES</a:t>
            </a:r>
          </a:p>
        </p:txBody>
      </p:sp>
      <p:sp>
        <p:nvSpPr>
          <p:cNvPr id="30" name="Rounded Rectangle 29"/>
          <p:cNvSpPr/>
          <p:nvPr/>
        </p:nvSpPr>
        <p:spPr>
          <a:xfrm>
            <a:off x="927695" y="2228881"/>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BENEFIT CUSTOMERS</a:t>
            </a:r>
          </a:p>
        </p:txBody>
      </p:sp>
      <p:sp>
        <p:nvSpPr>
          <p:cNvPr id="34" name="Rounded Rectangle 33"/>
          <p:cNvSpPr/>
          <p:nvPr/>
        </p:nvSpPr>
        <p:spPr>
          <a:xfrm>
            <a:off x="927695" y="120589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latin typeface="Calibri" panose="020F0502020204030204" pitchFamily="34" charset="0"/>
                <a:cs typeface="Helvetica" pitchFamily="34" charset="0"/>
              </a:rPr>
              <a:t>TO ACHIEVE RESULTS </a:t>
            </a:r>
          </a:p>
        </p:txBody>
      </p:sp>
      <p:sp>
        <p:nvSpPr>
          <p:cNvPr id="35" name="Rounded Rectangle 34"/>
          <p:cNvSpPr/>
          <p:nvPr/>
        </p:nvSpPr>
        <p:spPr>
          <a:xfrm>
            <a:off x="939204" y="5257800"/>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smtClean="0">
                <a:solidFill>
                  <a:srgbClr val="FFFFFF"/>
                </a:solidFill>
                <a:latin typeface="Calibri" panose="020F0502020204030204" pitchFamily="34" charset="0"/>
                <a:cs typeface="Helvetica" pitchFamily="34" charset="0"/>
              </a:rPr>
              <a:t>WE USE RESOURCES</a:t>
            </a:r>
            <a:endParaRPr lang="en-US" b="1" dirty="0">
              <a:solidFill>
                <a:srgbClr val="FFFFFF"/>
              </a:solidFill>
              <a:latin typeface="Calibri" panose="020F0502020204030204" pitchFamily="34" charset="0"/>
              <a:cs typeface="Helvetica" pitchFamily="34" charset="0"/>
            </a:endParaRPr>
          </a:p>
        </p:txBody>
      </p:sp>
      <p:sp>
        <p:nvSpPr>
          <p:cNvPr id="37" name="Curved Left Arrow 36"/>
          <p:cNvSpPr/>
          <p:nvPr/>
        </p:nvSpPr>
        <p:spPr>
          <a:xfrm rot="10800000">
            <a:off x="407692" y="478727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38" name="Curved Left Arrow 37"/>
          <p:cNvSpPr/>
          <p:nvPr/>
        </p:nvSpPr>
        <p:spPr>
          <a:xfrm rot="10800000" flipH="1">
            <a:off x="2834654" y="378145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39" name="Curved Left Arrow 38"/>
          <p:cNvSpPr/>
          <p:nvPr/>
        </p:nvSpPr>
        <p:spPr>
          <a:xfrm rot="10800000">
            <a:off x="384856" y="280991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
        <p:nvSpPr>
          <p:cNvPr id="40" name="Curved Left Arrow 39"/>
          <p:cNvSpPr/>
          <p:nvPr/>
        </p:nvSpPr>
        <p:spPr>
          <a:xfrm rot="10800000" flipH="1">
            <a:off x="2811818" y="176979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21573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0" grpId="0" animBg="1"/>
      <p:bldP spid="34" grpId="0" animBg="1"/>
      <p:bldP spid="35" grpId="0" animBg="1"/>
      <p:bldP spid="37" grpId="0" animBg="1"/>
      <p:bldP spid="38"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0500" y="1"/>
            <a:ext cx="5143500" cy="6858000"/>
          </a:xfrm>
          <a:prstGeom prst="rect">
            <a:avLst/>
          </a:prstGeom>
        </p:spPr>
      </p:pic>
      <p:sp>
        <p:nvSpPr>
          <p:cNvPr id="7" name="Rectangle 6"/>
          <p:cNvSpPr/>
          <p:nvPr/>
        </p:nvSpPr>
        <p:spPr>
          <a:xfrm>
            <a:off x="914400" y="685800"/>
            <a:ext cx="2362200" cy="1077218"/>
          </a:xfrm>
          <a:prstGeom prst="rect">
            <a:avLst/>
          </a:prstGeom>
          <a:noFill/>
        </p:spPr>
        <p:txBody>
          <a:bodyPr wrap="square">
            <a:spAutoFit/>
          </a:bodyPr>
          <a:lstStyle/>
          <a:p>
            <a:r>
              <a:rPr lang="en-US" sz="3200" b="1" dirty="0" smtClean="0">
                <a:solidFill>
                  <a:schemeClr val="bg1"/>
                </a:solidFill>
              </a:rPr>
              <a:t>Create an action plan</a:t>
            </a:r>
            <a:endParaRPr lang="en-US" sz="3200" b="1" i="1" dirty="0">
              <a:solidFill>
                <a:schemeClr val="bg1"/>
              </a:solidFill>
            </a:endParaRPr>
          </a:p>
        </p:txBody>
      </p:sp>
    </p:spTree>
    <p:extLst>
      <p:ext uri="{BB962C8B-B14F-4D97-AF65-F5344CB8AC3E}">
        <p14:creationId xmlns:p14="http://schemas.microsoft.com/office/powerpoint/2010/main" val="3321908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973" y="2743200"/>
            <a:ext cx="8159653" cy="3561954"/>
          </a:xfrm>
          <a:prstGeom prst="rect">
            <a:avLst/>
          </a:prstGeom>
        </p:spPr>
      </p:pic>
      <p:sp>
        <p:nvSpPr>
          <p:cNvPr id="2" name="Rectangle 1"/>
          <p:cNvSpPr/>
          <p:nvPr/>
        </p:nvSpPr>
        <p:spPr>
          <a:xfrm>
            <a:off x="533400" y="1219200"/>
            <a:ext cx="8153400" cy="1754326"/>
          </a:xfrm>
          <a:prstGeom prst="rect">
            <a:avLst/>
          </a:prstGeom>
        </p:spPr>
        <p:txBody>
          <a:bodyPr wrap="square">
            <a:spAutoFit/>
          </a:bodyPr>
          <a:lstStyle/>
          <a:p>
            <a:r>
              <a:rPr lang="en-US" sz="3600" b="1" dirty="0" smtClean="0">
                <a:solidFill>
                  <a:prstClr val="black"/>
                </a:solidFill>
              </a:rPr>
              <a:t>Concise </a:t>
            </a:r>
            <a:r>
              <a:rPr lang="en-US" sz="3600" b="1" dirty="0">
                <a:solidFill>
                  <a:prstClr val="black"/>
                </a:solidFill>
              </a:rPr>
              <a:t>action statements describing specific efforts </a:t>
            </a:r>
            <a:r>
              <a:rPr lang="en-US" sz="3600" b="1" dirty="0" smtClean="0">
                <a:solidFill>
                  <a:prstClr val="black"/>
                </a:solidFill>
              </a:rPr>
              <a:t>we </a:t>
            </a:r>
            <a:r>
              <a:rPr lang="en-US" sz="3600" b="1" dirty="0">
                <a:solidFill>
                  <a:prstClr val="black"/>
                </a:solidFill>
              </a:rPr>
              <a:t>must do well, or improve, in order to achieve the </a:t>
            </a:r>
            <a:r>
              <a:rPr lang="en-US" sz="3600" b="1" dirty="0" smtClean="0">
                <a:solidFill>
                  <a:prstClr val="black"/>
                </a:solidFill>
              </a:rPr>
              <a:t>mission.</a:t>
            </a:r>
            <a:endParaRPr lang="en-US" sz="3600" b="1" dirty="0">
              <a:solidFill>
                <a:prstClr val="black"/>
              </a:solidFill>
            </a:endParaRPr>
          </a:p>
        </p:txBody>
      </p:sp>
      <p:sp>
        <p:nvSpPr>
          <p:cNvPr id="7" name="Rectangle 6"/>
          <p:cNvSpPr/>
          <p:nvPr/>
        </p:nvSpPr>
        <p:spPr>
          <a:xfrm>
            <a:off x="685800" y="4254957"/>
            <a:ext cx="7772400" cy="830997"/>
          </a:xfrm>
          <a:prstGeom prst="rect">
            <a:avLst/>
          </a:prstGeom>
          <a:solidFill>
            <a:srgbClr val="000000">
              <a:alpha val="89804"/>
            </a:srgbClr>
          </a:solidFill>
        </p:spPr>
        <p:txBody>
          <a:bodyPr wrap="square">
            <a:spAutoFit/>
          </a:bodyPr>
          <a:lstStyle/>
          <a:p>
            <a:pPr algn="ctr"/>
            <a:r>
              <a:rPr lang="en-US" sz="4800" b="1" dirty="0" smtClean="0">
                <a:solidFill>
                  <a:prstClr val="white"/>
                </a:solidFill>
              </a:rPr>
              <a:t>MUST BE QUANTIFIABLE</a:t>
            </a:r>
            <a:endParaRPr lang="en-US" sz="4800" b="1" dirty="0">
              <a:solidFill>
                <a:prstClr val="white"/>
              </a:solidFill>
            </a:endParaRPr>
          </a:p>
        </p:txBody>
      </p:sp>
    </p:spTree>
    <p:extLst>
      <p:ext uri="{BB962C8B-B14F-4D97-AF65-F5344CB8AC3E}">
        <p14:creationId xmlns:p14="http://schemas.microsoft.com/office/powerpoint/2010/main" val="39305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Content Placeholder 2"/>
          <p:cNvSpPr txBox="1">
            <a:spLocks/>
          </p:cNvSpPr>
          <p:nvPr/>
        </p:nvSpPr>
        <p:spPr>
          <a:xfrm>
            <a:off x="4648200" y="1981200"/>
            <a:ext cx="4520838" cy="455668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spcBef>
                <a:spcPts val="0"/>
              </a:spcBef>
              <a:buFont typeface="Arial" pitchFamily="34" charset="0"/>
              <a:buNone/>
              <a:tabLst>
                <a:tab pos="342900" algn="l"/>
              </a:tabLst>
            </a:pPr>
            <a:r>
              <a:rPr lang="en-US" sz="3200" b="1" dirty="0" smtClean="0">
                <a:solidFill>
                  <a:prstClr val="black"/>
                </a:solidFill>
              </a:rPr>
              <a:t>Specific</a:t>
            </a:r>
            <a:endParaRPr lang="en-US" sz="3200" b="1" dirty="0">
              <a:solidFill>
                <a:prstClr val="black"/>
              </a:solidFill>
            </a:endParaRPr>
          </a:p>
          <a:p>
            <a:pPr marL="0" lvl="2" indent="0" algn="ctr">
              <a:spcBef>
                <a:spcPts val="0"/>
              </a:spcBef>
              <a:buFont typeface="Arial" pitchFamily="34" charset="0"/>
              <a:buNone/>
              <a:tabLst>
                <a:tab pos="342900" algn="l"/>
              </a:tabLst>
            </a:pPr>
            <a:endParaRPr lang="en-US" sz="3200" b="1" dirty="0" smtClean="0">
              <a:solidFill>
                <a:prstClr val="black"/>
              </a:solidFill>
            </a:endParaRPr>
          </a:p>
          <a:p>
            <a:pPr marL="0" lvl="2" indent="0" algn="ctr">
              <a:spcBef>
                <a:spcPts val="0"/>
              </a:spcBef>
              <a:buFont typeface="Arial" pitchFamily="34" charset="0"/>
              <a:buNone/>
              <a:tabLst>
                <a:tab pos="342900" algn="l"/>
              </a:tabLst>
            </a:pPr>
            <a:r>
              <a:rPr lang="en-US" sz="3200" b="1" dirty="0" smtClean="0">
                <a:solidFill>
                  <a:prstClr val="black"/>
                </a:solidFill>
              </a:rPr>
              <a:t>Measurable</a:t>
            </a:r>
            <a:endParaRPr lang="en-US" sz="3200" b="1" dirty="0">
              <a:solidFill>
                <a:prstClr val="black"/>
              </a:solidFill>
            </a:endParaRPr>
          </a:p>
          <a:p>
            <a:pPr marL="0" lvl="2" indent="0" algn="ctr">
              <a:spcBef>
                <a:spcPts val="0"/>
              </a:spcBef>
              <a:buFont typeface="Arial" pitchFamily="34" charset="0"/>
              <a:buNone/>
              <a:tabLst>
                <a:tab pos="342900" algn="l"/>
              </a:tabLst>
            </a:pPr>
            <a:endParaRPr lang="en-US" sz="3200" b="1" dirty="0" smtClean="0">
              <a:solidFill>
                <a:prstClr val="black"/>
              </a:solidFill>
            </a:endParaRPr>
          </a:p>
          <a:p>
            <a:pPr marL="0" lvl="2" indent="0" algn="ctr">
              <a:spcBef>
                <a:spcPts val="0"/>
              </a:spcBef>
              <a:buFont typeface="Arial" pitchFamily="34" charset="0"/>
              <a:buNone/>
              <a:tabLst>
                <a:tab pos="342900" algn="l"/>
              </a:tabLst>
            </a:pPr>
            <a:r>
              <a:rPr lang="en-US" sz="3200" b="1" dirty="0" smtClean="0">
                <a:solidFill>
                  <a:prstClr val="black"/>
                </a:solidFill>
              </a:rPr>
              <a:t>Achievable</a:t>
            </a:r>
            <a:endParaRPr lang="en-US" sz="3200" b="1" dirty="0">
              <a:solidFill>
                <a:prstClr val="black"/>
              </a:solidFill>
            </a:endParaRPr>
          </a:p>
          <a:p>
            <a:pPr marL="0" lvl="2" indent="0" algn="ctr">
              <a:spcBef>
                <a:spcPts val="0"/>
              </a:spcBef>
              <a:buFont typeface="Arial" pitchFamily="34" charset="0"/>
              <a:buNone/>
              <a:tabLst>
                <a:tab pos="342900" algn="l"/>
              </a:tabLst>
            </a:pPr>
            <a:endParaRPr lang="en-US" sz="3200" b="1" dirty="0" smtClean="0">
              <a:solidFill>
                <a:prstClr val="black"/>
              </a:solidFill>
            </a:endParaRPr>
          </a:p>
          <a:p>
            <a:pPr marL="0" lvl="2" indent="0" algn="ctr">
              <a:spcBef>
                <a:spcPts val="0"/>
              </a:spcBef>
              <a:buFont typeface="Arial" pitchFamily="34" charset="0"/>
              <a:buNone/>
              <a:tabLst>
                <a:tab pos="342900" algn="l"/>
              </a:tabLst>
            </a:pPr>
            <a:r>
              <a:rPr lang="en-US" sz="3200" b="1" dirty="0" smtClean="0">
                <a:solidFill>
                  <a:prstClr val="black"/>
                </a:solidFill>
              </a:rPr>
              <a:t>Relevant</a:t>
            </a:r>
            <a:endParaRPr lang="en-US" sz="3200" b="1" dirty="0">
              <a:solidFill>
                <a:prstClr val="black"/>
              </a:solidFill>
            </a:endParaRPr>
          </a:p>
          <a:p>
            <a:pPr marL="0" lvl="2" indent="0" algn="ctr">
              <a:spcBef>
                <a:spcPts val="0"/>
              </a:spcBef>
              <a:buFont typeface="Arial" pitchFamily="34" charset="0"/>
              <a:buNone/>
              <a:tabLst>
                <a:tab pos="342900" algn="l"/>
              </a:tabLst>
            </a:pPr>
            <a:endParaRPr lang="en-US" sz="3200" b="1" dirty="0" smtClean="0">
              <a:solidFill>
                <a:prstClr val="black"/>
              </a:solidFill>
            </a:endParaRPr>
          </a:p>
          <a:p>
            <a:pPr marL="0" lvl="2" indent="0" algn="ctr">
              <a:spcBef>
                <a:spcPts val="0"/>
              </a:spcBef>
              <a:buFont typeface="Arial" pitchFamily="34" charset="0"/>
              <a:buNone/>
              <a:tabLst>
                <a:tab pos="342900" algn="l"/>
              </a:tabLst>
            </a:pPr>
            <a:r>
              <a:rPr lang="en-US" sz="3200" b="1" dirty="0" smtClean="0">
                <a:solidFill>
                  <a:prstClr val="black"/>
                </a:solidFill>
              </a:rPr>
              <a:t>Timely</a:t>
            </a:r>
          </a:p>
        </p:txBody>
      </p:sp>
    </p:spTree>
    <p:extLst>
      <p:ext uri="{BB962C8B-B14F-4D97-AF65-F5344CB8AC3E}">
        <p14:creationId xmlns:p14="http://schemas.microsoft.com/office/powerpoint/2010/main" val="2658365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45682"/>
            <a:ext cx="9144001" cy="69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520625"/>
            <a:ext cx="9144000" cy="584775"/>
          </a:xfrm>
          <a:prstGeom prst="rect">
            <a:avLst/>
          </a:prstGeom>
          <a:solidFill>
            <a:schemeClr val="tx1"/>
          </a:solidFill>
        </p:spPr>
        <p:txBody>
          <a:bodyPr wrap="square" rtlCol="0" anchor="ctr">
            <a:spAutoFit/>
          </a:bodyPr>
          <a:lstStyle/>
          <a:p>
            <a:pPr marL="236538"/>
            <a:r>
              <a:rPr lang="en-US" sz="3200" b="1" dirty="0" smtClean="0">
                <a:solidFill>
                  <a:prstClr val="white"/>
                </a:solidFill>
              </a:rPr>
              <a:t>Incorporate performance measures</a:t>
            </a:r>
            <a:endParaRPr lang="en-US" sz="3200" b="1" dirty="0">
              <a:solidFill>
                <a:prstClr val="white"/>
              </a:solidFill>
            </a:endParaRPr>
          </a:p>
        </p:txBody>
      </p:sp>
      <p:sp>
        <p:nvSpPr>
          <p:cNvPr id="2" name="Rectangle 1"/>
          <p:cNvSpPr/>
          <p:nvPr/>
        </p:nvSpPr>
        <p:spPr>
          <a:xfrm>
            <a:off x="2438400" y="5244405"/>
            <a:ext cx="6324600" cy="1384995"/>
          </a:xfrm>
          <a:prstGeom prst="rect">
            <a:avLst/>
          </a:prstGeom>
          <a:solidFill>
            <a:srgbClr val="FFFFFF">
              <a:alpha val="80000"/>
            </a:srgbClr>
          </a:solidFill>
        </p:spPr>
        <p:txBody>
          <a:bodyPr wrap="square">
            <a:spAutoFit/>
          </a:bodyPr>
          <a:lstStyle/>
          <a:p>
            <a:r>
              <a:rPr lang="en-US" sz="2800" b="1" dirty="0" smtClean="0">
                <a:solidFill>
                  <a:prstClr val="black"/>
                </a:solidFill>
              </a:rPr>
              <a:t>“Meaningful </a:t>
            </a:r>
            <a:r>
              <a:rPr lang="en-US" sz="2800" b="1" dirty="0">
                <a:solidFill>
                  <a:prstClr val="black"/>
                </a:solidFill>
              </a:rPr>
              <a:t>quantitative evidence used to monitor and track progress towards achievement of desired results</a:t>
            </a:r>
            <a:r>
              <a:rPr lang="en-US" sz="2800" b="1"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16726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28700" y="5587425"/>
            <a:ext cx="9172700" cy="584775"/>
          </a:xfrm>
          <a:prstGeom prst="rect">
            <a:avLst/>
          </a:prstGeom>
          <a:solidFill>
            <a:schemeClr val="tx1"/>
          </a:solidFill>
        </p:spPr>
        <p:txBody>
          <a:bodyPr wrap="square" rtlCol="0" anchor="ctr">
            <a:spAutoFit/>
          </a:bodyPr>
          <a:lstStyle/>
          <a:p>
            <a:pPr marL="236538"/>
            <a:r>
              <a:rPr lang="en-US" sz="3200" b="1" dirty="0" smtClean="0">
                <a:solidFill>
                  <a:prstClr val="white"/>
                </a:solidFill>
              </a:rPr>
              <a:t>Implement, monitor progress and reassess the plan</a:t>
            </a:r>
            <a:endParaRPr lang="en-US" sz="3200" b="1" dirty="0">
              <a:solidFill>
                <a:prstClr val="white"/>
              </a:solidFill>
            </a:endParaRPr>
          </a:p>
        </p:txBody>
      </p:sp>
      <p:sp>
        <p:nvSpPr>
          <p:cNvPr id="8" name="Rectangle 7"/>
          <p:cNvSpPr/>
          <p:nvPr/>
        </p:nvSpPr>
        <p:spPr>
          <a:xfrm>
            <a:off x="914400" y="685800"/>
            <a:ext cx="4572000" cy="3046988"/>
          </a:xfrm>
          <a:prstGeom prst="rect">
            <a:avLst/>
          </a:prstGeom>
          <a:solidFill>
            <a:srgbClr val="FFFFFF">
              <a:alpha val="50196"/>
            </a:srgbClr>
          </a:solidFill>
        </p:spPr>
        <p:txBody>
          <a:bodyPr wrap="square">
            <a:spAutoFit/>
          </a:bodyPr>
          <a:lstStyle/>
          <a:p>
            <a:pPr marL="225425" indent="-112713"/>
            <a:r>
              <a:rPr lang="en-US" sz="3200" b="1" dirty="0" smtClean="0">
                <a:solidFill>
                  <a:prstClr val="black"/>
                </a:solidFill>
              </a:rPr>
              <a:t>“However beautiful the strategy, you should occasionally look at the results.”</a:t>
            </a:r>
          </a:p>
          <a:p>
            <a:endParaRPr lang="en-US" sz="3200" b="1" dirty="0">
              <a:solidFill>
                <a:prstClr val="black"/>
              </a:solidFill>
            </a:endParaRPr>
          </a:p>
          <a:p>
            <a:pPr algn="r"/>
            <a:r>
              <a:rPr lang="en-US" sz="3200" b="1" dirty="0" smtClean="0">
                <a:solidFill>
                  <a:prstClr val="black"/>
                </a:solidFill>
              </a:rPr>
              <a:t>Winston Churchill</a:t>
            </a:r>
            <a:endParaRPr lang="en-US" sz="2000" dirty="0">
              <a:solidFill>
                <a:prstClr val="black"/>
              </a:solidFill>
            </a:endParaRPr>
          </a:p>
        </p:txBody>
      </p:sp>
    </p:spTree>
    <p:extLst>
      <p:ext uri="{BB962C8B-B14F-4D97-AF65-F5344CB8AC3E}">
        <p14:creationId xmlns:p14="http://schemas.microsoft.com/office/powerpoint/2010/main" val="11346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7" name="TextBox 6"/>
          <p:cNvSpPr txBox="1"/>
          <p:nvPr/>
        </p:nvSpPr>
        <p:spPr>
          <a:xfrm>
            <a:off x="0" y="5105400"/>
            <a:ext cx="9144000" cy="1077218"/>
          </a:xfrm>
          <a:prstGeom prst="rect">
            <a:avLst/>
          </a:prstGeom>
          <a:solidFill>
            <a:schemeClr val="tx1"/>
          </a:solidFill>
        </p:spPr>
        <p:txBody>
          <a:bodyPr wrap="square" rtlCol="0">
            <a:spAutoFit/>
          </a:bodyPr>
          <a:lstStyle/>
          <a:p>
            <a:pPr marL="463550">
              <a:defRPr/>
            </a:pPr>
            <a:r>
              <a:rPr lang="en-US" sz="3200" b="1" dirty="0">
                <a:solidFill>
                  <a:prstClr val="white"/>
                </a:solidFill>
              </a:rPr>
              <a:t>Align unit strategic plans with the organization-wide assumptions and strategies</a:t>
            </a:r>
          </a:p>
        </p:txBody>
      </p:sp>
    </p:spTree>
    <p:extLst>
      <p:ext uri="{BB962C8B-B14F-4D97-AF65-F5344CB8AC3E}">
        <p14:creationId xmlns:p14="http://schemas.microsoft.com/office/powerpoint/2010/main" val="37026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22" name="Rounded Rectangle 21"/>
          <p:cNvSpPr/>
          <p:nvPr/>
        </p:nvSpPr>
        <p:spPr>
          <a:xfrm>
            <a:off x="2743220" y="2454834"/>
            <a:ext cx="6217851" cy="836599"/>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smtClean="0">
                <a:solidFill>
                  <a:srgbClr val="000000"/>
                </a:solidFill>
              </a:rPr>
              <a:t>What principles govern our actions and the way we do business?</a:t>
            </a:r>
            <a:endParaRPr lang="en-US" sz="2000" b="1" dirty="0">
              <a:solidFill>
                <a:srgbClr val="000000"/>
              </a:solidFill>
            </a:endParaRPr>
          </a:p>
        </p:txBody>
      </p:sp>
      <p:sp>
        <p:nvSpPr>
          <p:cNvPr id="20" name="Rounded Rectangle 19"/>
          <p:cNvSpPr/>
          <p:nvPr/>
        </p:nvSpPr>
        <p:spPr>
          <a:xfrm>
            <a:off x="2743220" y="1339551"/>
            <a:ext cx="6217851" cy="836599"/>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smtClean="0">
                <a:solidFill>
                  <a:srgbClr val="000000"/>
                </a:solidFill>
              </a:rPr>
              <a:t>What are our main focus areas for the long- and short-term?</a:t>
            </a:r>
            <a:endParaRPr lang="en-US" sz="2000" b="1" dirty="0">
              <a:solidFill>
                <a:srgbClr val="000000"/>
              </a:solidFill>
            </a:endParaRPr>
          </a:p>
        </p:txBody>
      </p:sp>
      <p:sp>
        <p:nvSpPr>
          <p:cNvPr id="23" name="Rounded Rectangle 22"/>
          <p:cNvSpPr/>
          <p:nvPr/>
        </p:nvSpPr>
        <p:spPr>
          <a:xfrm>
            <a:off x="2743220" y="5728623"/>
            <a:ext cx="6217850" cy="836599"/>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smtClean="0">
                <a:solidFill>
                  <a:srgbClr val="000000"/>
                </a:solidFill>
              </a:rPr>
              <a:t>How will we know if we are achieving results?</a:t>
            </a:r>
            <a:endParaRPr lang="en-US" sz="2000" b="1" dirty="0">
              <a:solidFill>
                <a:srgbClr val="000000"/>
              </a:solidFill>
            </a:endParaRPr>
          </a:p>
        </p:txBody>
      </p:sp>
      <p:sp>
        <p:nvSpPr>
          <p:cNvPr id="24" name="Rounded Rectangle 23"/>
          <p:cNvSpPr/>
          <p:nvPr/>
        </p:nvSpPr>
        <p:spPr>
          <a:xfrm>
            <a:off x="2743219" y="4628615"/>
            <a:ext cx="6217851" cy="836599"/>
          </a:xfrm>
          <a:prstGeom prst="round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smtClean="0">
                <a:solidFill>
                  <a:srgbClr val="000000"/>
                </a:solidFill>
              </a:rPr>
              <a:t>What specific activities must be done to ensure we meet the objectives?</a:t>
            </a:r>
            <a:endParaRPr lang="en-US" sz="2000" b="1" dirty="0">
              <a:solidFill>
                <a:srgbClr val="000000"/>
              </a:solidFill>
            </a:endParaRPr>
          </a:p>
        </p:txBody>
      </p:sp>
      <p:sp>
        <p:nvSpPr>
          <p:cNvPr id="21" name="Rounded Rectangle 20"/>
          <p:cNvSpPr/>
          <p:nvPr/>
        </p:nvSpPr>
        <p:spPr>
          <a:xfrm>
            <a:off x="2743220" y="3535444"/>
            <a:ext cx="6217851" cy="83659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a:solidFill>
                  <a:srgbClr val="000000"/>
                </a:solidFill>
              </a:rPr>
              <a:t>What </a:t>
            </a:r>
            <a:r>
              <a:rPr lang="en-US" sz="2000" b="1" dirty="0" smtClean="0">
                <a:solidFill>
                  <a:srgbClr val="000000"/>
                </a:solidFill>
              </a:rPr>
              <a:t>efforts </a:t>
            </a:r>
            <a:r>
              <a:rPr lang="en-US" sz="2000" b="1" dirty="0">
                <a:solidFill>
                  <a:srgbClr val="000000"/>
                </a:solidFill>
              </a:rPr>
              <a:t>are needed to get results?</a:t>
            </a:r>
          </a:p>
        </p:txBody>
      </p:sp>
      <p:sp>
        <p:nvSpPr>
          <p:cNvPr id="19" name="Rounded Rectangle 18"/>
          <p:cNvSpPr/>
          <p:nvPr/>
        </p:nvSpPr>
        <p:spPr>
          <a:xfrm>
            <a:off x="2743220" y="255931"/>
            <a:ext cx="6217851" cy="836599"/>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2000" b="1" dirty="0" smtClean="0">
                <a:solidFill>
                  <a:srgbClr val="000000"/>
                </a:solidFill>
              </a:rPr>
              <a:t>What is our purpose? Why do we exist?</a:t>
            </a:r>
            <a:endParaRPr lang="en-US" sz="2000" b="1" dirty="0">
              <a:solidFill>
                <a:srgbClr val="000000"/>
              </a:solidFill>
            </a:endParaRPr>
          </a:p>
        </p:txBody>
      </p:sp>
      <p:sp>
        <p:nvSpPr>
          <p:cNvPr id="4" name="Rounded Rectangle 3"/>
          <p:cNvSpPr/>
          <p:nvPr/>
        </p:nvSpPr>
        <p:spPr>
          <a:xfrm>
            <a:off x="182928" y="178140"/>
            <a:ext cx="2834609" cy="9648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Mission</a:t>
            </a:r>
            <a:endParaRPr lang="en-US" sz="3200" b="1" dirty="0">
              <a:solidFill>
                <a:srgbClr val="FFFFFF"/>
              </a:solidFill>
            </a:endParaRPr>
          </a:p>
        </p:txBody>
      </p:sp>
      <p:sp>
        <p:nvSpPr>
          <p:cNvPr id="14" name="Rounded Rectangle 13"/>
          <p:cNvSpPr/>
          <p:nvPr/>
        </p:nvSpPr>
        <p:spPr>
          <a:xfrm>
            <a:off x="184370" y="1275408"/>
            <a:ext cx="2834609" cy="964885"/>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Goals</a:t>
            </a:r>
            <a:endParaRPr lang="en-US" sz="3200" b="1" dirty="0">
              <a:solidFill>
                <a:srgbClr val="FFFFFF"/>
              </a:solidFill>
            </a:endParaRPr>
          </a:p>
        </p:txBody>
      </p:sp>
      <p:sp>
        <p:nvSpPr>
          <p:cNvPr id="15" name="Rounded Rectangle 14"/>
          <p:cNvSpPr/>
          <p:nvPr/>
        </p:nvSpPr>
        <p:spPr>
          <a:xfrm>
            <a:off x="182927" y="2372676"/>
            <a:ext cx="2834609" cy="981668"/>
          </a:xfrm>
          <a:prstGeom prst="roundRect">
            <a:avLst/>
          </a:prstGeom>
          <a:solidFill>
            <a:schemeClr val="accent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Values</a:t>
            </a:r>
            <a:endParaRPr lang="en-US" sz="3200" b="1" dirty="0">
              <a:solidFill>
                <a:srgbClr val="FFFFFF"/>
              </a:solidFill>
            </a:endParaRPr>
          </a:p>
        </p:txBody>
      </p:sp>
      <p:sp>
        <p:nvSpPr>
          <p:cNvPr id="16" name="Rounded Rectangle 15"/>
          <p:cNvSpPr/>
          <p:nvPr/>
        </p:nvSpPr>
        <p:spPr>
          <a:xfrm>
            <a:off x="184369" y="3469944"/>
            <a:ext cx="2834609" cy="966933"/>
          </a:xfrm>
          <a:prstGeom prst="roundRect">
            <a:avLst/>
          </a:prstGeom>
          <a:solidFill>
            <a:schemeClr val="accent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Objectives</a:t>
            </a:r>
            <a:endParaRPr lang="en-US" sz="3200" b="1" dirty="0">
              <a:solidFill>
                <a:srgbClr val="FFFFFF"/>
              </a:solidFill>
            </a:endParaRPr>
          </a:p>
        </p:txBody>
      </p:sp>
      <p:sp>
        <p:nvSpPr>
          <p:cNvPr id="17" name="Rounded Rectangle 16"/>
          <p:cNvSpPr/>
          <p:nvPr/>
        </p:nvSpPr>
        <p:spPr>
          <a:xfrm>
            <a:off x="181484" y="4557661"/>
            <a:ext cx="2834609" cy="967157"/>
          </a:xfrm>
          <a:prstGeom prst="roundRect">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Initiatives</a:t>
            </a:r>
            <a:endParaRPr lang="en-US" sz="3200" b="1" dirty="0">
              <a:solidFill>
                <a:srgbClr val="FFFFFF"/>
              </a:solidFill>
            </a:endParaRPr>
          </a:p>
        </p:txBody>
      </p:sp>
      <p:sp>
        <p:nvSpPr>
          <p:cNvPr id="18" name="Rounded Rectangle 17"/>
          <p:cNvSpPr/>
          <p:nvPr/>
        </p:nvSpPr>
        <p:spPr>
          <a:xfrm>
            <a:off x="182926" y="5664480"/>
            <a:ext cx="2834609" cy="981574"/>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rPr>
              <a:t>Measures</a:t>
            </a:r>
            <a:endParaRPr lang="en-US" sz="3200" b="1" dirty="0">
              <a:solidFill>
                <a:srgbClr val="FFFFFF"/>
              </a:solidFill>
            </a:endParaRPr>
          </a:p>
        </p:txBody>
      </p:sp>
    </p:spTree>
    <p:extLst>
      <p:ext uri="{BB962C8B-B14F-4D97-AF65-F5344CB8AC3E}">
        <p14:creationId xmlns:p14="http://schemas.microsoft.com/office/powerpoint/2010/main" val="338481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256" y="914400"/>
            <a:ext cx="694944" cy="73152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256" y="1745411"/>
            <a:ext cx="694944" cy="73152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256" y="2648200"/>
            <a:ext cx="694944" cy="731520"/>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3764280"/>
            <a:ext cx="694944" cy="731520"/>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 y="4869274"/>
            <a:ext cx="694944" cy="731520"/>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400" y="5821680"/>
            <a:ext cx="694944" cy="73152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31300253"/>
              </p:ext>
            </p:extLst>
          </p:nvPr>
        </p:nvGraphicFramePr>
        <p:xfrm>
          <a:off x="1676400" y="897575"/>
          <a:ext cx="6553200" cy="741680"/>
        </p:xfrm>
        <a:graphic>
          <a:graphicData uri="http://schemas.openxmlformats.org/drawingml/2006/table">
            <a:tbl>
              <a:tblPr firstRow="1" bandRow="1">
                <a:tableStyleId>{2D5ABB26-0587-4C30-8999-92F81FD0307C}</a:tableStyleId>
              </a:tblPr>
              <a:tblGrid>
                <a:gridCol w="2895600"/>
                <a:gridCol w="3657600"/>
              </a:tblGrid>
              <a:tr h="370840">
                <a:tc rowSpan="2">
                  <a:txBody>
                    <a:bodyPr/>
                    <a:lstStyle/>
                    <a:p>
                      <a:r>
                        <a:rPr lang="en-US" sz="1600" b="1" dirty="0" smtClean="0">
                          <a:solidFill>
                            <a:schemeClr val="bg1"/>
                          </a:solidFill>
                        </a:rPr>
                        <a:t>Value</a:t>
                      </a:r>
                      <a:r>
                        <a:rPr lang="en-US" sz="1600" b="1" baseline="0" dirty="0" smtClean="0">
                          <a:solidFill>
                            <a:schemeClr val="bg1"/>
                          </a:solidFill>
                        </a:rPr>
                        <a:t> Scottsdale’s Unique Lifestyle and Character</a:t>
                      </a:r>
                      <a:endParaRPr lang="en-US" sz="1600" b="1" dirty="0">
                        <a:solidFill>
                          <a:schemeClr val="bg1"/>
                        </a:solidFill>
                      </a:endParaRPr>
                    </a:p>
                  </a:txBody>
                  <a:tcPr anchor="ctr">
                    <a:lnR>
                      <a:noFill/>
                    </a:lnR>
                    <a:solidFill>
                      <a:schemeClr val="accent3"/>
                    </a:solidFill>
                  </a:tcPr>
                </a:tc>
                <a:tc>
                  <a:txBody>
                    <a:bodyPr/>
                    <a:lstStyle/>
                    <a:p>
                      <a:pPr marL="0" algn="l" defTabSz="914400" rtl="0" eaLnBrk="1" latinLnBrk="0" hangingPunct="1"/>
                      <a:r>
                        <a:rPr lang="en-US" sz="1600" b="1" kern="1200" dirty="0" smtClean="0">
                          <a:solidFill>
                            <a:srgbClr val="000000"/>
                          </a:solidFill>
                          <a:latin typeface="+mn-lt"/>
                          <a:ea typeface="+mn-ea"/>
                          <a:cs typeface="+mn-cs"/>
                        </a:rPr>
                        <a:t>Character and Design</a:t>
                      </a:r>
                      <a:endParaRPr lang="en-US" sz="1600" b="1" kern="1200" dirty="0">
                        <a:solidFill>
                          <a:srgbClr val="000000"/>
                        </a:solidFill>
                        <a:latin typeface="+mn-lt"/>
                        <a:ea typeface="+mn-ea"/>
                        <a:cs typeface="+mn-cs"/>
                      </a:endParaRPr>
                    </a:p>
                  </a:txBody>
                  <a:tcPr anchor="ctr">
                    <a:lnL>
                      <a:noFill/>
                    </a:lnL>
                    <a:lnR>
                      <a:noFill/>
                    </a:lnR>
                    <a:lnT>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370840">
                <a:tc vMerge="1">
                  <a:txBody>
                    <a:bodyPr/>
                    <a:lstStyle/>
                    <a:p>
                      <a:endParaRPr lang="en-US" dirty="0"/>
                    </a:p>
                  </a:txBody>
                  <a:tcPr>
                    <a:solidFill>
                      <a:schemeClr val="accent1"/>
                    </a:solidFill>
                  </a:tcPr>
                </a:tc>
                <a:tc>
                  <a:txBody>
                    <a:bodyPr/>
                    <a:lstStyle/>
                    <a:p>
                      <a:r>
                        <a:rPr lang="en-US" sz="1600" b="1" dirty="0" smtClean="0">
                          <a:solidFill>
                            <a:srgbClr val="000000"/>
                          </a:solidFill>
                        </a:rPr>
                        <a:t>Land Use</a:t>
                      </a:r>
                      <a:endParaRPr lang="en-US" sz="1600" b="1" dirty="0">
                        <a:solidFill>
                          <a:srgbClr val="000000"/>
                        </a:solidFill>
                      </a:endParaRPr>
                    </a:p>
                  </a:txBody>
                  <a:tcPr anchor="ctr">
                    <a:lnL>
                      <a:noFill/>
                    </a:lnL>
                    <a:lnR>
                      <a:noFill/>
                    </a:lnR>
                    <a:lnT w="12700" cap="flat" cmpd="sng" algn="ctr">
                      <a:solidFill>
                        <a:schemeClr val="accent3"/>
                      </a:solidFill>
                      <a:prstDash val="solid"/>
                      <a:round/>
                      <a:headEnd type="none" w="med" len="med"/>
                      <a:tailEnd type="none" w="med" len="med"/>
                    </a:lnT>
                    <a:lnB>
                      <a:noFill/>
                    </a:lnB>
                    <a:lnTlToBr w="12700" cmpd="sng">
                      <a:noFill/>
                      <a:prstDash val="solid"/>
                    </a:lnTlToBr>
                    <a:lnBlToTr w="12700" cmpd="sng">
                      <a:noFill/>
                      <a:prstDash val="solid"/>
                    </a:lnBlToTr>
                    <a:solidFill>
                      <a:schemeClr val="accent3">
                        <a:lumMod val="40000"/>
                        <a:lumOff val="60000"/>
                      </a:schemeClr>
                    </a:solid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766106559"/>
              </p:ext>
            </p:extLst>
          </p:nvPr>
        </p:nvGraphicFramePr>
        <p:xfrm>
          <a:off x="1676400" y="1898335"/>
          <a:ext cx="6553200" cy="370840"/>
        </p:xfrm>
        <a:graphic>
          <a:graphicData uri="http://schemas.openxmlformats.org/drawingml/2006/table">
            <a:tbl>
              <a:tblPr firstRow="1" bandRow="1">
                <a:tableStyleId>{2D5ABB26-0587-4C30-8999-92F81FD0307C}</a:tableStyleId>
              </a:tblPr>
              <a:tblGrid>
                <a:gridCol w="2895600"/>
                <a:gridCol w="3657600"/>
              </a:tblGrid>
              <a:tr h="370840">
                <a:tc>
                  <a:txBody>
                    <a:bodyPr/>
                    <a:lstStyle/>
                    <a:p>
                      <a:r>
                        <a:rPr lang="en-US" sz="1600" b="1" dirty="0" smtClean="0">
                          <a:solidFill>
                            <a:schemeClr val="bg1"/>
                          </a:solidFill>
                        </a:rPr>
                        <a:t>Economic Vitality</a:t>
                      </a:r>
                      <a:endParaRPr lang="en-US" sz="1600" b="1" dirty="0">
                        <a:solidFill>
                          <a:schemeClr val="bg1"/>
                        </a:solidFill>
                      </a:endParaRPr>
                    </a:p>
                  </a:txBody>
                  <a:tcPr anchor="ctr">
                    <a:lnR>
                      <a:noFill/>
                    </a:lnR>
                    <a:solidFill>
                      <a:schemeClr val="accent5"/>
                    </a:solidFill>
                  </a:tcPr>
                </a:tc>
                <a:tc>
                  <a:txBody>
                    <a:bodyPr/>
                    <a:lstStyle/>
                    <a:p>
                      <a:pPr marL="0" algn="l" defTabSz="914400" rtl="0" eaLnBrk="1" latinLnBrk="0" hangingPunct="1"/>
                      <a:r>
                        <a:rPr lang="en-US" sz="1600" b="1" kern="1200" dirty="0" smtClean="0">
                          <a:solidFill>
                            <a:srgbClr val="000000"/>
                          </a:solidFill>
                          <a:latin typeface="+mn-lt"/>
                          <a:ea typeface="+mn-ea"/>
                          <a:cs typeface="+mn-cs"/>
                        </a:rPr>
                        <a:t>Economic Vitality</a:t>
                      </a:r>
                      <a:endParaRPr lang="en-US" sz="1600" b="1" kern="1200" dirty="0">
                        <a:solidFill>
                          <a:srgbClr val="000000"/>
                        </a:solidFill>
                        <a:latin typeface="+mn-lt"/>
                        <a:ea typeface="+mn-ea"/>
                        <a:cs typeface="+mn-cs"/>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007773340"/>
              </p:ext>
            </p:extLst>
          </p:nvPr>
        </p:nvGraphicFramePr>
        <p:xfrm>
          <a:off x="1676400" y="2476931"/>
          <a:ext cx="6553200" cy="1112520"/>
        </p:xfrm>
        <a:graphic>
          <a:graphicData uri="http://schemas.openxmlformats.org/drawingml/2006/table">
            <a:tbl>
              <a:tblPr firstRow="1" bandRow="1">
                <a:tableStyleId>{2D5ABB26-0587-4C30-8999-92F81FD0307C}</a:tableStyleId>
              </a:tblPr>
              <a:tblGrid>
                <a:gridCol w="2895600"/>
                <a:gridCol w="3657600"/>
              </a:tblGrid>
              <a:tr h="370840">
                <a:tc rowSpan="3">
                  <a:txBody>
                    <a:bodyPr/>
                    <a:lstStyle/>
                    <a:p>
                      <a:r>
                        <a:rPr lang="en-US" sz="1600" b="1" dirty="0" smtClean="0">
                          <a:solidFill>
                            <a:schemeClr val="bg1"/>
                          </a:solidFill>
                        </a:rPr>
                        <a:t>Enhance Neighborhoods</a:t>
                      </a:r>
                      <a:endParaRPr lang="en-US" sz="1600" b="1" dirty="0">
                        <a:solidFill>
                          <a:schemeClr val="bg1"/>
                        </a:solidFill>
                      </a:endParaRPr>
                    </a:p>
                  </a:txBody>
                  <a:tcPr anchor="ctr">
                    <a:lnR>
                      <a:noFill/>
                    </a:lnR>
                    <a:solidFill>
                      <a:schemeClr val="accent1"/>
                    </a:solidFill>
                  </a:tcPr>
                </a:tc>
                <a:tc>
                  <a:txBody>
                    <a:bodyPr/>
                    <a:lstStyle/>
                    <a:p>
                      <a:pPr marL="0" algn="l" defTabSz="914400" rtl="0" eaLnBrk="1" latinLnBrk="0" hangingPunct="1"/>
                      <a:r>
                        <a:rPr lang="en-US" sz="1600" b="1" kern="1200" dirty="0" smtClean="0">
                          <a:solidFill>
                            <a:srgbClr val="000000"/>
                          </a:solidFill>
                          <a:latin typeface="+mn-lt"/>
                          <a:ea typeface="+mn-ea"/>
                          <a:cs typeface="+mn-cs"/>
                        </a:rPr>
                        <a:t>Community Involvement</a:t>
                      </a:r>
                      <a:endParaRPr lang="en-US" sz="1600" b="1" kern="1200" dirty="0">
                        <a:solidFill>
                          <a:srgbClr val="000000"/>
                        </a:solidFill>
                        <a:latin typeface="+mn-lt"/>
                        <a:ea typeface="+mn-ea"/>
                        <a:cs typeface="+mn-cs"/>
                      </a:endParaRPr>
                    </a:p>
                  </a:txBody>
                  <a:tcPr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70840">
                <a:tc vMerge="1">
                  <a:txBody>
                    <a:bodyPr/>
                    <a:lstStyle/>
                    <a:p>
                      <a:endParaRPr lang="en-US" dirty="0"/>
                    </a:p>
                  </a:txBody>
                  <a:tcPr>
                    <a:lnR>
                      <a:noFill/>
                    </a:lnR>
                    <a:solidFill>
                      <a:schemeClr val="accent6"/>
                    </a:solidFill>
                  </a:tcPr>
                </a:tc>
                <a:tc>
                  <a:txBody>
                    <a:bodyPr/>
                    <a:lstStyle/>
                    <a:p>
                      <a:r>
                        <a:rPr lang="en-US" sz="1600" b="1" dirty="0" smtClean="0">
                          <a:solidFill>
                            <a:srgbClr val="000000"/>
                          </a:solidFill>
                        </a:rPr>
                        <a:t>Housing</a:t>
                      </a:r>
                      <a:endParaRPr lang="en-US" sz="1600" b="1" dirty="0">
                        <a:solidFill>
                          <a:srgbClr val="000000"/>
                        </a:solidFill>
                      </a:endParaRPr>
                    </a:p>
                  </a:txBody>
                  <a:tcPr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70840">
                <a:tc vMerge="1">
                  <a:txBody>
                    <a:bodyPr/>
                    <a:lstStyle/>
                    <a:p>
                      <a:endParaRPr lang="en-US" dirty="0"/>
                    </a:p>
                  </a:txBody>
                  <a:tcPr>
                    <a:lnR>
                      <a:noFill/>
                    </a:lnR>
                    <a:solidFill>
                      <a:schemeClr val="accent6"/>
                    </a:solidFill>
                  </a:tcPr>
                </a:tc>
                <a:tc>
                  <a:txBody>
                    <a:bodyPr/>
                    <a:lstStyle/>
                    <a:p>
                      <a:r>
                        <a:rPr lang="en-US" sz="1600" b="1" dirty="0" smtClean="0">
                          <a:solidFill>
                            <a:srgbClr val="000000"/>
                          </a:solidFill>
                        </a:rPr>
                        <a:t>Neighborhoods</a:t>
                      </a:r>
                      <a:endParaRPr lang="en-US" sz="1600" b="1" dirty="0">
                        <a:solidFill>
                          <a:srgbClr val="000000"/>
                        </a:solidFill>
                      </a:endParaRPr>
                    </a:p>
                  </a:txBody>
                  <a:tcPr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40000"/>
                        <a:lumOff val="60000"/>
                      </a:scheme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4014524424"/>
              </p:ext>
            </p:extLst>
          </p:nvPr>
        </p:nvGraphicFramePr>
        <p:xfrm>
          <a:off x="1676400" y="3737295"/>
          <a:ext cx="6553200" cy="741680"/>
        </p:xfrm>
        <a:graphic>
          <a:graphicData uri="http://schemas.openxmlformats.org/drawingml/2006/table">
            <a:tbl>
              <a:tblPr firstRow="1" bandRow="1">
                <a:tableStyleId>{2D5ABB26-0587-4C30-8999-92F81FD0307C}</a:tableStyleId>
              </a:tblPr>
              <a:tblGrid>
                <a:gridCol w="2895600"/>
                <a:gridCol w="3657600"/>
              </a:tblGrid>
              <a:tr h="370840">
                <a:tc rowSpan="2">
                  <a:txBody>
                    <a:bodyPr/>
                    <a:lstStyle/>
                    <a:p>
                      <a:r>
                        <a:rPr lang="en-US" sz="1600" b="1" dirty="0" smtClean="0">
                          <a:solidFill>
                            <a:schemeClr val="bg1"/>
                          </a:solidFill>
                        </a:rPr>
                        <a:t>Preserve Meaningful</a:t>
                      </a:r>
                    </a:p>
                    <a:p>
                      <a:r>
                        <a:rPr lang="en-US" sz="1600" b="1" dirty="0" smtClean="0">
                          <a:solidFill>
                            <a:schemeClr val="bg1"/>
                          </a:solidFill>
                        </a:rPr>
                        <a:t>Open Space</a:t>
                      </a:r>
                      <a:endParaRPr lang="en-US" sz="1600" b="1" dirty="0">
                        <a:solidFill>
                          <a:schemeClr val="bg1"/>
                        </a:solidFill>
                      </a:endParaRPr>
                    </a:p>
                  </a:txBody>
                  <a:tcPr anchor="ctr">
                    <a:lnR>
                      <a:noFill/>
                    </a:ln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rPr>
                        <a:t>Open Space and Recreation</a:t>
                      </a:r>
                    </a:p>
                  </a:txBody>
                  <a:tcPr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370840">
                <a:tc vMerge="1">
                  <a:txBody>
                    <a:bodyPr/>
                    <a:lstStyle/>
                    <a:p>
                      <a:endParaRPr lang="en-US" dirty="0"/>
                    </a:p>
                  </a:txBody>
                  <a:tcPr>
                    <a:lnR>
                      <a:noFill/>
                    </a:lnR>
                    <a:solidFill>
                      <a:schemeClr val="bg2">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0000"/>
                          </a:solidFill>
                          <a:latin typeface="+mn-lt"/>
                          <a:ea typeface="+mn-ea"/>
                          <a:cs typeface="+mn-cs"/>
                        </a:rPr>
                        <a:t>Preservation and Environment Planning</a:t>
                      </a:r>
                    </a:p>
                  </a:txBody>
                  <a:tcPr anchor="ctr">
                    <a:lnL>
                      <a:noFill/>
                    </a:lnL>
                    <a:lnR>
                      <a:noFill/>
                    </a:lnR>
                    <a:lnT w="12700" cap="flat" cmpd="sng" algn="ctr">
                      <a:solidFill>
                        <a:schemeClr val="accent4"/>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40000"/>
                        <a:lumOff val="60000"/>
                      </a:schemeClr>
                    </a:solid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1493790344"/>
              </p:ext>
            </p:extLst>
          </p:nvPr>
        </p:nvGraphicFramePr>
        <p:xfrm>
          <a:off x="1676400" y="4678680"/>
          <a:ext cx="6553200" cy="1112520"/>
        </p:xfrm>
        <a:graphic>
          <a:graphicData uri="http://schemas.openxmlformats.org/drawingml/2006/table">
            <a:tbl>
              <a:tblPr firstRow="1" bandRow="1">
                <a:tableStyleId>{2D5ABB26-0587-4C30-8999-92F81FD0307C}</a:tableStyleId>
              </a:tblPr>
              <a:tblGrid>
                <a:gridCol w="2895600"/>
                <a:gridCol w="3657600"/>
              </a:tblGrid>
              <a:tr h="370840">
                <a:tc rowSpan="3">
                  <a:txBody>
                    <a:bodyPr/>
                    <a:lstStyle/>
                    <a:p>
                      <a:r>
                        <a:rPr lang="en-US" sz="1600" b="1" dirty="0" smtClean="0">
                          <a:solidFill>
                            <a:schemeClr val="bg1"/>
                          </a:solidFill>
                        </a:rPr>
                        <a:t>Seek Sustainability</a:t>
                      </a:r>
                      <a:endParaRPr lang="en-US" sz="1600" b="1" dirty="0">
                        <a:solidFill>
                          <a:schemeClr val="bg1"/>
                        </a:solidFill>
                      </a:endParaRPr>
                    </a:p>
                  </a:txBody>
                  <a:tcPr anchor="ctr">
                    <a:lnR>
                      <a:noFill/>
                    </a:lnR>
                    <a:solidFill>
                      <a:schemeClr val="accent2"/>
                    </a:solidFill>
                  </a:tcPr>
                </a:tc>
                <a:tc>
                  <a:txBody>
                    <a:bodyPr/>
                    <a:lstStyle/>
                    <a:p>
                      <a:pPr marL="0" algn="l" defTabSz="914400" rtl="0" eaLnBrk="1" latinLnBrk="0" hangingPunct="1"/>
                      <a:r>
                        <a:rPr lang="en-US" sz="1600" b="1" kern="1200" dirty="0" smtClean="0">
                          <a:solidFill>
                            <a:srgbClr val="000000"/>
                          </a:solidFill>
                          <a:latin typeface="+mn-lt"/>
                          <a:ea typeface="+mn-ea"/>
                          <a:cs typeface="+mn-cs"/>
                        </a:rPr>
                        <a:t>Cost of Development</a:t>
                      </a:r>
                      <a:endParaRPr lang="en-US" sz="1600" b="1" kern="1200" dirty="0">
                        <a:solidFill>
                          <a:srgbClr val="000000"/>
                        </a:solidFill>
                        <a:latin typeface="+mn-lt"/>
                        <a:ea typeface="+mn-ea"/>
                        <a:cs typeface="+mn-cs"/>
                      </a:endParaRPr>
                    </a:p>
                  </a:txBody>
                  <a:tcPr anchor="ctr">
                    <a:lnL>
                      <a:noFill/>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70840">
                <a:tc vMerge="1">
                  <a:txBody>
                    <a:bodyPr/>
                    <a:lstStyle/>
                    <a:p>
                      <a:endParaRPr lang="en-US" dirty="0"/>
                    </a:p>
                  </a:txBody>
                  <a:tcPr>
                    <a:solidFill>
                      <a:schemeClr val="accent3"/>
                    </a:solidFill>
                  </a:tcPr>
                </a:tc>
                <a:tc>
                  <a:txBody>
                    <a:bodyPr/>
                    <a:lstStyle/>
                    <a:p>
                      <a:r>
                        <a:rPr lang="en-US" sz="1600" b="1" dirty="0" smtClean="0">
                          <a:solidFill>
                            <a:srgbClr val="000000"/>
                          </a:solidFill>
                        </a:rPr>
                        <a:t>Growth Areas</a:t>
                      </a:r>
                      <a:endParaRPr lang="en-US" sz="1600" b="1" dirty="0">
                        <a:solidFill>
                          <a:srgbClr val="000000"/>
                        </a:solidFill>
                      </a:endParaRPr>
                    </a:p>
                  </a:txBody>
                  <a:tcPr anchor="ctr">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370840">
                <a:tc vMerge="1">
                  <a:txBody>
                    <a:bodyPr/>
                    <a:lstStyle/>
                    <a:p>
                      <a:endParaRPr lang="en-US" dirty="0"/>
                    </a:p>
                  </a:txBody>
                  <a:tcPr>
                    <a:solidFill>
                      <a:schemeClr val="accent3"/>
                    </a:solidFill>
                  </a:tcPr>
                </a:tc>
                <a:tc>
                  <a:txBody>
                    <a:bodyPr/>
                    <a:lstStyle/>
                    <a:p>
                      <a:r>
                        <a:rPr lang="en-US" sz="1600" b="1" dirty="0" smtClean="0">
                          <a:solidFill>
                            <a:srgbClr val="000000"/>
                          </a:solidFill>
                        </a:rPr>
                        <a:t>Public Services</a:t>
                      </a:r>
                      <a:r>
                        <a:rPr lang="en-US" sz="1600" b="1" baseline="0" dirty="0" smtClean="0">
                          <a:solidFill>
                            <a:srgbClr val="000000"/>
                          </a:solidFill>
                        </a:rPr>
                        <a:t> and Facilities</a:t>
                      </a:r>
                      <a:endParaRPr lang="en-US" sz="1600" b="1" dirty="0">
                        <a:solidFill>
                          <a:srgbClr val="000000"/>
                        </a:solidFill>
                      </a:endParaRPr>
                    </a:p>
                  </a:txBody>
                  <a:tcPr anchor="ctr">
                    <a:lnL>
                      <a:noFill/>
                    </a:lnL>
                    <a:lnR>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915497717"/>
              </p:ext>
            </p:extLst>
          </p:nvPr>
        </p:nvGraphicFramePr>
        <p:xfrm>
          <a:off x="1676400" y="5965635"/>
          <a:ext cx="6553200" cy="370840"/>
        </p:xfrm>
        <a:graphic>
          <a:graphicData uri="http://schemas.openxmlformats.org/drawingml/2006/table">
            <a:tbl>
              <a:tblPr firstRow="1" bandRow="1">
                <a:tableStyleId>{2D5ABB26-0587-4C30-8999-92F81FD0307C}</a:tableStyleId>
              </a:tblPr>
              <a:tblGrid>
                <a:gridCol w="2895600"/>
                <a:gridCol w="3657600"/>
              </a:tblGrid>
              <a:tr h="370840">
                <a:tc>
                  <a:txBody>
                    <a:bodyPr/>
                    <a:lstStyle/>
                    <a:p>
                      <a:r>
                        <a:rPr lang="en-US" sz="1600" b="1" dirty="0" smtClean="0">
                          <a:solidFill>
                            <a:schemeClr val="bg1"/>
                          </a:solidFill>
                        </a:rPr>
                        <a:t>Advance Transportation</a:t>
                      </a:r>
                      <a:endParaRPr lang="en-US" sz="1600" b="1" dirty="0">
                        <a:solidFill>
                          <a:schemeClr val="bg1"/>
                        </a:solidFill>
                      </a:endParaRPr>
                    </a:p>
                  </a:txBody>
                  <a:tcPr anchor="ctr">
                    <a:lnR>
                      <a:noFill/>
                    </a:lnR>
                    <a:solidFill>
                      <a:schemeClr val="accent6"/>
                    </a:solidFill>
                  </a:tcPr>
                </a:tc>
                <a:tc>
                  <a:txBody>
                    <a:bodyPr/>
                    <a:lstStyle/>
                    <a:p>
                      <a:pPr marL="0" algn="l" defTabSz="914400" rtl="0" eaLnBrk="1" latinLnBrk="0" hangingPunct="1"/>
                      <a:r>
                        <a:rPr lang="en-US" sz="1600" b="1" kern="1200" dirty="0" smtClean="0">
                          <a:solidFill>
                            <a:srgbClr val="000000"/>
                          </a:solidFill>
                          <a:latin typeface="+mn-lt"/>
                          <a:ea typeface="+mn-ea"/>
                          <a:cs typeface="+mn-cs"/>
                        </a:rPr>
                        <a:t>Community Mobility</a:t>
                      </a:r>
                      <a:endParaRPr lang="en-US" sz="1600" b="1" kern="1200" dirty="0">
                        <a:solidFill>
                          <a:srgbClr val="000000"/>
                        </a:solidFill>
                        <a:latin typeface="+mn-lt"/>
                        <a:ea typeface="+mn-ea"/>
                        <a:cs typeface="+mn-cs"/>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bl>
          </a:graphicData>
        </a:graphic>
      </p:graphicFrame>
      <p:sp>
        <p:nvSpPr>
          <p:cNvPr id="3" name="Rectangle 2"/>
          <p:cNvSpPr/>
          <p:nvPr/>
        </p:nvSpPr>
        <p:spPr>
          <a:xfrm>
            <a:off x="4572000" y="545842"/>
            <a:ext cx="3124200" cy="338554"/>
          </a:xfrm>
          <a:prstGeom prst="rect">
            <a:avLst/>
          </a:prstGeom>
        </p:spPr>
        <p:txBody>
          <a:bodyPr wrap="square">
            <a:spAutoFit/>
          </a:bodyPr>
          <a:lstStyle/>
          <a:p>
            <a:r>
              <a:rPr lang="en-US" sz="1600" b="1" dirty="0" smtClean="0">
                <a:solidFill>
                  <a:schemeClr val="bg1"/>
                </a:solidFill>
              </a:rPr>
              <a:t>General Plan Elements</a:t>
            </a:r>
            <a:endParaRPr lang="en-US" sz="1600" b="1" dirty="0">
              <a:solidFill>
                <a:schemeClr val="bg1"/>
              </a:solidFill>
            </a:endParaRPr>
          </a:p>
        </p:txBody>
      </p:sp>
      <p:sp>
        <p:nvSpPr>
          <p:cNvPr id="28" name="Rectangle 27"/>
          <p:cNvSpPr/>
          <p:nvPr/>
        </p:nvSpPr>
        <p:spPr>
          <a:xfrm>
            <a:off x="1676400" y="556796"/>
            <a:ext cx="2895600" cy="338554"/>
          </a:xfrm>
          <a:prstGeom prst="rect">
            <a:avLst/>
          </a:prstGeom>
        </p:spPr>
        <p:txBody>
          <a:bodyPr wrap="square">
            <a:spAutoFit/>
          </a:bodyPr>
          <a:lstStyle/>
          <a:p>
            <a:r>
              <a:rPr lang="en-US" sz="1600" b="1" dirty="0">
                <a:solidFill>
                  <a:schemeClr val="bg1"/>
                </a:solidFill>
              </a:rPr>
              <a:t>Strategic</a:t>
            </a:r>
            <a:r>
              <a:rPr lang="en-US" sz="1600" b="1" dirty="0" smtClean="0">
                <a:solidFill>
                  <a:schemeClr val="bg1"/>
                </a:solidFill>
              </a:rPr>
              <a:t> Goals</a:t>
            </a:r>
            <a:endParaRPr lang="en-US" sz="1600" b="1" dirty="0">
              <a:solidFill>
                <a:schemeClr val="bg1"/>
              </a:solidFill>
            </a:endParaRPr>
          </a:p>
        </p:txBody>
      </p:sp>
    </p:spTree>
    <p:extLst>
      <p:ext uri="{BB962C8B-B14F-4D97-AF65-F5344CB8AC3E}">
        <p14:creationId xmlns:p14="http://schemas.microsoft.com/office/powerpoint/2010/main" val="25365488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Subtitle 2"/>
          <p:cNvSpPr txBox="1">
            <a:spLocks/>
          </p:cNvSpPr>
          <p:nvPr/>
        </p:nvSpPr>
        <p:spPr>
          <a:xfrm>
            <a:off x="568656" y="304800"/>
            <a:ext cx="8001000" cy="2057400"/>
          </a:xfrm>
          <a:prstGeom prst="rect">
            <a:avLst/>
          </a:prstGeom>
          <a:solidFill>
            <a:srgbClr val="000000">
              <a:alpha val="89804"/>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1800" b="1" dirty="0" smtClean="0">
                <a:latin typeface="Calibri" pitchFamily="34" charset="0"/>
              </a:rPr>
              <a:t>Simply better service for a world-class community</a:t>
            </a:r>
            <a:endParaRPr lang="en-US" sz="1800" b="1" dirty="0">
              <a:latin typeface="Calibri" pitchFamily="34" charset="0"/>
            </a:endParaRPr>
          </a:p>
          <a:p>
            <a:pPr marL="347663" indent="-347663" algn="l">
              <a:spcBef>
                <a:spcPts val="0"/>
              </a:spcBef>
              <a:buFont typeface="+mj-lt"/>
              <a:buAutoNum type="alphaUcPeriod"/>
            </a:pPr>
            <a:r>
              <a:rPr lang="en-US" sz="1800" b="1" dirty="0" smtClean="0">
                <a:latin typeface="Calibri" pitchFamily="34" charset="0"/>
              </a:rPr>
              <a:t>Partner </a:t>
            </a:r>
            <a:r>
              <a:rPr lang="en-US" sz="1800" b="1" dirty="0">
                <a:latin typeface="Calibri" pitchFamily="34" charset="0"/>
              </a:rPr>
              <a:t>with residents and businesses to revitalize the McDowell Road corridor</a:t>
            </a:r>
          </a:p>
          <a:p>
            <a:pPr marL="347663" indent="-347663" algn="l">
              <a:spcBef>
                <a:spcPts val="0"/>
              </a:spcBef>
              <a:buFont typeface="+mj-lt"/>
              <a:buAutoNum type="alphaUcPeriod"/>
            </a:pPr>
            <a:r>
              <a:rPr lang="en-US" sz="1800" b="1" dirty="0">
                <a:latin typeface="Calibri" pitchFamily="34" charset="0"/>
              </a:rPr>
              <a:t>Provide strategic support of tourism and visitor events</a:t>
            </a:r>
          </a:p>
          <a:p>
            <a:pPr marL="347663" indent="-347663" algn="l">
              <a:spcBef>
                <a:spcPts val="0"/>
              </a:spcBef>
              <a:buFont typeface="+mj-lt"/>
              <a:buAutoNum type="alphaUcPeriod"/>
            </a:pPr>
            <a:r>
              <a:rPr lang="en-US" sz="1800" b="1" dirty="0">
                <a:latin typeface="Calibri" pitchFamily="34" charset="0"/>
              </a:rPr>
              <a:t>Create and adopt a comprehensive economic development strategy</a:t>
            </a:r>
          </a:p>
          <a:p>
            <a:pPr marL="347663" indent="-347663" algn="l">
              <a:spcBef>
                <a:spcPts val="0"/>
              </a:spcBef>
              <a:buFont typeface="+mj-lt"/>
              <a:buAutoNum type="alphaUcPeriod"/>
            </a:pPr>
            <a:r>
              <a:rPr lang="en-US" sz="1800" b="1" dirty="0">
                <a:latin typeface="Calibri" pitchFamily="34" charset="0"/>
              </a:rPr>
              <a:t>Develop a transportation strategy that anticipates future needs</a:t>
            </a:r>
          </a:p>
          <a:p>
            <a:pPr marL="347663" indent="-347663" algn="l">
              <a:spcBef>
                <a:spcPts val="0"/>
              </a:spcBef>
              <a:buFont typeface="+mj-lt"/>
              <a:buAutoNum type="alphaUcPeriod"/>
            </a:pPr>
            <a:r>
              <a:rPr lang="en-US" sz="1800" b="1" dirty="0">
                <a:latin typeface="Calibri" pitchFamily="34" charset="0"/>
              </a:rPr>
              <a:t>Prepare and adopt fiscally sustainable operating and capital budgets</a:t>
            </a:r>
          </a:p>
          <a:p>
            <a:pPr marL="347663" indent="-347663" algn="l">
              <a:spcBef>
                <a:spcPts val="0"/>
              </a:spcBef>
              <a:buFont typeface="+mj-lt"/>
              <a:buAutoNum type="alphaUcPeriod"/>
            </a:pPr>
            <a:r>
              <a:rPr lang="en-US" sz="1800" b="1" dirty="0">
                <a:latin typeface="Calibri" pitchFamily="34" charset="0"/>
              </a:rPr>
              <a:t>Reinvest in a high performance organization and work culture</a:t>
            </a:r>
          </a:p>
        </p:txBody>
      </p:sp>
    </p:spTree>
    <p:extLst>
      <p:ext uri="{BB962C8B-B14F-4D97-AF65-F5344CB8AC3E}">
        <p14:creationId xmlns:p14="http://schemas.microsoft.com/office/powerpoint/2010/main" val="9783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Daniel do? </a:t>
            </a:r>
            <a:endParaRPr lang="en-US" sz="3200" b="1" dirty="0">
              <a:solidFill>
                <a:prstClr val="white"/>
              </a:solidFill>
            </a:endParaRPr>
          </a:p>
        </p:txBody>
      </p:sp>
    </p:spTree>
    <p:extLst>
      <p:ext uri="{BB962C8B-B14F-4D97-AF65-F5344CB8AC3E}">
        <p14:creationId xmlns:p14="http://schemas.microsoft.com/office/powerpoint/2010/main" val="69959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oogle Maps - Internet Explore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9" y="0"/>
            <a:ext cx="9144000" cy="4876800"/>
          </a:xfrm>
          <a:prstGeom prst="rect">
            <a:avLst/>
          </a:prstGeom>
        </p:spPr>
      </p:pic>
      <p:sp>
        <p:nvSpPr>
          <p:cNvPr id="4" name="Rectangle 3"/>
          <p:cNvSpPr/>
          <p:nvPr/>
        </p:nvSpPr>
        <p:spPr>
          <a:xfrm>
            <a:off x="533400" y="3504724"/>
            <a:ext cx="8077200" cy="3200876"/>
          </a:xfrm>
          <a:prstGeom prst="rect">
            <a:avLst/>
          </a:prstGeom>
          <a:solidFill>
            <a:schemeClr val="bg1"/>
          </a:solidFill>
        </p:spPr>
        <p:txBody>
          <a:bodyPr wrap="square">
            <a:spAutoFit/>
          </a:bodyPr>
          <a:lstStyle/>
          <a:p>
            <a:r>
              <a:rPr lang="en-US" b="1" dirty="0">
                <a:solidFill>
                  <a:srgbClr val="000000"/>
                </a:solidFill>
                <a:latin typeface="Cambria" panose="02040503050406030204" pitchFamily="18" charset="0"/>
              </a:rPr>
              <a:t>A. Partner with residents and businesses to revitalize the McDowell Road corridor </a:t>
            </a:r>
            <a:endParaRPr lang="en-US" dirty="0">
              <a:solidFill>
                <a:srgbClr val="000000"/>
              </a:solidFill>
              <a:latin typeface="Cambria" panose="02040503050406030204" pitchFamily="18" charset="0"/>
            </a:endParaRPr>
          </a:p>
          <a:p>
            <a:r>
              <a:rPr lang="en-US" dirty="0">
                <a:solidFill>
                  <a:srgbClr val="000000"/>
                </a:solidFill>
                <a:latin typeface="Cambria" panose="02040503050406030204" pitchFamily="18" charset="0"/>
              </a:rPr>
              <a:t>1. Define the McDowell Road Corridor boundaries and get direction on the appropriate tools to consider in revitalizing the area </a:t>
            </a:r>
          </a:p>
          <a:p>
            <a:r>
              <a:rPr lang="en-US" dirty="0">
                <a:solidFill>
                  <a:srgbClr val="000000"/>
                </a:solidFill>
                <a:latin typeface="Cambria" panose="02040503050406030204" pitchFamily="18" charset="0"/>
              </a:rPr>
              <a:t>2. Listen to key stakeholders to understand current market conditions and ensure marketing efforts are focused on recruiting desired businesses to the area </a:t>
            </a:r>
          </a:p>
          <a:p>
            <a:r>
              <a:rPr lang="en-US" dirty="0">
                <a:solidFill>
                  <a:srgbClr val="000000"/>
                </a:solidFill>
                <a:latin typeface="Cambria" panose="02040503050406030204" pitchFamily="18" charset="0"/>
              </a:rPr>
              <a:t>3. Establish a new “brand” or identity for the McDowell Road corridor </a:t>
            </a:r>
          </a:p>
          <a:p>
            <a:r>
              <a:rPr lang="en-US" dirty="0">
                <a:solidFill>
                  <a:srgbClr val="000000"/>
                </a:solidFill>
                <a:latin typeface="Cambria" panose="02040503050406030204" pitchFamily="18" charset="0"/>
              </a:rPr>
              <a:t>4. Improve linkages to nearby amenities and adjacent communities </a:t>
            </a:r>
          </a:p>
          <a:p>
            <a:r>
              <a:rPr lang="en-US" dirty="0">
                <a:solidFill>
                  <a:srgbClr val="000000"/>
                </a:solidFill>
                <a:latin typeface="Cambria" panose="02040503050406030204" pitchFamily="18" charset="0"/>
              </a:rPr>
              <a:t>5. Improve transit service along the McDowell Road corridor </a:t>
            </a:r>
          </a:p>
          <a:p>
            <a:r>
              <a:rPr lang="en-US" dirty="0">
                <a:solidFill>
                  <a:srgbClr val="000000"/>
                </a:solidFill>
                <a:latin typeface="Cambria" panose="02040503050406030204" pitchFamily="18" charset="0"/>
              </a:rPr>
              <a:t>6. Work with area residents to strengthen neighborhoods in and around the revitalization area </a:t>
            </a:r>
          </a:p>
        </p:txBody>
      </p:sp>
    </p:spTree>
    <p:extLst>
      <p:ext uri="{BB962C8B-B14F-4D97-AF65-F5344CB8AC3E}">
        <p14:creationId xmlns:p14="http://schemas.microsoft.com/office/powerpoint/2010/main" val="80421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oogle Maps - Internet Explore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12282" cy="350472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3001554"/>
            <a:ext cx="8839200" cy="3704046"/>
          </a:xfrm>
          <a:prstGeom prst="rect">
            <a:avLst/>
          </a:prstGeom>
        </p:spPr>
      </p:pic>
    </p:spTree>
    <p:extLst>
      <p:ext uri="{BB962C8B-B14F-4D97-AF65-F5344CB8AC3E}">
        <p14:creationId xmlns:p14="http://schemas.microsoft.com/office/powerpoint/2010/main" val="7293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7" y="0"/>
            <a:ext cx="9135533" cy="6858000"/>
          </a:xfrm>
          <a:prstGeom prst="rect">
            <a:avLst/>
          </a:prstGeom>
        </p:spPr>
      </p:pic>
      <p:sp>
        <p:nvSpPr>
          <p:cNvPr id="6" name="TextBox 5"/>
          <p:cNvSpPr txBox="1"/>
          <p:nvPr/>
        </p:nvSpPr>
        <p:spPr>
          <a:xfrm>
            <a:off x="0" y="59684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Abigail do? </a:t>
            </a:r>
            <a:endParaRPr lang="en-US" sz="3200" b="1" dirty="0">
              <a:solidFill>
                <a:prstClr val="white"/>
              </a:solidFill>
            </a:endParaRPr>
          </a:p>
        </p:txBody>
      </p:sp>
      <p:sp>
        <p:nvSpPr>
          <p:cNvPr id="4" name="TextBox 3"/>
          <p:cNvSpPr txBox="1"/>
          <p:nvPr/>
        </p:nvSpPr>
        <p:spPr>
          <a:xfrm>
            <a:off x="3810000" y="428179"/>
            <a:ext cx="4419601" cy="3000821"/>
          </a:xfrm>
          <a:prstGeom prst="rect">
            <a:avLst/>
          </a:prstGeom>
          <a:solidFill>
            <a:srgbClr val="000000"/>
          </a:solidFill>
        </p:spPr>
        <p:txBody>
          <a:bodyPr wrap="square" rtlCol="0">
            <a:spAutoFit/>
          </a:bodyPr>
          <a:lstStyle/>
          <a:p>
            <a:pPr marL="3175">
              <a:spcBef>
                <a:spcPts val="0"/>
              </a:spcBef>
              <a:spcAft>
                <a:spcPts val="1800"/>
              </a:spcAft>
            </a:pPr>
            <a:r>
              <a:rPr lang="en-US" dirty="0">
                <a:solidFill>
                  <a:schemeClr val="bg1"/>
                </a:solidFill>
                <a:latin typeface="Calibri" panose="020F0502020204030204" pitchFamily="34" charset="0"/>
              </a:rPr>
              <a:t>Review or create a strategic plan for her area. </a:t>
            </a:r>
          </a:p>
          <a:p>
            <a:pPr marL="3175">
              <a:spcBef>
                <a:spcPts val="0"/>
              </a:spcBef>
              <a:spcAft>
                <a:spcPts val="1800"/>
              </a:spcAft>
            </a:pPr>
            <a:r>
              <a:rPr lang="en-US" dirty="0">
                <a:solidFill>
                  <a:schemeClr val="bg1"/>
                </a:solidFill>
                <a:latin typeface="Calibri" panose="020F0502020204030204" pitchFamily="34" charset="0"/>
              </a:rPr>
              <a:t>Make sure there’s a mission statement – or create one</a:t>
            </a:r>
          </a:p>
          <a:p>
            <a:pPr marL="3175">
              <a:spcBef>
                <a:spcPts val="0"/>
              </a:spcBef>
              <a:spcAft>
                <a:spcPts val="1800"/>
              </a:spcAft>
            </a:pPr>
            <a:r>
              <a:rPr lang="en-US" dirty="0">
                <a:solidFill>
                  <a:schemeClr val="bg1"/>
                </a:solidFill>
                <a:latin typeface="Calibri" panose="020F0502020204030204" pitchFamily="34" charset="0"/>
              </a:rPr>
              <a:t>Have a few key goals </a:t>
            </a:r>
            <a:r>
              <a:rPr lang="en-US" dirty="0" smtClean="0">
                <a:solidFill>
                  <a:schemeClr val="bg1"/>
                </a:solidFill>
                <a:latin typeface="Calibri" panose="020F0502020204030204" pitchFamily="34" charset="0"/>
              </a:rPr>
              <a:t>her department is working to </a:t>
            </a:r>
            <a:r>
              <a:rPr lang="en-US" dirty="0">
                <a:solidFill>
                  <a:schemeClr val="bg1"/>
                </a:solidFill>
                <a:latin typeface="Calibri" panose="020F0502020204030204" pitchFamily="34" charset="0"/>
              </a:rPr>
              <a:t>accomplish</a:t>
            </a:r>
          </a:p>
          <a:p>
            <a:pPr marL="3175">
              <a:spcBef>
                <a:spcPts val="0"/>
              </a:spcBef>
              <a:spcAft>
                <a:spcPts val="1800"/>
              </a:spcAft>
            </a:pPr>
            <a:r>
              <a:rPr lang="en-US" dirty="0">
                <a:solidFill>
                  <a:schemeClr val="bg1"/>
                </a:solidFill>
                <a:latin typeface="Calibri" panose="020F0502020204030204" pitchFamily="34" charset="0"/>
              </a:rPr>
              <a:t>Work with her team to develop a </a:t>
            </a:r>
            <a:r>
              <a:rPr lang="en-US" dirty="0" smtClean="0">
                <a:solidFill>
                  <a:schemeClr val="bg1"/>
                </a:solidFill>
                <a:latin typeface="Calibri" panose="020F0502020204030204" pitchFamily="34" charset="0"/>
              </a:rPr>
              <a:t>strategy/logic model to understand how their work helps achieve the mission.</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526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Daniel do? </a:t>
            </a:r>
            <a:endParaRPr lang="en-US" sz="3200" b="1" dirty="0">
              <a:solidFill>
                <a:prstClr val="white"/>
              </a:solidFill>
            </a:endParaRPr>
          </a:p>
        </p:txBody>
      </p:sp>
      <p:sp>
        <p:nvSpPr>
          <p:cNvPr id="5" name="TextBox 4"/>
          <p:cNvSpPr txBox="1"/>
          <p:nvPr/>
        </p:nvSpPr>
        <p:spPr>
          <a:xfrm>
            <a:off x="4191000" y="381000"/>
            <a:ext cx="4419601" cy="1477328"/>
          </a:xfrm>
          <a:prstGeom prst="rect">
            <a:avLst/>
          </a:prstGeom>
          <a:solidFill>
            <a:srgbClr val="000000"/>
          </a:solidFill>
        </p:spPr>
        <p:txBody>
          <a:bodyPr wrap="square" rtlCol="0">
            <a:spAutoFit/>
          </a:bodyPr>
          <a:lstStyle/>
          <a:p>
            <a:r>
              <a:rPr lang="en-US" dirty="0" smtClean="0"/>
              <a:t>Gather data for the SWOT analysis.</a:t>
            </a:r>
          </a:p>
          <a:p>
            <a:endParaRPr lang="en-US" dirty="0"/>
          </a:p>
          <a:p>
            <a:r>
              <a:rPr lang="en-US" dirty="0" smtClean="0"/>
              <a:t>Review </a:t>
            </a:r>
            <a:r>
              <a:rPr lang="en-US" dirty="0"/>
              <a:t>the strategic plan for the department </a:t>
            </a:r>
            <a:r>
              <a:rPr lang="en-US" dirty="0" smtClean="0"/>
              <a:t>and </a:t>
            </a:r>
            <a:r>
              <a:rPr lang="en-US" dirty="0"/>
              <a:t>see if there’s alignment between the measures and the goals.</a:t>
            </a:r>
          </a:p>
        </p:txBody>
      </p:sp>
    </p:spTree>
    <p:extLst>
      <p:ext uri="{BB962C8B-B14F-4D97-AF65-F5344CB8AC3E}">
        <p14:creationId xmlns:p14="http://schemas.microsoft.com/office/powerpoint/2010/main" val="804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Emily do? </a:t>
            </a:r>
            <a:endParaRPr lang="en-US" sz="3200" b="1" dirty="0">
              <a:solidFill>
                <a:prstClr val="white"/>
              </a:solidFill>
            </a:endParaRPr>
          </a:p>
        </p:txBody>
      </p:sp>
      <p:sp>
        <p:nvSpPr>
          <p:cNvPr id="5" name="TextBox 4"/>
          <p:cNvSpPr txBox="1"/>
          <p:nvPr/>
        </p:nvSpPr>
        <p:spPr>
          <a:xfrm>
            <a:off x="4191000" y="381000"/>
            <a:ext cx="4419601" cy="2585323"/>
          </a:xfrm>
          <a:prstGeom prst="rect">
            <a:avLst/>
          </a:prstGeom>
          <a:solidFill>
            <a:srgbClr val="000000"/>
          </a:solidFill>
        </p:spPr>
        <p:txBody>
          <a:bodyPr wrap="square" rtlCol="0">
            <a:spAutoFit/>
          </a:bodyPr>
          <a:lstStyle/>
          <a:p>
            <a:r>
              <a:rPr lang="en-US" dirty="0" smtClean="0"/>
              <a:t>Participate </a:t>
            </a:r>
            <a:r>
              <a:rPr lang="en-US" dirty="0"/>
              <a:t>in </a:t>
            </a:r>
            <a:r>
              <a:rPr lang="en-US" dirty="0" smtClean="0"/>
              <a:t>planning efforts</a:t>
            </a:r>
          </a:p>
          <a:p>
            <a:endParaRPr lang="en-US" dirty="0"/>
          </a:p>
          <a:p>
            <a:r>
              <a:rPr lang="en-US" dirty="0"/>
              <a:t>Review </a:t>
            </a:r>
            <a:r>
              <a:rPr lang="en-US" dirty="0" smtClean="0"/>
              <a:t>plans to provide feedback on feasibility</a:t>
            </a:r>
            <a:endParaRPr lang="en-US" dirty="0"/>
          </a:p>
          <a:p>
            <a:endParaRPr lang="en-US" dirty="0" smtClean="0"/>
          </a:p>
          <a:p>
            <a:r>
              <a:rPr lang="en-US" dirty="0" smtClean="0"/>
              <a:t>Make </a:t>
            </a:r>
            <a:r>
              <a:rPr lang="en-US" dirty="0"/>
              <a:t>sure her work is measurably accomplishing the mission</a:t>
            </a:r>
          </a:p>
          <a:p>
            <a:endParaRPr lang="en-US" dirty="0" smtClean="0"/>
          </a:p>
          <a:p>
            <a:r>
              <a:rPr lang="en-US" dirty="0" smtClean="0"/>
              <a:t>Suggest </a:t>
            </a:r>
            <a:r>
              <a:rPr lang="en-US" dirty="0"/>
              <a:t>changes as </a:t>
            </a:r>
            <a:r>
              <a:rPr lang="en-US" dirty="0" smtClean="0"/>
              <a:t>needed</a:t>
            </a:r>
            <a:endParaRPr lang="en-US" dirty="0"/>
          </a:p>
        </p:txBody>
      </p:sp>
    </p:spTree>
    <p:extLst>
      <p:ext uri="{BB962C8B-B14F-4D97-AF65-F5344CB8AC3E}">
        <p14:creationId xmlns:p14="http://schemas.microsoft.com/office/powerpoint/2010/main" val="24576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pSp>
        <p:nvGrpSpPr>
          <p:cNvPr id="20" name="Group 19"/>
          <p:cNvGrpSpPr/>
          <p:nvPr/>
        </p:nvGrpSpPr>
        <p:grpSpPr>
          <a:xfrm>
            <a:off x="76200" y="-1"/>
            <a:ext cx="9144001" cy="6858001"/>
            <a:chOff x="50" y="-34931"/>
            <a:chExt cx="9144001" cy="6858001"/>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 y="-34931"/>
              <a:ext cx="9144001" cy="6858001"/>
            </a:xfrm>
            <a:prstGeom prst="rect">
              <a:avLst/>
            </a:prstGeom>
          </p:spPr>
        </p:pic>
        <p:sp>
          <p:nvSpPr>
            <p:cNvPr id="16" name="Text Box 4"/>
            <p:cNvSpPr txBox="1">
              <a:spLocks noChangeArrowheads="1"/>
            </p:cNvSpPr>
            <p:nvPr/>
          </p:nvSpPr>
          <p:spPr bwMode="auto">
            <a:xfrm>
              <a:off x="4906909" y="2278916"/>
              <a:ext cx="1862307" cy="12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must you do to achieve your desired results?</a:t>
              </a:r>
              <a:endParaRPr lang="en-US" sz="4000" dirty="0" smtClean="0">
                <a:solidFill>
                  <a:srgbClr val="FFFFFF"/>
                </a:solidFill>
                <a:cs typeface="Arial" pitchFamily="34" charset="0"/>
              </a:endParaRPr>
            </a:p>
          </p:txBody>
        </p:sp>
      </p:grpSp>
      <p:sp>
        <p:nvSpPr>
          <p:cNvPr id="19" name="Title 1"/>
          <p:cNvSpPr>
            <a:spLocks noGrp="1"/>
          </p:cNvSpPr>
          <p:nvPr>
            <p:ph type="title"/>
          </p:nvPr>
        </p:nvSpPr>
        <p:spPr>
          <a:xfrm>
            <a:off x="166789" y="152400"/>
            <a:ext cx="3017486" cy="1828800"/>
          </a:xfrm>
        </p:spPr>
        <p:txBody>
          <a:bodyPr anchor="t">
            <a:normAutofit/>
          </a:bodyPr>
          <a:lstStyle/>
          <a:p>
            <a:pPr algn="l"/>
            <a:r>
              <a:rPr lang="en-US" sz="2800" b="1" dirty="0" smtClean="0">
                <a:solidFill>
                  <a:schemeClr val="bg1"/>
                </a:solidFill>
              </a:rPr>
              <a:t>Measuring</a:t>
            </a:r>
            <a:br>
              <a:rPr lang="en-US" sz="2800" b="1" dirty="0" smtClean="0">
                <a:solidFill>
                  <a:schemeClr val="bg1"/>
                </a:solidFill>
              </a:rPr>
            </a:br>
            <a:r>
              <a:rPr lang="en-US" sz="2800" b="1" dirty="0" smtClean="0">
                <a:solidFill>
                  <a:schemeClr val="bg1"/>
                </a:solidFill>
              </a:rPr>
              <a:t>Results</a:t>
            </a:r>
            <a:endParaRPr lang="en-US" sz="2800" b="1" dirty="0">
              <a:solidFill>
                <a:schemeClr val="bg1"/>
              </a:solidFill>
            </a:endParaRPr>
          </a:p>
        </p:txBody>
      </p:sp>
    </p:spTree>
    <p:extLst>
      <p:ext uri="{BB962C8B-B14F-4D97-AF65-F5344CB8AC3E}">
        <p14:creationId xmlns:p14="http://schemas.microsoft.com/office/powerpoint/2010/main" val="159733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45682"/>
            <a:ext cx="9144001" cy="69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91489" y="4739629"/>
            <a:ext cx="8961022" cy="1813571"/>
          </a:xfrm>
          <a:prstGeom prst="rect">
            <a:avLst/>
          </a:prstGeom>
          <a:solidFill>
            <a:schemeClr val="tx1"/>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2" indent="0">
              <a:buFont typeface="Arial" pitchFamily="34" charset="0"/>
              <a:buNone/>
            </a:pPr>
            <a:r>
              <a:rPr lang="en-US" sz="2000" b="1" dirty="0" smtClean="0">
                <a:solidFill>
                  <a:prstClr val="white"/>
                </a:solidFill>
              </a:rPr>
              <a:t>Performance measures are meaningful quantitative evidence used to monitor and track progress towards achievement of desired results</a:t>
            </a:r>
          </a:p>
          <a:p>
            <a:pPr marL="114300" lvl="2" indent="0">
              <a:buFont typeface="Arial" pitchFamily="34" charset="0"/>
              <a:buNone/>
            </a:pPr>
            <a:r>
              <a:rPr lang="en-US" sz="2000" b="1" dirty="0" smtClean="0">
                <a:solidFill>
                  <a:prstClr val="white"/>
                </a:solidFill>
              </a:rPr>
              <a:t>An indicator describes the environment in which you operate, including external factors that impact services</a:t>
            </a:r>
            <a:endParaRPr lang="en-US" sz="1800" b="1" i="1" dirty="0" smtClean="0">
              <a:solidFill>
                <a:prstClr val="white"/>
              </a:solidFill>
            </a:endParaRPr>
          </a:p>
          <a:p>
            <a:pPr marL="114300" lvl="2" indent="0">
              <a:buFont typeface="Arial" pitchFamily="34" charset="0"/>
              <a:buNone/>
            </a:pPr>
            <a:r>
              <a:rPr lang="en-US" sz="2000" b="1" dirty="0">
                <a:solidFill>
                  <a:prstClr val="white"/>
                </a:solidFill>
              </a:rPr>
              <a:t>Measures are controllable, </a:t>
            </a:r>
            <a:r>
              <a:rPr lang="en-US" sz="2000" b="1" dirty="0" smtClean="0">
                <a:solidFill>
                  <a:prstClr val="white"/>
                </a:solidFill>
              </a:rPr>
              <a:t>indicators are </a:t>
            </a:r>
            <a:r>
              <a:rPr lang="en-US" sz="2000" b="1" dirty="0">
                <a:solidFill>
                  <a:prstClr val="white"/>
                </a:solidFill>
              </a:rPr>
              <a:t>not (usually</a:t>
            </a:r>
            <a:r>
              <a:rPr lang="en-US" sz="2000" b="1" dirty="0" smtClean="0">
                <a:solidFill>
                  <a:prstClr val="white"/>
                </a:solidFill>
              </a:rPr>
              <a:t>)</a:t>
            </a:r>
            <a:endParaRPr lang="en-US" sz="2000" b="1" dirty="0">
              <a:solidFill>
                <a:prstClr val="white"/>
              </a:solidFill>
            </a:endParaRPr>
          </a:p>
        </p:txBody>
      </p:sp>
    </p:spTree>
    <p:extLst>
      <p:ext uri="{BB962C8B-B14F-4D97-AF65-F5344CB8AC3E}">
        <p14:creationId xmlns:p14="http://schemas.microsoft.com/office/powerpoint/2010/main" val="382680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5" name="Rounded Rectangle 4"/>
          <p:cNvSpPr/>
          <p:nvPr/>
        </p:nvSpPr>
        <p:spPr>
          <a:xfrm>
            <a:off x="823001"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Amount of resources used (or available) to provide services</a:t>
            </a:r>
            <a:endParaRPr lang="en-US" sz="1400" dirty="0">
              <a:solidFill>
                <a:srgbClr val="000000"/>
              </a:solidFill>
            </a:endParaRPr>
          </a:p>
        </p:txBody>
      </p:sp>
      <p:sp>
        <p:nvSpPr>
          <p:cNvPr id="6" name="Rounded Rectangle 5"/>
          <p:cNvSpPr/>
          <p:nvPr/>
        </p:nvSpPr>
        <p:spPr>
          <a:xfrm>
            <a:off x="3566171"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Amount of work produced or services delivered</a:t>
            </a:r>
            <a:endParaRPr lang="en-US" sz="1400" dirty="0">
              <a:solidFill>
                <a:srgbClr val="000000"/>
              </a:solidFill>
            </a:endParaRPr>
          </a:p>
        </p:txBody>
      </p:sp>
      <p:sp>
        <p:nvSpPr>
          <p:cNvPr id="8" name="Rounded Rectangle 7"/>
          <p:cNvSpPr/>
          <p:nvPr/>
        </p:nvSpPr>
        <p:spPr>
          <a:xfrm>
            <a:off x="6309341"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The desired end result that demonstrates the impact of the services delivered</a:t>
            </a:r>
            <a:endParaRPr lang="en-US" sz="1400" dirty="0">
              <a:solidFill>
                <a:srgbClr val="000000"/>
              </a:solidFill>
            </a:endParaRPr>
          </a:p>
        </p:txBody>
      </p:sp>
      <p:sp>
        <p:nvSpPr>
          <p:cNvPr id="9" name="Rounded Rectangle 8"/>
          <p:cNvSpPr/>
          <p:nvPr/>
        </p:nvSpPr>
        <p:spPr>
          <a:xfrm>
            <a:off x="2194586"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Amount of work done per amount of resources used</a:t>
            </a:r>
            <a:endParaRPr lang="en-US" sz="1400" dirty="0">
              <a:solidFill>
                <a:srgbClr val="000000"/>
              </a:solidFill>
            </a:endParaRPr>
          </a:p>
        </p:txBody>
      </p:sp>
      <p:sp>
        <p:nvSpPr>
          <p:cNvPr id="10" name="Rounded Rectangle 9"/>
          <p:cNvSpPr/>
          <p:nvPr/>
        </p:nvSpPr>
        <p:spPr>
          <a:xfrm>
            <a:off x="3566171"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Productivity</a:t>
            </a:r>
          </a:p>
          <a:p>
            <a:pPr algn="ctr"/>
            <a:r>
              <a:rPr lang="en-US" sz="1400" dirty="0" smtClean="0">
                <a:solidFill>
                  <a:srgbClr val="000000"/>
                </a:solidFill>
              </a:rPr>
              <a:t>Amount of quality work done per amount of resources used</a:t>
            </a:r>
            <a:endParaRPr lang="en-US" sz="1400" dirty="0">
              <a:solidFill>
                <a:srgbClr val="000000"/>
              </a:solidFill>
            </a:endParaRPr>
          </a:p>
        </p:txBody>
      </p:sp>
      <p:sp>
        <p:nvSpPr>
          <p:cNvPr id="11" name="Rounded Rectangle 10"/>
          <p:cNvSpPr/>
          <p:nvPr/>
        </p:nvSpPr>
        <p:spPr>
          <a:xfrm>
            <a:off x="4937756"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Amount of achieved results, or the level of quality relative to the amount of work done</a:t>
            </a:r>
            <a:endParaRPr lang="en-US" sz="1400" dirty="0">
              <a:solidFill>
                <a:srgbClr val="000000"/>
              </a:solidFill>
            </a:endParaRPr>
          </a:p>
        </p:txBody>
      </p:sp>
      <p:sp>
        <p:nvSpPr>
          <p:cNvPr id="12" name="Rounded Rectangle 11"/>
          <p:cNvSpPr/>
          <p:nvPr/>
        </p:nvSpPr>
        <p:spPr>
          <a:xfrm>
            <a:off x="3566171"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a:p>
            <a:pPr algn="ctr"/>
            <a:r>
              <a:rPr lang="en-US" sz="1400" dirty="0" smtClean="0">
                <a:solidFill>
                  <a:srgbClr val="000000"/>
                </a:solidFill>
              </a:rPr>
              <a:t>Amount of outcome achieved per amount of resources used</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Types of performance measures</a:t>
            </a:r>
            <a:endParaRPr lang="en-US" sz="2800" b="1" dirty="0">
              <a:solidFill>
                <a:srgbClr val="FFFFFF"/>
              </a:solidFill>
            </a:endParaRPr>
          </a:p>
        </p:txBody>
      </p:sp>
      <p:cxnSp>
        <p:nvCxnSpPr>
          <p:cNvPr id="15" name="Straight Connector 14"/>
          <p:cNvCxnSpPr>
            <a:stCxn id="5" idx="2"/>
            <a:endCxn id="9" idx="0"/>
          </p:cNvCxnSpPr>
          <p:nvPr/>
        </p:nvCxnSpPr>
        <p:spPr>
          <a:xfrm>
            <a:off x="210314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7473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4631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21790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74732"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46317"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46317"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03147"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8329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12646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Describe the environment in which the service is provided</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External requirements or demands that impact service delivery</a:t>
            </a:r>
            <a:endParaRPr lang="en-US" sz="1400" dirty="0">
              <a:solidFill>
                <a:srgbClr val="000000"/>
              </a:solidFill>
            </a:endParaRPr>
          </a:p>
        </p:txBody>
      </p:sp>
    </p:spTree>
    <p:extLst>
      <p:ext uri="{BB962C8B-B14F-4D97-AF65-F5344CB8AC3E}">
        <p14:creationId xmlns:p14="http://schemas.microsoft.com/office/powerpoint/2010/main" val="228814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
          <a:stretch/>
        </p:blipFill>
        <p:spPr bwMode="auto">
          <a:xfrm>
            <a:off x="50" y="0"/>
            <a:ext cx="32042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600220"/>
            <a:ext cx="5221548" cy="493770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Examples:</a:t>
            </a:r>
          </a:p>
          <a:p>
            <a:pPr marL="234950" indent="-227013">
              <a:buFont typeface="Wingdings" pitchFamily="2" charset="2"/>
              <a:buChar char="§"/>
            </a:pPr>
            <a:r>
              <a:rPr lang="en-US" sz="2400" dirty="0">
                <a:solidFill>
                  <a:schemeClr val="bg1"/>
                </a:solidFill>
              </a:rPr>
              <a:t>Employees </a:t>
            </a:r>
            <a:r>
              <a:rPr lang="en-US" sz="2400" dirty="0" smtClean="0">
                <a:solidFill>
                  <a:schemeClr val="bg1"/>
                </a:solidFill>
              </a:rPr>
              <a:t> or full-time equivalents (FTEs) hours/2,080</a:t>
            </a:r>
          </a:p>
          <a:p>
            <a:pPr marL="234950" indent="-227013">
              <a:buFont typeface="Wingdings" pitchFamily="2" charset="2"/>
              <a:buChar char="§"/>
            </a:pPr>
            <a:r>
              <a:rPr lang="en-US" sz="2400" dirty="0" smtClean="0">
                <a:solidFill>
                  <a:schemeClr val="bg1"/>
                </a:solidFill>
              </a:rPr>
              <a:t>Expenditures for library materials</a:t>
            </a:r>
          </a:p>
          <a:p>
            <a:pPr marL="234950" indent="-227013">
              <a:buFont typeface="Wingdings" pitchFamily="2" charset="2"/>
              <a:buChar char="§"/>
            </a:pPr>
            <a:r>
              <a:rPr lang="en-US" sz="2400" dirty="0" smtClean="0">
                <a:solidFill>
                  <a:schemeClr val="bg1"/>
                </a:solidFill>
              </a:rPr>
              <a:t>Number of sworn firefighters</a:t>
            </a:r>
          </a:p>
          <a:p>
            <a:pPr marL="234950" indent="-227013">
              <a:buFont typeface="Wingdings" pitchFamily="2" charset="2"/>
              <a:buChar char="§"/>
            </a:pPr>
            <a:r>
              <a:rPr lang="en-US" sz="2400" dirty="0" smtClean="0">
                <a:solidFill>
                  <a:schemeClr val="bg1"/>
                </a:solidFill>
              </a:rPr>
              <a:t>Hours paid to sworn police personnel</a:t>
            </a:r>
          </a:p>
          <a:p>
            <a:pPr marL="234950" indent="-227013">
              <a:buFont typeface="Wingdings" pitchFamily="2" charset="2"/>
              <a:buChar char="§"/>
            </a:pPr>
            <a:r>
              <a:rPr lang="en-US" sz="2400" dirty="0" smtClean="0">
                <a:solidFill>
                  <a:schemeClr val="bg1"/>
                </a:solidFill>
              </a:rPr>
              <a:t>Physical resources used– electricity, water, gas, steel, cement, asphalt</a:t>
            </a:r>
          </a:p>
          <a:p>
            <a:pPr marL="234950" indent="-227013">
              <a:buFont typeface="Wingdings" pitchFamily="2" charset="2"/>
              <a:buChar char="§"/>
            </a:pPr>
            <a:endParaRPr lang="en-US" sz="2400" dirty="0">
              <a:solidFill>
                <a:schemeClr val="bg1"/>
              </a:solidFill>
            </a:endParaRPr>
          </a:p>
          <a:p>
            <a:pPr marL="234950" indent="-227013">
              <a:buFont typeface="Wingdings" pitchFamily="2" charset="2"/>
              <a:buChar char="§"/>
            </a:pPr>
            <a:endParaRPr lang="en-US" sz="2400" dirty="0" smtClean="0">
              <a:solidFill>
                <a:schemeClr val="bg1"/>
              </a:solidFill>
            </a:endParaRPr>
          </a:p>
          <a:p>
            <a:pPr marL="7937" indent="0">
              <a:buNone/>
            </a:pPr>
            <a:r>
              <a:rPr lang="en-US" sz="2400" i="1" dirty="0" smtClean="0">
                <a:solidFill>
                  <a:schemeClr val="bg1"/>
                </a:solidFill>
              </a:rPr>
              <a:t>What’s an input in your area?</a:t>
            </a:r>
            <a:endParaRPr lang="en-US" sz="2400" i="1" dirty="0">
              <a:solidFill>
                <a:schemeClr val="bg1"/>
              </a:solidFill>
            </a:endParaRPr>
          </a:p>
        </p:txBody>
      </p:sp>
      <p:grpSp>
        <p:nvGrpSpPr>
          <p:cNvPr id="11" name="Group 10"/>
          <p:cNvGrpSpPr/>
          <p:nvPr/>
        </p:nvGrpSpPr>
        <p:grpSpPr>
          <a:xfrm>
            <a:off x="2997897" y="218873"/>
            <a:ext cx="5881261" cy="748656"/>
            <a:chOff x="2839941" y="95190"/>
            <a:chExt cx="5048785" cy="748656"/>
          </a:xfrm>
        </p:grpSpPr>
        <p:sp>
          <p:nvSpPr>
            <p:cNvPr id="15" name="Round Same Side Corner Rectangle 14"/>
            <p:cNvSpPr/>
            <p:nvPr/>
          </p:nvSpPr>
          <p:spPr>
            <a:xfrm rot="5400000">
              <a:off x="4990006" y="-2054875"/>
              <a:ext cx="748656" cy="5048785"/>
            </a:xfrm>
            <a:prstGeom prst="round2SameRect">
              <a:avLst/>
            </a:prstGeom>
            <a:solidFill>
              <a:schemeClr val="accent2">
                <a:lumMod val="40000"/>
                <a:lumOff val="60000"/>
                <a:alpha val="90000"/>
              </a:schemeClr>
            </a:solidFill>
            <a:ln w="38100">
              <a:solidFill>
                <a:schemeClr val="bg1"/>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406273" y="131735"/>
              <a:ext cx="4445907"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prstClr val="black"/>
                  </a:solidFill>
                </a:rPr>
                <a:t>Amount of resources used (or available) </a:t>
              </a:r>
            </a:p>
            <a:p>
              <a:pPr marL="0" lvl="1" defTabSz="800100">
                <a:lnSpc>
                  <a:spcPct val="90000"/>
                </a:lnSpc>
                <a:spcBef>
                  <a:spcPct val="0"/>
                </a:spcBef>
                <a:spcAft>
                  <a:spcPct val="15000"/>
                </a:spcAft>
              </a:pPr>
              <a:r>
                <a:rPr lang="en-US" sz="2000" b="1" dirty="0" smtClean="0">
                  <a:solidFill>
                    <a:prstClr val="black"/>
                  </a:solidFill>
                </a:rPr>
                <a:t>to provide services</a:t>
              </a:r>
              <a:endParaRPr lang="en-US" sz="2000" b="1" dirty="0">
                <a:solidFill>
                  <a:prstClr val="black"/>
                </a:solidFill>
              </a:endParaRPr>
            </a:p>
          </p:txBody>
        </p:sp>
      </p:grpSp>
      <p:grpSp>
        <p:nvGrpSpPr>
          <p:cNvPr id="12" name="Group 11"/>
          <p:cNvGrpSpPr/>
          <p:nvPr/>
        </p:nvGrpSpPr>
        <p:grpSpPr>
          <a:xfrm>
            <a:off x="157956" y="125290"/>
            <a:ext cx="2839942" cy="935821"/>
            <a:chOff x="0" y="1607"/>
            <a:chExt cx="2839942" cy="935821"/>
          </a:xfrm>
        </p:grpSpPr>
        <p:sp>
          <p:nvSpPr>
            <p:cNvPr id="13" name="Rounded Rectangle 12"/>
            <p:cNvSpPr/>
            <p:nvPr/>
          </p:nvSpPr>
          <p:spPr>
            <a:xfrm>
              <a:off x="0" y="1607"/>
              <a:ext cx="2839942" cy="935821"/>
            </a:xfrm>
            <a:prstGeom prst="roundRect">
              <a:avLst/>
            </a:prstGeom>
            <a:solidFill>
              <a:schemeClr val="accent2"/>
            </a:solidFill>
            <a:ln w="38100">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Rounded Rectangle 6"/>
            <p:cNvSpPr/>
            <p:nvPr/>
          </p:nvSpPr>
          <p:spPr>
            <a:xfrm>
              <a:off x="45683" y="47290"/>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Input</a:t>
              </a:r>
              <a:endParaRPr lang="en-US" sz="3200" b="1" dirty="0">
                <a:solidFill>
                  <a:prstClr val="white"/>
                </a:solidFill>
              </a:endParaRPr>
            </a:p>
          </p:txBody>
        </p:sp>
      </p:grpSp>
    </p:spTree>
    <p:extLst>
      <p:ext uri="{BB962C8B-B14F-4D97-AF65-F5344CB8AC3E}">
        <p14:creationId xmlns:p14="http://schemas.microsoft.com/office/powerpoint/2010/main" val="185681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41" y="1"/>
            <a:ext cx="3200400" cy="686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09" y="1600220"/>
            <a:ext cx="5029189" cy="521202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Examples:</a:t>
            </a:r>
          </a:p>
          <a:p>
            <a:pPr marL="234950" indent="-227013">
              <a:buFont typeface="Wingdings" pitchFamily="2" charset="2"/>
              <a:buChar char="§"/>
            </a:pPr>
            <a:r>
              <a:rPr lang="en-US" sz="2400" dirty="0" smtClean="0">
                <a:solidFill>
                  <a:schemeClr val="bg1"/>
                </a:solidFill>
              </a:rPr>
              <a:t>Tons of residential refuse collected</a:t>
            </a:r>
          </a:p>
          <a:p>
            <a:pPr marL="234950" indent="-227013">
              <a:buFont typeface="Wingdings" pitchFamily="2" charset="2"/>
              <a:buChar char="§"/>
            </a:pPr>
            <a:r>
              <a:rPr lang="en-US" sz="2400" dirty="0" smtClean="0">
                <a:solidFill>
                  <a:schemeClr val="bg1"/>
                </a:solidFill>
              </a:rPr>
              <a:t>Number of lane miles swept</a:t>
            </a:r>
          </a:p>
          <a:p>
            <a:pPr marL="234950" indent="-227013">
              <a:buFont typeface="Wingdings" pitchFamily="2" charset="2"/>
              <a:buChar char="§"/>
            </a:pPr>
            <a:r>
              <a:rPr lang="en-US" sz="2400" dirty="0">
                <a:solidFill>
                  <a:schemeClr val="bg1"/>
                </a:solidFill>
              </a:rPr>
              <a:t>N</a:t>
            </a:r>
            <a:r>
              <a:rPr lang="en-US" sz="2400" dirty="0" smtClean="0">
                <a:solidFill>
                  <a:schemeClr val="bg1"/>
                </a:solidFill>
              </a:rPr>
              <a:t>umber of applications processed </a:t>
            </a:r>
          </a:p>
          <a:p>
            <a:pPr marL="234950" indent="-227013">
              <a:buFont typeface="Wingdings" pitchFamily="2" charset="2"/>
              <a:buChar char="§"/>
            </a:pPr>
            <a:r>
              <a:rPr lang="en-US" sz="2400" dirty="0" smtClean="0">
                <a:solidFill>
                  <a:schemeClr val="bg1"/>
                </a:solidFill>
              </a:rPr>
              <a:t>Number of sets of city council minutes prepared </a:t>
            </a:r>
          </a:p>
          <a:p>
            <a:pPr marL="234950" indent="-227013">
              <a:buFont typeface="Wingdings" pitchFamily="2" charset="2"/>
              <a:buChar char="§"/>
            </a:pPr>
            <a:r>
              <a:rPr lang="en-US" sz="2400" dirty="0" smtClean="0">
                <a:solidFill>
                  <a:schemeClr val="bg1"/>
                </a:solidFill>
              </a:rPr>
              <a:t>Number of arrests </a:t>
            </a:r>
          </a:p>
          <a:p>
            <a:pPr marL="234950" indent="-227013">
              <a:buFont typeface="Wingdings" pitchFamily="2" charset="2"/>
              <a:buChar char="§"/>
            </a:pPr>
            <a:r>
              <a:rPr lang="en-US" sz="2400" dirty="0" smtClean="0">
                <a:solidFill>
                  <a:schemeClr val="bg1"/>
                </a:solidFill>
              </a:rPr>
              <a:t>Number of trees planted</a:t>
            </a:r>
          </a:p>
          <a:p>
            <a:pPr marL="234950" indent="-227013">
              <a:buFont typeface="Wingdings" pitchFamily="2" charset="2"/>
              <a:buChar char="§"/>
            </a:pPr>
            <a:endParaRPr lang="en-US" sz="2400" dirty="0">
              <a:solidFill>
                <a:schemeClr val="bg1"/>
              </a:solidFill>
            </a:endParaRPr>
          </a:p>
          <a:p>
            <a:pPr marL="234950" indent="-227013">
              <a:buFont typeface="Wingdings" pitchFamily="2" charset="2"/>
              <a:buChar char="§"/>
            </a:pPr>
            <a:endParaRPr lang="en-US" sz="2400" dirty="0" smtClean="0">
              <a:solidFill>
                <a:schemeClr val="bg1"/>
              </a:solidFill>
            </a:endParaRPr>
          </a:p>
          <a:p>
            <a:pPr marL="7937" indent="0">
              <a:buNone/>
            </a:pPr>
            <a:r>
              <a:rPr lang="en-US" sz="2400" i="1" dirty="0">
                <a:solidFill>
                  <a:schemeClr val="bg1"/>
                </a:solidFill>
              </a:rPr>
              <a:t>What’s an </a:t>
            </a:r>
            <a:r>
              <a:rPr lang="en-US" sz="2400" i="1" dirty="0" smtClean="0">
                <a:solidFill>
                  <a:schemeClr val="bg1"/>
                </a:solidFill>
              </a:rPr>
              <a:t>output for your </a:t>
            </a:r>
            <a:r>
              <a:rPr lang="en-US" sz="2400" i="1" dirty="0">
                <a:solidFill>
                  <a:schemeClr val="bg1"/>
                </a:solidFill>
              </a:rPr>
              <a:t>area?</a:t>
            </a:r>
          </a:p>
          <a:p>
            <a:pPr marL="234950" indent="-227013">
              <a:buFont typeface="Wingdings" pitchFamily="2" charset="2"/>
              <a:buChar char="§"/>
            </a:pPr>
            <a:endParaRPr lang="en-US" sz="2400" dirty="0" smtClean="0">
              <a:solidFill>
                <a:schemeClr val="bg1"/>
              </a:solidFill>
            </a:endParaRPr>
          </a:p>
          <a:p>
            <a:pPr marL="234950" indent="-227013">
              <a:buFont typeface="Wingdings" pitchFamily="2" charset="2"/>
              <a:buChar char="§"/>
            </a:pPr>
            <a:endParaRPr lang="en-US" sz="1600" dirty="0" smtClean="0">
              <a:solidFill>
                <a:schemeClr val="bg1"/>
              </a:solidFill>
            </a:endParaRPr>
          </a:p>
        </p:txBody>
      </p:sp>
      <p:grpSp>
        <p:nvGrpSpPr>
          <p:cNvPr id="10" name="Group 9"/>
          <p:cNvGrpSpPr/>
          <p:nvPr/>
        </p:nvGrpSpPr>
        <p:grpSpPr>
          <a:xfrm>
            <a:off x="3003307" y="211729"/>
            <a:ext cx="5957764" cy="748656"/>
            <a:chOff x="3402564" y="1077802"/>
            <a:chExt cx="4486161" cy="748656"/>
          </a:xfrm>
        </p:grpSpPr>
        <p:sp>
          <p:nvSpPr>
            <p:cNvPr id="15" name="Round Same Side Corner Rectangle 14"/>
            <p:cNvSpPr/>
            <p:nvPr/>
          </p:nvSpPr>
          <p:spPr>
            <a:xfrm rot="5400000">
              <a:off x="5271317" y="-790951"/>
              <a:ext cx="748656" cy="4486161"/>
            </a:xfrm>
            <a:prstGeom prst="round2SameRect">
              <a:avLst/>
            </a:prstGeom>
            <a:solidFill>
              <a:schemeClr val="accent1">
                <a:lumMod val="40000"/>
                <a:lumOff val="60000"/>
                <a:alpha val="90000"/>
              </a:schemeClr>
            </a:solidFill>
            <a:ln w="38100">
              <a:solidFill>
                <a:schemeClr val="bg1"/>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895250" y="1114347"/>
              <a:ext cx="3956929"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prstClr val="black"/>
                  </a:solidFill>
                </a:rPr>
                <a:t>Amount of work produced </a:t>
              </a:r>
            </a:p>
            <a:p>
              <a:pPr marL="0" lvl="1" defTabSz="800100">
                <a:lnSpc>
                  <a:spcPct val="90000"/>
                </a:lnSpc>
                <a:spcBef>
                  <a:spcPct val="0"/>
                </a:spcBef>
                <a:spcAft>
                  <a:spcPct val="15000"/>
                </a:spcAft>
              </a:pPr>
              <a:r>
                <a:rPr lang="en-US" sz="2000" b="1" dirty="0" smtClean="0">
                  <a:solidFill>
                    <a:prstClr val="black"/>
                  </a:solidFill>
                </a:rPr>
                <a:t>or services delivered</a:t>
              </a:r>
              <a:endParaRPr lang="en-US" sz="2000" b="1" dirty="0">
                <a:solidFill>
                  <a:prstClr val="black"/>
                </a:solidFill>
              </a:endParaRPr>
            </a:p>
          </p:txBody>
        </p:sp>
      </p:grpSp>
      <p:grpSp>
        <p:nvGrpSpPr>
          <p:cNvPr id="12" name="Group 11"/>
          <p:cNvGrpSpPr/>
          <p:nvPr/>
        </p:nvGrpSpPr>
        <p:grpSpPr>
          <a:xfrm>
            <a:off x="157956" y="118146"/>
            <a:ext cx="2839942" cy="935821"/>
            <a:chOff x="0" y="984219"/>
            <a:chExt cx="2839942" cy="935821"/>
          </a:xfrm>
        </p:grpSpPr>
        <p:sp>
          <p:nvSpPr>
            <p:cNvPr id="13" name="Rounded Rectangle 12"/>
            <p:cNvSpPr/>
            <p:nvPr/>
          </p:nvSpPr>
          <p:spPr>
            <a:xfrm>
              <a:off x="0" y="984219"/>
              <a:ext cx="2839942" cy="935821"/>
            </a:xfrm>
            <a:prstGeom prst="roundRect">
              <a:avLst/>
            </a:prstGeom>
            <a:solidFill>
              <a:schemeClr val="accent1"/>
            </a:solidFill>
            <a:ln w="38100">
              <a:solidFill>
                <a:schemeClr val="bg1"/>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4" name="Rounded Rectangle 6"/>
            <p:cNvSpPr/>
            <p:nvPr/>
          </p:nvSpPr>
          <p:spPr>
            <a:xfrm>
              <a:off x="45683" y="1029902"/>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Output</a:t>
              </a:r>
              <a:endParaRPr lang="en-US" sz="3200" b="1" dirty="0">
                <a:solidFill>
                  <a:prstClr val="white"/>
                </a:solidFill>
              </a:endParaRPr>
            </a:p>
          </p:txBody>
        </p:sp>
      </p:grpSp>
    </p:spTree>
    <p:extLst>
      <p:ext uri="{BB962C8B-B14F-4D97-AF65-F5344CB8AC3E}">
        <p14:creationId xmlns:p14="http://schemas.microsoft.com/office/powerpoint/2010/main" val="4225731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Emily do? </a:t>
            </a:r>
            <a:endParaRPr lang="en-US" sz="3200" b="1" dirty="0">
              <a:solidFill>
                <a:prstClr val="white"/>
              </a:solidFill>
            </a:endParaRPr>
          </a:p>
        </p:txBody>
      </p:sp>
    </p:spTree>
    <p:extLst>
      <p:ext uri="{BB962C8B-B14F-4D97-AF65-F5344CB8AC3E}">
        <p14:creationId xmlns:p14="http://schemas.microsoft.com/office/powerpoint/2010/main" val="23677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582"/>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914402" y="1508781"/>
            <a:ext cx="7772398" cy="466338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buFont typeface="Arial" pitchFamily="34" charset="0"/>
              <a:buNone/>
            </a:pPr>
            <a:endParaRPr lang="en-US" dirty="0" smtClean="0">
              <a:solidFill>
                <a:prstClr val="white"/>
              </a:solidFill>
            </a:endParaRPr>
          </a:p>
        </p:txBody>
      </p:sp>
      <p:grpSp>
        <p:nvGrpSpPr>
          <p:cNvPr id="17" name="Group 16"/>
          <p:cNvGrpSpPr/>
          <p:nvPr/>
        </p:nvGrpSpPr>
        <p:grpSpPr>
          <a:xfrm>
            <a:off x="3022869" y="218873"/>
            <a:ext cx="5938203" cy="748656"/>
            <a:chOff x="2839941" y="5008250"/>
            <a:chExt cx="5048785" cy="748656"/>
          </a:xfrm>
          <a:solidFill>
            <a:schemeClr val="accent4">
              <a:lumMod val="20000"/>
              <a:lumOff val="80000"/>
            </a:schemeClr>
          </a:solidFill>
        </p:grpSpPr>
        <p:sp>
          <p:nvSpPr>
            <p:cNvPr id="21" name="Round Same Side Corner Rectangle 20"/>
            <p:cNvSpPr/>
            <p:nvPr/>
          </p:nvSpPr>
          <p:spPr>
            <a:xfrm rot="5400000">
              <a:off x="4990006" y="2858185"/>
              <a:ext cx="748656" cy="5048785"/>
            </a:xfrm>
            <a:prstGeom prst="round2SameRect">
              <a:avLst/>
            </a:prstGeom>
            <a:grpFill/>
            <a:ln w="38100">
              <a:solidFill>
                <a:schemeClr val="bg1"/>
              </a:solidFill>
            </a:ln>
          </p:spPr>
          <p:style>
            <a:lnRef idx="2">
              <a:scrgbClr r="0" g="0" b="0"/>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2" name="Round Same Side Corner Rectangle 4"/>
            <p:cNvSpPr/>
            <p:nvPr/>
          </p:nvSpPr>
          <p:spPr>
            <a:xfrm>
              <a:off x="3379611" y="5044795"/>
              <a:ext cx="4472570" cy="6755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a:solidFill>
                    <a:prstClr val="black"/>
                  </a:solidFill>
                </a:rPr>
                <a:t>The desired end result that demonstrates the impact of the services delivered</a:t>
              </a:r>
            </a:p>
          </p:txBody>
        </p:sp>
      </p:grpSp>
      <p:grpSp>
        <p:nvGrpSpPr>
          <p:cNvPr id="18" name="Group 17"/>
          <p:cNvGrpSpPr/>
          <p:nvPr/>
        </p:nvGrpSpPr>
        <p:grpSpPr>
          <a:xfrm>
            <a:off x="182928" y="125290"/>
            <a:ext cx="2839942" cy="935821"/>
            <a:chOff x="0" y="4914667"/>
            <a:chExt cx="2839942" cy="935821"/>
          </a:xfrm>
        </p:grpSpPr>
        <p:sp>
          <p:nvSpPr>
            <p:cNvPr id="19" name="Rounded Rectangle 18"/>
            <p:cNvSpPr/>
            <p:nvPr/>
          </p:nvSpPr>
          <p:spPr>
            <a:xfrm>
              <a:off x="0" y="4914667"/>
              <a:ext cx="2839942" cy="935821"/>
            </a:xfrm>
            <a:prstGeom prst="roundRect">
              <a:avLst/>
            </a:prstGeom>
            <a:solidFill>
              <a:schemeClr val="accent4"/>
            </a:solidFill>
            <a:ln w="38100">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0" name="Rounded Rectangle 6"/>
            <p:cNvSpPr/>
            <p:nvPr/>
          </p:nvSpPr>
          <p:spPr>
            <a:xfrm>
              <a:off x="45683" y="4960350"/>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Outcome</a:t>
              </a:r>
              <a:endParaRPr lang="en-US" sz="3200" b="1" dirty="0">
                <a:solidFill>
                  <a:prstClr val="white"/>
                </a:solidFill>
              </a:endParaRPr>
            </a:p>
          </p:txBody>
        </p:sp>
      </p:grpSp>
      <p:sp>
        <p:nvSpPr>
          <p:cNvPr id="2" name="Rectangle 1"/>
          <p:cNvSpPr/>
          <p:nvPr/>
        </p:nvSpPr>
        <p:spPr>
          <a:xfrm>
            <a:off x="3657610" y="1606359"/>
            <a:ext cx="5185002" cy="5429179"/>
          </a:xfrm>
          <a:prstGeom prst="rect">
            <a:avLst/>
          </a:prstGeom>
        </p:spPr>
        <p:txBody>
          <a:bodyPr wrap="square">
            <a:spAutoFit/>
          </a:bodyPr>
          <a:lstStyle/>
          <a:p>
            <a:r>
              <a:rPr lang="en-US" sz="2400" dirty="0" smtClean="0">
                <a:solidFill>
                  <a:schemeClr val="bg1"/>
                </a:solidFill>
              </a:rPr>
              <a:t>Examples:</a:t>
            </a:r>
          </a:p>
          <a:p>
            <a:pPr marL="234950" lvl="1" indent="-227013">
              <a:spcBef>
                <a:spcPct val="20000"/>
              </a:spcBef>
              <a:buFont typeface="Wingdings" pitchFamily="2" charset="2"/>
              <a:buChar char="§"/>
            </a:pPr>
            <a:r>
              <a:rPr lang="en-US" sz="2400" dirty="0" smtClean="0">
                <a:solidFill>
                  <a:schemeClr val="bg1"/>
                </a:solidFill>
              </a:rPr>
              <a:t>City </a:t>
            </a:r>
            <a:r>
              <a:rPr lang="en-US" sz="2400" dirty="0">
                <a:solidFill>
                  <a:schemeClr val="bg1"/>
                </a:solidFill>
              </a:rPr>
              <a:t>facilities are clean, well-maintained and open</a:t>
            </a:r>
          </a:p>
          <a:p>
            <a:pPr marL="234950" lvl="1" indent="-227013">
              <a:spcBef>
                <a:spcPct val="20000"/>
              </a:spcBef>
              <a:buFont typeface="Wingdings" pitchFamily="2" charset="2"/>
              <a:buChar char="§"/>
            </a:pPr>
            <a:r>
              <a:rPr lang="en-US" sz="2400" dirty="0">
                <a:solidFill>
                  <a:schemeClr val="bg1"/>
                </a:solidFill>
              </a:rPr>
              <a:t>Streets and roads are well-maintained and clean</a:t>
            </a:r>
          </a:p>
          <a:p>
            <a:pPr marL="234950" lvl="1" indent="-227013">
              <a:spcBef>
                <a:spcPct val="20000"/>
              </a:spcBef>
              <a:spcAft>
                <a:spcPts val="1200"/>
              </a:spcAft>
              <a:buFont typeface="Wingdings" pitchFamily="2" charset="2"/>
              <a:buChar char="§"/>
            </a:pPr>
            <a:r>
              <a:rPr lang="en-US" sz="2400" dirty="0">
                <a:solidFill>
                  <a:schemeClr val="bg1"/>
                </a:solidFill>
              </a:rPr>
              <a:t>Travel/transit times are reasonable &amp; </a:t>
            </a:r>
            <a:r>
              <a:rPr lang="en-US" sz="2400" dirty="0" smtClean="0">
                <a:solidFill>
                  <a:schemeClr val="bg1"/>
                </a:solidFill>
              </a:rPr>
              <a:t>predictable</a:t>
            </a:r>
            <a:endParaRPr lang="en-US" sz="2400" dirty="0">
              <a:solidFill>
                <a:schemeClr val="bg1"/>
              </a:solidFill>
            </a:endParaRPr>
          </a:p>
          <a:p>
            <a:pPr marL="0" lvl="1">
              <a:spcBef>
                <a:spcPct val="20000"/>
              </a:spcBef>
              <a:spcAft>
                <a:spcPts val="1200"/>
              </a:spcAft>
            </a:pPr>
            <a:r>
              <a:rPr lang="en-US" sz="2400" dirty="0" smtClean="0">
                <a:solidFill>
                  <a:schemeClr val="bg1"/>
                </a:solidFill>
              </a:rPr>
              <a:t>Identify </a:t>
            </a:r>
            <a:r>
              <a:rPr lang="en-US" sz="2400" dirty="0">
                <a:solidFill>
                  <a:schemeClr val="bg1"/>
                </a:solidFill>
              </a:rPr>
              <a:t>outcomes clearly so you can identify the measureable factors that will get you the results you </a:t>
            </a:r>
            <a:r>
              <a:rPr lang="en-US" sz="2400" dirty="0" smtClean="0">
                <a:solidFill>
                  <a:schemeClr val="bg1"/>
                </a:solidFill>
              </a:rPr>
              <a:t>desire</a:t>
            </a:r>
          </a:p>
          <a:p>
            <a:pPr marL="0" lvl="1">
              <a:spcBef>
                <a:spcPct val="20000"/>
              </a:spcBef>
              <a:spcAft>
                <a:spcPts val="1200"/>
              </a:spcAft>
            </a:pPr>
            <a:r>
              <a:rPr lang="en-US" sz="2400" i="1" dirty="0">
                <a:solidFill>
                  <a:schemeClr val="bg1"/>
                </a:solidFill>
              </a:rPr>
              <a:t>What’s an </a:t>
            </a:r>
            <a:r>
              <a:rPr lang="en-US" sz="2400" i="1" dirty="0" smtClean="0">
                <a:solidFill>
                  <a:schemeClr val="bg1"/>
                </a:solidFill>
              </a:rPr>
              <a:t>outcome for your area</a:t>
            </a:r>
            <a:r>
              <a:rPr lang="en-US" sz="2400" i="1" dirty="0">
                <a:solidFill>
                  <a:schemeClr val="bg1"/>
                </a:solidFill>
              </a:rPr>
              <a:t>?</a:t>
            </a:r>
          </a:p>
          <a:p>
            <a:pPr marL="0" lvl="1">
              <a:spcBef>
                <a:spcPct val="20000"/>
              </a:spcBef>
              <a:spcAft>
                <a:spcPts val="1200"/>
              </a:spcAft>
            </a:pPr>
            <a:endParaRPr lang="en-US" sz="2400" dirty="0">
              <a:solidFill>
                <a:schemeClr val="bg1"/>
              </a:solidFill>
            </a:endParaRPr>
          </a:p>
        </p:txBody>
      </p:sp>
    </p:spTree>
    <p:extLst>
      <p:ext uri="{BB962C8B-B14F-4D97-AF65-F5344CB8AC3E}">
        <p14:creationId xmlns:p14="http://schemas.microsoft.com/office/powerpoint/2010/main" val="182014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 y="13161"/>
            <a:ext cx="320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09" y="1600220"/>
            <a:ext cx="5486391" cy="502914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buFont typeface="Arial" pitchFamily="34" charset="0"/>
              <a:buNone/>
            </a:pPr>
            <a:r>
              <a:rPr lang="en-US" sz="2400" dirty="0" smtClean="0">
                <a:solidFill>
                  <a:schemeClr val="bg1"/>
                </a:solidFill>
              </a:rPr>
              <a:t>Examples:</a:t>
            </a:r>
          </a:p>
          <a:p>
            <a:pPr marL="234950" lvl="4" indent="-227013">
              <a:buFont typeface="Wingdings" pitchFamily="2" charset="2"/>
              <a:buChar char="§"/>
            </a:pPr>
            <a:r>
              <a:rPr lang="en-US" sz="2400" dirty="0" smtClean="0">
                <a:solidFill>
                  <a:schemeClr val="bg1"/>
                </a:solidFill>
              </a:rPr>
              <a:t>Number of transactions </a:t>
            </a:r>
            <a:r>
              <a:rPr lang="en-US" sz="2400" u="sng" dirty="0" smtClean="0">
                <a:solidFill>
                  <a:schemeClr val="bg1"/>
                </a:solidFill>
              </a:rPr>
              <a:t>per</a:t>
            </a:r>
            <a:r>
              <a:rPr lang="en-US" sz="2400" dirty="0" smtClean="0">
                <a:solidFill>
                  <a:schemeClr val="bg1"/>
                </a:solidFill>
              </a:rPr>
              <a:t> FTE</a:t>
            </a:r>
          </a:p>
          <a:p>
            <a:pPr marL="234950" lvl="4" indent="-227013">
              <a:buFont typeface="Wingdings" pitchFamily="2" charset="2"/>
              <a:buChar char="§"/>
            </a:pPr>
            <a:r>
              <a:rPr lang="en-US" sz="2400" dirty="0" smtClean="0">
                <a:solidFill>
                  <a:schemeClr val="bg1"/>
                </a:solidFill>
              </a:rPr>
              <a:t>Cost </a:t>
            </a:r>
            <a:r>
              <a:rPr lang="en-US" sz="2400" u="sng" dirty="0" smtClean="0">
                <a:solidFill>
                  <a:schemeClr val="bg1"/>
                </a:solidFill>
              </a:rPr>
              <a:t>per</a:t>
            </a:r>
            <a:r>
              <a:rPr lang="en-US" sz="2400" dirty="0" smtClean="0">
                <a:solidFill>
                  <a:schemeClr val="bg1"/>
                </a:solidFill>
              </a:rPr>
              <a:t> work order completed</a:t>
            </a:r>
          </a:p>
          <a:p>
            <a:pPr marL="234950" lvl="4" indent="-227013">
              <a:buFont typeface="Wingdings" pitchFamily="2" charset="2"/>
              <a:buChar char="§"/>
            </a:pPr>
            <a:r>
              <a:rPr lang="en-US" sz="2400" dirty="0" smtClean="0">
                <a:solidFill>
                  <a:schemeClr val="bg1"/>
                </a:solidFill>
              </a:rPr>
              <a:t>Expenditures </a:t>
            </a:r>
            <a:r>
              <a:rPr lang="en-US" sz="2400" u="sng" dirty="0" smtClean="0">
                <a:solidFill>
                  <a:schemeClr val="bg1"/>
                </a:solidFill>
              </a:rPr>
              <a:t>per</a:t>
            </a:r>
            <a:r>
              <a:rPr lang="en-US" sz="2400" dirty="0" smtClean="0">
                <a:solidFill>
                  <a:schemeClr val="bg1"/>
                </a:solidFill>
              </a:rPr>
              <a:t>  case closed</a:t>
            </a:r>
          </a:p>
          <a:p>
            <a:pPr marL="234950" lvl="4" indent="-227013">
              <a:buFont typeface="Wingdings" pitchFamily="2" charset="2"/>
              <a:buChar char="§"/>
            </a:pPr>
            <a:r>
              <a:rPr lang="en-US" sz="2400" dirty="0" smtClean="0">
                <a:solidFill>
                  <a:schemeClr val="bg1"/>
                </a:solidFill>
              </a:rPr>
              <a:t>Road rehab expenditures </a:t>
            </a:r>
            <a:r>
              <a:rPr lang="en-US" sz="2400" u="sng" dirty="0" smtClean="0">
                <a:solidFill>
                  <a:schemeClr val="bg1"/>
                </a:solidFill>
              </a:rPr>
              <a:t>per</a:t>
            </a:r>
            <a:r>
              <a:rPr lang="en-US" sz="2400" dirty="0" smtClean="0">
                <a:solidFill>
                  <a:schemeClr val="bg1"/>
                </a:solidFill>
              </a:rPr>
              <a:t> lane mile</a:t>
            </a:r>
          </a:p>
          <a:p>
            <a:pPr marL="234950" lvl="4" indent="-227013">
              <a:buFont typeface="Wingdings" pitchFamily="2" charset="2"/>
              <a:buChar char="§"/>
            </a:pPr>
            <a:endParaRPr lang="en-US" sz="2400" dirty="0">
              <a:solidFill>
                <a:schemeClr val="bg1"/>
              </a:solidFill>
            </a:endParaRPr>
          </a:p>
          <a:p>
            <a:pPr marL="0" lvl="4" indent="0">
              <a:buFont typeface="Arial" pitchFamily="34" charset="0"/>
              <a:buNone/>
            </a:pPr>
            <a:endParaRPr lang="en-US" sz="2400" dirty="0" smtClean="0">
              <a:solidFill>
                <a:schemeClr val="bg1"/>
              </a:solidFill>
            </a:endParaRPr>
          </a:p>
          <a:p>
            <a:pPr marL="0" lvl="4" indent="0">
              <a:buFont typeface="Arial" pitchFamily="34" charset="0"/>
              <a:buNone/>
            </a:pPr>
            <a:endParaRPr lang="en-US" sz="2400" dirty="0">
              <a:solidFill>
                <a:schemeClr val="bg1"/>
              </a:solidFill>
            </a:endParaRPr>
          </a:p>
          <a:p>
            <a:pPr marL="0" lvl="4" indent="0">
              <a:buFont typeface="Arial" pitchFamily="34" charset="0"/>
              <a:buNone/>
            </a:pPr>
            <a:endParaRPr lang="en-US" sz="2400" dirty="0" smtClean="0">
              <a:solidFill>
                <a:schemeClr val="bg1"/>
              </a:solidFill>
            </a:endParaRPr>
          </a:p>
          <a:p>
            <a:pPr marL="0" lvl="4" indent="0">
              <a:buFont typeface="Arial" pitchFamily="34" charset="0"/>
              <a:buNone/>
            </a:pPr>
            <a:endParaRPr lang="en-US" sz="2400" dirty="0">
              <a:solidFill>
                <a:schemeClr val="bg1"/>
              </a:solidFill>
            </a:endParaRPr>
          </a:p>
          <a:p>
            <a:pPr marL="0" lvl="4" indent="0">
              <a:buFont typeface="Arial" pitchFamily="34" charset="0"/>
              <a:buNone/>
            </a:pPr>
            <a:r>
              <a:rPr lang="en-US" sz="2400" i="1" dirty="0" smtClean="0">
                <a:solidFill>
                  <a:schemeClr val="bg1"/>
                </a:solidFill>
              </a:rPr>
              <a:t>What’s one way to measure efficiency in your area?</a:t>
            </a:r>
          </a:p>
          <a:p>
            <a:pPr marL="0" lvl="4" indent="0">
              <a:buFont typeface="Arial" pitchFamily="34" charset="0"/>
              <a:buNone/>
            </a:pPr>
            <a:endParaRPr lang="en-US" sz="2400" dirty="0">
              <a:solidFill>
                <a:schemeClr val="bg1"/>
              </a:solidFill>
            </a:endParaRPr>
          </a:p>
        </p:txBody>
      </p:sp>
      <p:grpSp>
        <p:nvGrpSpPr>
          <p:cNvPr id="11" name="Group 10"/>
          <p:cNvGrpSpPr/>
          <p:nvPr/>
        </p:nvGrpSpPr>
        <p:grpSpPr>
          <a:xfrm>
            <a:off x="3022869" y="218874"/>
            <a:ext cx="5938203" cy="748656"/>
            <a:chOff x="2839941" y="2060415"/>
            <a:chExt cx="5048785" cy="748656"/>
          </a:xfrm>
        </p:grpSpPr>
        <p:sp>
          <p:nvSpPr>
            <p:cNvPr id="15" name="Round Same Side Corner Rectangle 14"/>
            <p:cNvSpPr/>
            <p:nvPr/>
          </p:nvSpPr>
          <p:spPr>
            <a:xfrm rot="5400000">
              <a:off x="4990006" y="-89650"/>
              <a:ext cx="748656" cy="5048785"/>
            </a:xfrm>
            <a:prstGeom prst="round2SameRect">
              <a:avLst/>
            </a:prstGeom>
            <a:solidFill>
              <a:schemeClr val="accent3">
                <a:lumMod val="40000"/>
                <a:lumOff val="60000"/>
              </a:schemeClr>
            </a:solidFill>
            <a:ln w="38100">
              <a:solidFill>
                <a:schemeClr val="bg1"/>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2096960"/>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sysClr val="windowText" lastClr="000000"/>
                  </a:solidFill>
                </a:rPr>
                <a:t>Amount of work done </a:t>
              </a:r>
            </a:p>
            <a:p>
              <a:pPr marL="0" lvl="1" defTabSz="800100">
                <a:lnSpc>
                  <a:spcPct val="90000"/>
                </a:lnSpc>
                <a:spcBef>
                  <a:spcPct val="0"/>
                </a:spcBef>
                <a:spcAft>
                  <a:spcPct val="15000"/>
                </a:spcAft>
              </a:pPr>
              <a:r>
                <a:rPr lang="en-US" sz="2000" b="1" dirty="0" smtClean="0">
                  <a:solidFill>
                    <a:sysClr val="windowText" lastClr="000000"/>
                  </a:solidFill>
                </a:rPr>
                <a:t>per amount of resources used</a:t>
              </a:r>
              <a:endParaRPr lang="en-US" sz="2000" b="1" dirty="0">
                <a:solidFill>
                  <a:sysClr val="windowText" lastClr="000000"/>
                </a:solidFill>
              </a:endParaRPr>
            </a:p>
          </p:txBody>
        </p:sp>
      </p:grpSp>
      <p:grpSp>
        <p:nvGrpSpPr>
          <p:cNvPr id="12" name="Group 11"/>
          <p:cNvGrpSpPr/>
          <p:nvPr/>
        </p:nvGrpSpPr>
        <p:grpSpPr>
          <a:xfrm>
            <a:off x="182928" y="125290"/>
            <a:ext cx="2839942" cy="935821"/>
            <a:chOff x="0" y="1966831"/>
            <a:chExt cx="2839942" cy="935821"/>
          </a:xfrm>
        </p:grpSpPr>
        <p:sp>
          <p:nvSpPr>
            <p:cNvPr id="13" name="Rounded Rectangle 12"/>
            <p:cNvSpPr/>
            <p:nvPr/>
          </p:nvSpPr>
          <p:spPr>
            <a:xfrm>
              <a:off x="0" y="1966831"/>
              <a:ext cx="2839942" cy="935821"/>
            </a:xfrm>
            <a:prstGeom prst="roundRect">
              <a:avLst/>
            </a:prstGeom>
            <a:solidFill>
              <a:schemeClr val="accent3"/>
            </a:solidFill>
            <a:ln w="38100">
              <a:solidFill>
                <a:schemeClr val="bg1"/>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4" name="Rounded Rectangle 6"/>
            <p:cNvSpPr/>
            <p:nvPr/>
          </p:nvSpPr>
          <p:spPr>
            <a:xfrm>
              <a:off x="45683" y="2012514"/>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Efficiency</a:t>
              </a:r>
              <a:endParaRPr lang="en-US" sz="3200" b="1" dirty="0">
                <a:solidFill>
                  <a:prstClr val="white"/>
                </a:solidFill>
              </a:endParaRPr>
            </a:p>
          </p:txBody>
        </p:sp>
      </p:grpSp>
    </p:spTree>
    <p:extLst>
      <p:ext uri="{BB962C8B-B14F-4D97-AF65-F5344CB8AC3E}">
        <p14:creationId xmlns:p14="http://schemas.microsoft.com/office/powerpoint/2010/main" val="3411567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219200"/>
            <a:ext cx="5212022" cy="49529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2400" dirty="0" smtClean="0">
                <a:solidFill>
                  <a:schemeClr val="bg1"/>
                </a:solidFill>
              </a:rPr>
              <a:t>Examples:</a:t>
            </a:r>
            <a:endParaRPr lang="en-US" sz="2400" b="1" dirty="0" smtClean="0">
              <a:solidFill>
                <a:schemeClr val="bg1"/>
              </a:solidFill>
            </a:endParaRPr>
          </a:p>
          <a:p>
            <a:pPr marL="234950" indent="-227013">
              <a:buFont typeface="Wingdings" pitchFamily="2" charset="2"/>
              <a:buChar char="§"/>
            </a:pPr>
            <a:r>
              <a:rPr lang="en-US" sz="2400" dirty="0">
                <a:solidFill>
                  <a:schemeClr val="bg1"/>
                </a:solidFill>
              </a:rPr>
              <a:t>Citizen, employee and customer satisfaction, quality and timeliness ratings from surveys</a:t>
            </a:r>
          </a:p>
          <a:p>
            <a:pPr marL="234950" indent="-227013">
              <a:buFont typeface="Wingdings" pitchFamily="2" charset="2"/>
              <a:buChar char="§"/>
            </a:pPr>
            <a:r>
              <a:rPr lang="en-US" sz="2400" dirty="0">
                <a:solidFill>
                  <a:schemeClr val="bg1"/>
                </a:solidFill>
              </a:rPr>
              <a:t>Pavement condition index (PCI)</a:t>
            </a:r>
          </a:p>
          <a:p>
            <a:pPr marL="234950" lvl="1" indent="-227013">
              <a:buFont typeface="Wingdings" pitchFamily="2" charset="2"/>
              <a:buChar char="§"/>
            </a:pPr>
            <a:r>
              <a:rPr lang="en-US" sz="2400" dirty="0">
                <a:solidFill>
                  <a:schemeClr val="bg1"/>
                </a:solidFill>
              </a:rPr>
              <a:t>% of improperly repaired meters</a:t>
            </a:r>
          </a:p>
          <a:p>
            <a:pPr marL="234950" indent="-227013">
              <a:buFont typeface="Wingdings" pitchFamily="2" charset="2"/>
              <a:buChar char="§"/>
            </a:pPr>
            <a:r>
              <a:rPr lang="en-US" sz="2400" dirty="0" smtClean="0">
                <a:solidFill>
                  <a:schemeClr val="bg1"/>
                </a:solidFill>
              </a:rPr>
              <a:t>% </a:t>
            </a:r>
            <a:r>
              <a:rPr lang="en-US" sz="2400" dirty="0">
                <a:solidFill>
                  <a:schemeClr val="bg1"/>
                </a:solidFill>
              </a:rPr>
              <a:t>of cardiac arrest patients delivered with a </a:t>
            </a:r>
            <a:r>
              <a:rPr lang="en-US" sz="2400" dirty="0" smtClean="0">
                <a:solidFill>
                  <a:schemeClr val="bg1"/>
                </a:solidFill>
              </a:rPr>
              <a:t>pulse</a:t>
            </a:r>
          </a:p>
          <a:p>
            <a:pPr marL="234950" indent="-227013">
              <a:buFont typeface="Wingdings" pitchFamily="2" charset="2"/>
              <a:buChar char="§"/>
            </a:pPr>
            <a:r>
              <a:rPr lang="en-US" sz="2400" dirty="0" smtClean="0">
                <a:solidFill>
                  <a:schemeClr val="bg1"/>
                </a:solidFill>
              </a:rPr>
              <a:t>Fire </a:t>
            </a:r>
            <a:r>
              <a:rPr lang="en-US" sz="2400" dirty="0">
                <a:solidFill>
                  <a:schemeClr val="bg1"/>
                </a:solidFill>
              </a:rPr>
              <a:t>confined to room of </a:t>
            </a:r>
            <a:r>
              <a:rPr lang="en-US" sz="2400" dirty="0" smtClean="0">
                <a:solidFill>
                  <a:schemeClr val="bg1"/>
                </a:solidFill>
              </a:rPr>
              <a:t>origin</a:t>
            </a:r>
          </a:p>
          <a:p>
            <a:pPr marL="234950" indent="-227013">
              <a:buFont typeface="Wingdings" pitchFamily="2" charset="2"/>
              <a:buChar char="§"/>
            </a:pPr>
            <a:endParaRPr lang="en-US" sz="2400" dirty="0">
              <a:solidFill>
                <a:schemeClr val="bg1"/>
              </a:solidFill>
            </a:endParaRPr>
          </a:p>
          <a:p>
            <a:pPr marL="7937" lvl="4" indent="0">
              <a:buNone/>
            </a:pPr>
            <a:r>
              <a:rPr lang="en-US" sz="2400" i="1" dirty="0" smtClean="0">
                <a:solidFill>
                  <a:schemeClr val="bg1"/>
                </a:solidFill>
              </a:rPr>
              <a:t>Thinking about your key outcomes, what’s </a:t>
            </a:r>
            <a:r>
              <a:rPr lang="en-US" sz="2400" i="1" dirty="0">
                <a:solidFill>
                  <a:schemeClr val="bg1"/>
                </a:solidFill>
              </a:rPr>
              <a:t>one way to measure </a:t>
            </a:r>
            <a:r>
              <a:rPr lang="en-US" sz="2400" i="1" dirty="0" smtClean="0">
                <a:solidFill>
                  <a:schemeClr val="bg1"/>
                </a:solidFill>
              </a:rPr>
              <a:t>effectiveness </a:t>
            </a:r>
            <a:r>
              <a:rPr lang="en-US" sz="2400" i="1" dirty="0">
                <a:solidFill>
                  <a:schemeClr val="bg1"/>
                </a:solidFill>
              </a:rPr>
              <a:t>in your area?</a:t>
            </a:r>
          </a:p>
          <a:p>
            <a:pPr marL="234950" indent="-227013">
              <a:buFont typeface="Wingdings" pitchFamily="2" charset="2"/>
              <a:buChar char="§"/>
            </a:pPr>
            <a:endParaRPr lang="en-US" sz="2400" dirty="0">
              <a:solidFill>
                <a:schemeClr val="bg1"/>
              </a:solidFill>
            </a:endParaRPr>
          </a:p>
          <a:p>
            <a:pPr marL="914400" lvl="2" indent="0">
              <a:buFont typeface="Arial" pitchFamily="34" charset="0"/>
              <a:buNone/>
            </a:pPr>
            <a:endParaRPr lang="en-US" sz="1600" b="1" dirty="0" smtClean="0">
              <a:solidFill>
                <a:schemeClr val="bg1"/>
              </a:solidFill>
            </a:endParaRPr>
          </a:p>
        </p:txBody>
      </p:sp>
      <p:grpSp>
        <p:nvGrpSpPr>
          <p:cNvPr id="11" name="Group 10"/>
          <p:cNvGrpSpPr/>
          <p:nvPr/>
        </p:nvGrpSpPr>
        <p:grpSpPr>
          <a:xfrm>
            <a:off x="2931430" y="218873"/>
            <a:ext cx="6029642" cy="748656"/>
            <a:chOff x="2839941" y="3043026"/>
            <a:chExt cx="5048785" cy="748656"/>
          </a:xfrm>
        </p:grpSpPr>
        <p:sp>
          <p:nvSpPr>
            <p:cNvPr id="15" name="Round Same Side Corner Rectangle 14"/>
            <p:cNvSpPr/>
            <p:nvPr/>
          </p:nvSpPr>
          <p:spPr>
            <a:xfrm rot="5400000">
              <a:off x="4990006" y="892961"/>
              <a:ext cx="748656" cy="5048785"/>
            </a:xfrm>
            <a:prstGeom prst="round2SameRect">
              <a:avLst/>
            </a:prstGeom>
            <a:solidFill>
              <a:schemeClr val="accent6">
                <a:lumMod val="40000"/>
                <a:lumOff val="60000"/>
                <a:alpha val="90000"/>
              </a:schemeClr>
            </a:solidFill>
            <a:ln w="38100">
              <a:solidFill>
                <a:schemeClr val="bg1"/>
              </a:solid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447991" y="3079571"/>
              <a:ext cx="4404189"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sysClr val="windowText" lastClr="000000"/>
                  </a:solidFill>
                </a:rPr>
                <a:t>Amount of achieved results, or the level of quality relative to amount of work done</a:t>
              </a:r>
              <a:endParaRPr lang="en-US" b="1" dirty="0">
                <a:solidFill>
                  <a:sysClr val="windowText" lastClr="000000"/>
                </a:solidFill>
              </a:endParaRPr>
            </a:p>
          </p:txBody>
        </p:sp>
      </p:grpSp>
      <p:grpSp>
        <p:nvGrpSpPr>
          <p:cNvPr id="12" name="Group 11"/>
          <p:cNvGrpSpPr/>
          <p:nvPr/>
        </p:nvGrpSpPr>
        <p:grpSpPr>
          <a:xfrm>
            <a:off x="91489" y="125290"/>
            <a:ext cx="2839942" cy="935821"/>
            <a:chOff x="0" y="2949443"/>
            <a:chExt cx="2839942" cy="935821"/>
          </a:xfrm>
        </p:grpSpPr>
        <p:sp>
          <p:nvSpPr>
            <p:cNvPr id="13" name="Rounded Rectangle 12"/>
            <p:cNvSpPr/>
            <p:nvPr/>
          </p:nvSpPr>
          <p:spPr>
            <a:xfrm>
              <a:off x="0" y="2949443"/>
              <a:ext cx="2839942" cy="935821"/>
            </a:xfrm>
            <a:prstGeom prst="roundRect">
              <a:avLst/>
            </a:prstGeom>
            <a:solidFill>
              <a:schemeClr val="accent6"/>
            </a:solidFill>
            <a:ln w="38100">
              <a:solidFill>
                <a:schemeClr val="bg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Rounded Rectangle 6"/>
            <p:cNvSpPr/>
            <p:nvPr/>
          </p:nvSpPr>
          <p:spPr>
            <a:xfrm>
              <a:off x="45683" y="2995126"/>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Effectiveness</a:t>
              </a:r>
              <a:endParaRPr lang="en-US" sz="3200" b="1" dirty="0">
                <a:solidFill>
                  <a:prstClr val="white"/>
                </a:solidFill>
              </a:endParaRPr>
            </a:p>
          </p:txBody>
        </p:sp>
      </p:grpSp>
    </p:spTree>
    <p:extLst>
      <p:ext uri="{BB962C8B-B14F-4D97-AF65-F5344CB8AC3E}">
        <p14:creationId xmlns:p14="http://schemas.microsoft.com/office/powerpoint/2010/main" val="35578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600220"/>
            <a:ext cx="5029190" cy="45719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buFont typeface="Arial" pitchFamily="34" charset="0"/>
              <a:buNone/>
            </a:pPr>
            <a:r>
              <a:rPr lang="en-US" sz="2400" dirty="0" smtClean="0">
                <a:solidFill>
                  <a:schemeClr val="bg1"/>
                </a:solidFill>
              </a:rPr>
              <a:t>Calculated by dividing an efficiency (or input) measure by an effectiveness measure </a:t>
            </a:r>
          </a:p>
          <a:p>
            <a:pPr marL="0" lvl="3" indent="0">
              <a:buFont typeface="Arial" pitchFamily="34" charset="0"/>
              <a:buNone/>
            </a:pPr>
            <a:r>
              <a:rPr lang="en-US" sz="2400" dirty="0" smtClean="0">
                <a:solidFill>
                  <a:schemeClr val="bg1"/>
                </a:solidFill>
              </a:rPr>
              <a:t>Examples:</a:t>
            </a:r>
          </a:p>
          <a:p>
            <a:pPr marL="234950" lvl="1" indent="-227013">
              <a:buFont typeface="Wingdings" pitchFamily="2" charset="2"/>
              <a:buChar char="§"/>
            </a:pPr>
            <a:r>
              <a:rPr lang="en-US" sz="2400" dirty="0">
                <a:solidFill>
                  <a:schemeClr val="bg1"/>
                </a:solidFill>
              </a:rPr>
              <a:t>Cost per </a:t>
            </a:r>
            <a:r>
              <a:rPr lang="en-US" sz="2400" u="sng" dirty="0">
                <a:solidFill>
                  <a:schemeClr val="bg1"/>
                </a:solidFill>
              </a:rPr>
              <a:t>properly</a:t>
            </a:r>
            <a:r>
              <a:rPr lang="en-US" sz="2400" dirty="0">
                <a:solidFill>
                  <a:schemeClr val="bg1"/>
                </a:solidFill>
              </a:rPr>
              <a:t> repaired </a:t>
            </a:r>
            <a:r>
              <a:rPr lang="en-US" sz="2400" dirty="0" smtClean="0">
                <a:solidFill>
                  <a:schemeClr val="bg1"/>
                </a:solidFill>
              </a:rPr>
              <a:t>meter</a:t>
            </a:r>
          </a:p>
          <a:p>
            <a:pPr marL="234950" lvl="1" indent="-227013">
              <a:buFont typeface="Wingdings" pitchFamily="2" charset="2"/>
              <a:buChar char="§"/>
            </a:pPr>
            <a:r>
              <a:rPr lang="en-US" sz="2400" dirty="0" smtClean="0">
                <a:solidFill>
                  <a:schemeClr val="bg1"/>
                </a:solidFill>
              </a:rPr>
              <a:t>Cost </a:t>
            </a:r>
            <a:r>
              <a:rPr lang="en-US" sz="2400" dirty="0">
                <a:solidFill>
                  <a:schemeClr val="bg1"/>
                </a:solidFill>
              </a:rPr>
              <a:t>per vacancy filled </a:t>
            </a:r>
            <a:r>
              <a:rPr lang="en-US" sz="2400" u="sng" dirty="0" smtClean="0">
                <a:solidFill>
                  <a:schemeClr val="bg1"/>
                </a:solidFill>
              </a:rPr>
              <a:t>successfully</a:t>
            </a:r>
          </a:p>
          <a:p>
            <a:pPr marL="234950" lvl="1" indent="-227013">
              <a:buFont typeface="Wingdings" pitchFamily="2" charset="2"/>
              <a:buChar char="§"/>
            </a:pPr>
            <a:endParaRPr lang="en-US" sz="2400" u="sng" dirty="0">
              <a:solidFill>
                <a:schemeClr val="bg1"/>
              </a:solidFill>
            </a:endParaRPr>
          </a:p>
          <a:p>
            <a:pPr marL="234950" lvl="1" indent="-227013">
              <a:buFont typeface="Wingdings" pitchFamily="2" charset="2"/>
              <a:buChar char="§"/>
            </a:pPr>
            <a:endParaRPr lang="en-US" sz="2400" u="sng" dirty="0" smtClean="0">
              <a:solidFill>
                <a:schemeClr val="bg1"/>
              </a:solidFill>
            </a:endParaRPr>
          </a:p>
          <a:p>
            <a:pPr marL="7937" lvl="1" indent="0">
              <a:buNone/>
            </a:pPr>
            <a:r>
              <a:rPr lang="en-US" sz="2400" i="1" dirty="0" smtClean="0">
                <a:solidFill>
                  <a:schemeClr val="bg1"/>
                </a:solidFill>
              </a:rPr>
              <a:t>How might you measure the amount of quality work per amount of resources used in </a:t>
            </a:r>
            <a:r>
              <a:rPr lang="en-US" sz="2400" i="1" dirty="0">
                <a:solidFill>
                  <a:schemeClr val="bg1"/>
                </a:solidFill>
              </a:rPr>
              <a:t>your area?</a:t>
            </a:r>
          </a:p>
          <a:p>
            <a:pPr marL="7937" lvl="1" indent="0">
              <a:buNone/>
            </a:pPr>
            <a:endParaRPr lang="en-US" sz="2400" u="sng" dirty="0">
              <a:solidFill>
                <a:schemeClr val="bg1"/>
              </a:solidFill>
            </a:endParaRPr>
          </a:p>
        </p:txBody>
      </p:sp>
      <p:grpSp>
        <p:nvGrpSpPr>
          <p:cNvPr id="11" name="Group 10"/>
          <p:cNvGrpSpPr/>
          <p:nvPr/>
        </p:nvGrpSpPr>
        <p:grpSpPr>
          <a:xfrm>
            <a:off x="3022869" y="218873"/>
            <a:ext cx="5938203" cy="748656"/>
            <a:chOff x="2839941" y="4025638"/>
            <a:chExt cx="5048785" cy="748656"/>
          </a:xfrm>
        </p:grpSpPr>
        <p:sp>
          <p:nvSpPr>
            <p:cNvPr id="15" name="Round Same Side Corner Rectangle 14"/>
            <p:cNvSpPr/>
            <p:nvPr/>
          </p:nvSpPr>
          <p:spPr>
            <a:xfrm rot="5400000">
              <a:off x="4990006" y="1875573"/>
              <a:ext cx="748656" cy="5048785"/>
            </a:xfrm>
            <a:prstGeom prst="round2SameRect">
              <a:avLst/>
            </a:prstGeom>
            <a:solidFill>
              <a:schemeClr val="accent5">
                <a:lumMod val="40000"/>
                <a:lumOff val="60000"/>
                <a:alpha val="90000"/>
              </a:schemeClr>
            </a:solidFill>
            <a:ln w="38100">
              <a:solidFill>
                <a:schemeClr val="bg1"/>
              </a:solidFill>
            </a:ln>
          </p:spPr>
          <p:style>
            <a:lnRef idx="2">
              <a:scrgbClr r="0" g="0" b="0"/>
            </a:lnRef>
            <a:fillRef idx="1">
              <a:scrgbClr r="0" g="0" b="0"/>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4062183"/>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prstClr val="black"/>
                  </a:solidFill>
                </a:rPr>
                <a:t>Amount of quality work done </a:t>
              </a:r>
            </a:p>
            <a:p>
              <a:pPr marL="0" lvl="1" defTabSz="800100">
                <a:lnSpc>
                  <a:spcPct val="90000"/>
                </a:lnSpc>
                <a:spcBef>
                  <a:spcPct val="0"/>
                </a:spcBef>
                <a:spcAft>
                  <a:spcPct val="15000"/>
                </a:spcAft>
              </a:pPr>
              <a:r>
                <a:rPr lang="en-US" b="1" dirty="0" smtClean="0">
                  <a:solidFill>
                    <a:prstClr val="black"/>
                  </a:solidFill>
                </a:rPr>
                <a:t>per amount of resources used</a:t>
              </a:r>
              <a:endParaRPr lang="en-US" b="1" dirty="0">
                <a:solidFill>
                  <a:prstClr val="black"/>
                </a:solidFill>
              </a:endParaRPr>
            </a:p>
          </p:txBody>
        </p:sp>
      </p:grpSp>
      <p:grpSp>
        <p:nvGrpSpPr>
          <p:cNvPr id="12" name="Group 11"/>
          <p:cNvGrpSpPr/>
          <p:nvPr/>
        </p:nvGrpSpPr>
        <p:grpSpPr>
          <a:xfrm>
            <a:off x="182928" y="125290"/>
            <a:ext cx="2839942" cy="935821"/>
            <a:chOff x="0" y="3932055"/>
            <a:chExt cx="2839942" cy="935821"/>
          </a:xfrm>
        </p:grpSpPr>
        <p:sp>
          <p:nvSpPr>
            <p:cNvPr id="13" name="Rounded Rectangle 12"/>
            <p:cNvSpPr/>
            <p:nvPr/>
          </p:nvSpPr>
          <p:spPr>
            <a:xfrm>
              <a:off x="0" y="3932055"/>
              <a:ext cx="2839942" cy="935821"/>
            </a:xfrm>
            <a:prstGeom prst="roundRect">
              <a:avLst/>
            </a:prstGeom>
            <a:solidFill>
              <a:schemeClr val="accent5"/>
            </a:solidFill>
            <a:ln w="38100">
              <a:solidFill>
                <a:schemeClr val="bg1"/>
              </a:solid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4" name="Rounded Rectangle 6"/>
            <p:cNvSpPr/>
            <p:nvPr/>
          </p:nvSpPr>
          <p:spPr>
            <a:xfrm>
              <a:off x="45683" y="3977738"/>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Productivity</a:t>
              </a:r>
              <a:endParaRPr lang="en-US" sz="3600" b="1" dirty="0">
                <a:solidFill>
                  <a:prstClr val="white"/>
                </a:solidFill>
              </a:endParaRPr>
            </a:p>
          </p:txBody>
        </p:sp>
      </p:grpSp>
    </p:spTree>
    <p:extLst>
      <p:ext uri="{BB962C8B-B14F-4D97-AF65-F5344CB8AC3E}">
        <p14:creationId xmlns:p14="http://schemas.microsoft.com/office/powerpoint/2010/main" val="23484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914"/>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061111"/>
            <a:ext cx="5212022" cy="511105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2400" dirty="0" smtClean="0">
                <a:solidFill>
                  <a:schemeClr val="bg1"/>
                </a:solidFill>
              </a:rPr>
              <a:t>Examples:</a:t>
            </a:r>
          </a:p>
          <a:p>
            <a:pPr marL="234950" lvl="1" indent="-227013">
              <a:buFont typeface="Wingdings" pitchFamily="2" charset="2"/>
              <a:buChar char="§"/>
            </a:pPr>
            <a:r>
              <a:rPr lang="en-US" sz="2400" dirty="0">
                <a:solidFill>
                  <a:schemeClr val="bg1"/>
                </a:solidFill>
              </a:rPr>
              <a:t>Per customer cost to provide after-school programs</a:t>
            </a:r>
          </a:p>
          <a:p>
            <a:pPr marL="234950" lvl="1" indent="-227013">
              <a:buFont typeface="Wingdings" pitchFamily="2" charset="2"/>
              <a:buChar char="§"/>
            </a:pPr>
            <a:r>
              <a:rPr lang="en-US" sz="2400" dirty="0">
                <a:solidFill>
                  <a:schemeClr val="bg1"/>
                </a:solidFill>
              </a:rPr>
              <a:t>Cost to provide 24-hour turnaround service on all building inspections</a:t>
            </a:r>
          </a:p>
          <a:p>
            <a:pPr marL="234950" lvl="1" indent="-227013">
              <a:buFont typeface="Wingdings" pitchFamily="2" charset="2"/>
              <a:buChar char="§"/>
            </a:pPr>
            <a:r>
              <a:rPr lang="en-US" sz="2400" dirty="0" smtClean="0">
                <a:solidFill>
                  <a:schemeClr val="bg1"/>
                </a:solidFill>
              </a:rPr>
              <a:t>Per </a:t>
            </a:r>
            <a:r>
              <a:rPr lang="en-US" sz="2400" dirty="0">
                <a:solidFill>
                  <a:schemeClr val="bg1"/>
                </a:solidFill>
              </a:rPr>
              <a:t>customer cost to provide passport services</a:t>
            </a:r>
          </a:p>
          <a:p>
            <a:pPr marL="234950" lvl="1" indent="-227013">
              <a:buFont typeface="Wingdings" pitchFamily="2" charset="2"/>
              <a:buChar char="§"/>
            </a:pPr>
            <a:r>
              <a:rPr lang="en-US" sz="2400" dirty="0">
                <a:solidFill>
                  <a:schemeClr val="bg1"/>
                </a:solidFill>
              </a:rPr>
              <a:t>Per customer cost for twice-weekly refuse and recycling collection</a:t>
            </a:r>
          </a:p>
          <a:p>
            <a:pPr marL="234950" lvl="1" indent="-227013">
              <a:buFont typeface="Wingdings" pitchFamily="2" charset="2"/>
              <a:buChar char="§"/>
            </a:pPr>
            <a:r>
              <a:rPr lang="en-US" sz="2400" dirty="0" smtClean="0">
                <a:solidFill>
                  <a:schemeClr val="bg1"/>
                </a:solidFill>
              </a:rPr>
              <a:t>Per </a:t>
            </a:r>
            <a:r>
              <a:rPr lang="en-US" sz="2400" dirty="0">
                <a:solidFill>
                  <a:schemeClr val="bg1"/>
                </a:solidFill>
              </a:rPr>
              <a:t>customer cost to provide neighborhood trolley </a:t>
            </a:r>
            <a:r>
              <a:rPr lang="en-US" sz="2400" dirty="0" smtClean="0">
                <a:solidFill>
                  <a:schemeClr val="bg1"/>
                </a:solidFill>
              </a:rPr>
              <a:t>services</a:t>
            </a:r>
          </a:p>
          <a:p>
            <a:pPr marL="7937" lvl="1" indent="0">
              <a:buNone/>
            </a:pPr>
            <a:endParaRPr lang="en-US" sz="2400" dirty="0">
              <a:solidFill>
                <a:schemeClr val="bg1"/>
              </a:solidFill>
            </a:endParaRPr>
          </a:p>
          <a:p>
            <a:pPr marL="7937" lvl="1" indent="0">
              <a:buNone/>
            </a:pPr>
            <a:r>
              <a:rPr lang="en-US" sz="2400" i="1" dirty="0" smtClean="0">
                <a:solidFill>
                  <a:schemeClr val="bg1"/>
                </a:solidFill>
              </a:rPr>
              <a:t>How might you measure cost-effectiveness in your area?</a:t>
            </a:r>
            <a:endParaRPr lang="en-US" sz="2400" i="1" dirty="0">
              <a:solidFill>
                <a:schemeClr val="bg1"/>
              </a:solidFill>
            </a:endParaRPr>
          </a:p>
          <a:p>
            <a:pPr marL="0" lvl="1" indent="0">
              <a:buFont typeface="Arial" pitchFamily="34" charset="0"/>
              <a:buNone/>
            </a:pPr>
            <a:endParaRPr lang="en-US" sz="2400" dirty="0" smtClean="0">
              <a:solidFill>
                <a:schemeClr val="bg1"/>
              </a:solidFill>
            </a:endParaRPr>
          </a:p>
          <a:p>
            <a:pPr marL="0" lvl="1" indent="0">
              <a:buFont typeface="Arial" pitchFamily="34" charset="0"/>
              <a:buNone/>
            </a:pPr>
            <a:endParaRPr lang="en-US" sz="2400" dirty="0" smtClean="0">
              <a:solidFill>
                <a:schemeClr val="bg1"/>
              </a:solidFill>
            </a:endParaRPr>
          </a:p>
          <a:p>
            <a:pPr marL="0" lvl="1" indent="0">
              <a:buFont typeface="Arial" pitchFamily="34" charset="0"/>
              <a:buNone/>
            </a:pPr>
            <a:endParaRPr lang="en-US" sz="2400" b="1" dirty="0" smtClean="0">
              <a:solidFill>
                <a:schemeClr val="bg1"/>
              </a:solidFill>
            </a:endParaRPr>
          </a:p>
        </p:txBody>
      </p:sp>
      <p:grpSp>
        <p:nvGrpSpPr>
          <p:cNvPr id="11" name="Group 10"/>
          <p:cNvGrpSpPr/>
          <p:nvPr/>
        </p:nvGrpSpPr>
        <p:grpSpPr>
          <a:xfrm>
            <a:off x="3022869" y="218873"/>
            <a:ext cx="5938203" cy="748656"/>
            <a:chOff x="2839941" y="3043026"/>
            <a:chExt cx="5048785" cy="748656"/>
          </a:xfrm>
        </p:grpSpPr>
        <p:sp>
          <p:nvSpPr>
            <p:cNvPr id="15" name="Round Same Side Corner Rectangle 14"/>
            <p:cNvSpPr/>
            <p:nvPr/>
          </p:nvSpPr>
          <p:spPr>
            <a:xfrm rot="5400000">
              <a:off x="4990006" y="892961"/>
              <a:ext cx="748656" cy="5048785"/>
            </a:xfrm>
            <a:prstGeom prst="round2SameRect">
              <a:avLst/>
            </a:prstGeom>
            <a:solidFill>
              <a:schemeClr val="accent6">
                <a:lumMod val="40000"/>
                <a:lumOff val="60000"/>
                <a:alpha val="90000"/>
              </a:schemeClr>
            </a:solidFill>
            <a:ln w="38100">
              <a:solidFill>
                <a:schemeClr val="bg1"/>
              </a:solid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3079571"/>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sysClr val="windowText" lastClr="000000"/>
                  </a:solidFill>
                </a:rPr>
                <a:t>Amount of outcome achieved </a:t>
              </a:r>
            </a:p>
            <a:p>
              <a:pPr marL="0" lvl="1" defTabSz="800100">
                <a:lnSpc>
                  <a:spcPct val="90000"/>
                </a:lnSpc>
                <a:spcBef>
                  <a:spcPct val="0"/>
                </a:spcBef>
                <a:spcAft>
                  <a:spcPct val="15000"/>
                </a:spcAft>
              </a:pPr>
              <a:r>
                <a:rPr lang="en-US" b="1" dirty="0" smtClean="0">
                  <a:solidFill>
                    <a:sysClr val="windowText" lastClr="000000"/>
                  </a:solidFill>
                </a:rPr>
                <a:t>per amount of resources used</a:t>
              </a:r>
              <a:endParaRPr lang="en-US" b="1" dirty="0">
                <a:solidFill>
                  <a:sysClr val="windowText" lastClr="000000"/>
                </a:solidFill>
              </a:endParaRPr>
            </a:p>
          </p:txBody>
        </p:sp>
      </p:grpSp>
      <p:grpSp>
        <p:nvGrpSpPr>
          <p:cNvPr id="12" name="Group 11"/>
          <p:cNvGrpSpPr/>
          <p:nvPr/>
        </p:nvGrpSpPr>
        <p:grpSpPr>
          <a:xfrm>
            <a:off x="182928" y="125290"/>
            <a:ext cx="2839942" cy="935821"/>
            <a:chOff x="0" y="2949443"/>
            <a:chExt cx="2839942" cy="935821"/>
          </a:xfrm>
        </p:grpSpPr>
        <p:sp>
          <p:nvSpPr>
            <p:cNvPr id="13" name="Rounded Rectangle 12"/>
            <p:cNvSpPr/>
            <p:nvPr/>
          </p:nvSpPr>
          <p:spPr>
            <a:xfrm>
              <a:off x="0" y="2949443"/>
              <a:ext cx="2839942" cy="935821"/>
            </a:xfrm>
            <a:prstGeom prst="roundRect">
              <a:avLst/>
            </a:prstGeom>
            <a:solidFill>
              <a:schemeClr val="accent6"/>
            </a:solidFill>
            <a:ln w="38100">
              <a:solidFill>
                <a:schemeClr val="bg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Rounded Rectangle 6"/>
            <p:cNvSpPr/>
            <p:nvPr/>
          </p:nvSpPr>
          <p:spPr>
            <a:xfrm>
              <a:off x="45683" y="2995126"/>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Cost-Effectiveness</a:t>
              </a:r>
              <a:endParaRPr lang="en-US" sz="3200" b="1" dirty="0">
                <a:solidFill>
                  <a:prstClr val="white"/>
                </a:solidFill>
              </a:endParaRPr>
            </a:p>
          </p:txBody>
        </p:sp>
      </p:grpSp>
    </p:spTree>
    <p:extLst>
      <p:ext uri="{BB962C8B-B14F-4D97-AF65-F5344CB8AC3E}">
        <p14:creationId xmlns:p14="http://schemas.microsoft.com/office/powerpoint/2010/main" val="4117507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5" name="Rounded Rectangle 4"/>
          <p:cNvSpPr/>
          <p:nvPr/>
        </p:nvSpPr>
        <p:spPr>
          <a:xfrm>
            <a:off x="823001"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Amount of resources used (or available) to provide services</a:t>
            </a:r>
            <a:endParaRPr lang="en-US" sz="1400" dirty="0">
              <a:solidFill>
                <a:srgbClr val="000000"/>
              </a:solidFill>
            </a:endParaRPr>
          </a:p>
        </p:txBody>
      </p:sp>
      <p:sp>
        <p:nvSpPr>
          <p:cNvPr id="6" name="Rounded Rectangle 5"/>
          <p:cNvSpPr/>
          <p:nvPr/>
        </p:nvSpPr>
        <p:spPr>
          <a:xfrm>
            <a:off x="3566171"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Amount of work produced or services delivered</a:t>
            </a:r>
            <a:endParaRPr lang="en-US" sz="1400" dirty="0">
              <a:solidFill>
                <a:srgbClr val="000000"/>
              </a:solidFill>
            </a:endParaRPr>
          </a:p>
        </p:txBody>
      </p:sp>
      <p:sp>
        <p:nvSpPr>
          <p:cNvPr id="8" name="Rounded Rectangle 7"/>
          <p:cNvSpPr/>
          <p:nvPr/>
        </p:nvSpPr>
        <p:spPr>
          <a:xfrm>
            <a:off x="6309341"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The desired end result that demonstrates the impact of the services delivered</a:t>
            </a:r>
            <a:endParaRPr lang="en-US" sz="1400" dirty="0">
              <a:solidFill>
                <a:srgbClr val="000000"/>
              </a:solidFill>
            </a:endParaRPr>
          </a:p>
        </p:txBody>
      </p:sp>
      <p:sp>
        <p:nvSpPr>
          <p:cNvPr id="9" name="Rounded Rectangle 8"/>
          <p:cNvSpPr/>
          <p:nvPr/>
        </p:nvSpPr>
        <p:spPr>
          <a:xfrm>
            <a:off x="2194586"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Amount of work done per amount of resources used</a:t>
            </a:r>
            <a:endParaRPr lang="en-US" sz="1400" dirty="0">
              <a:solidFill>
                <a:srgbClr val="000000"/>
              </a:solidFill>
            </a:endParaRPr>
          </a:p>
        </p:txBody>
      </p:sp>
      <p:sp>
        <p:nvSpPr>
          <p:cNvPr id="10" name="Rounded Rectangle 9"/>
          <p:cNvSpPr/>
          <p:nvPr/>
        </p:nvSpPr>
        <p:spPr>
          <a:xfrm>
            <a:off x="3566171"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Productivity</a:t>
            </a:r>
          </a:p>
          <a:p>
            <a:pPr algn="ctr"/>
            <a:r>
              <a:rPr lang="en-US" sz="1400" dirty="0" smtClean="0">
                <a:solidFill>
                  <a:srgbClr val="000000"/>
                </a:solidFill>
              </a:rPr>
              <a:t>Amount of quality work done per amount of resources used</a:t>
            </a:r>
            <a:endParaRPr lang="en-US" sz="1400" dirty="0">
              <a:solidFill>
                <a:srgbClr val="000000"/>
              </a:solidFill>
            </a:endParaRPr>
          </a:p>
        </p:txBody>
      </p:sp>
      <p:sp>
        <p:nvSpPr>
          <p:cNvPr id="11" name="Rounded Rectangle 10"/>
          <p:cNvSpPr/>
          <p:nvPr/>
        </p:nvSpPr>
        <p:spPr>
          <a:xfrm>
            <a:off x="4937756"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Amount of achieved results, or the level of quality relative to the amount of work done</a:t>
            </a:r>
            <a:endParaRPr lang="en-US" sz="1400" dirty="0">
              <a:solidFill>
                <a:srgbClr val="000000"/>
              </a:solidFill>
            </a:endParaRPr>
          </a:p>
        </p:txBody>
      </p:sp>
      <p:sp>
        <p:nvSpPr>
          <p:cNvPr id="12" name="Rounded Rectangle 11"/>
          <p:cNvSpPr/>
          <p:nvPr/>
        </p:nvSpPr>
        <p:spPr>
          <a:xfrm>
            <a:off x="3566171"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a:p>
            <a:pPr algn="ctr"/>
            <a:r>
              <a:rPr lang="en-US" sz="1400" dirty="0" smtClean="0">
                <a:solidFill>
                  <a:srgbClr val="000000"/>
                </a:solidFill>
              </a:rPr>
              <a:t>Amount of outcome achieved per amount of resources used</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Types of performance measures</a:t>
            </a:r>
            <a:endParaRPr lang="en-US" sz="2800" b="1" dirty="0">
              <a:solidFill>
                <a:srgbClr val="FFFFFF"/>
              </a:solidFill>
            </a:endParaRPr>
          </a:p>
        </p:txBody>
      </p:sp>
      <p:cxnSp>
        <p:nvCxnSpPr>
          <p:cNvPr id="15" name="Straight Connector 14"/>
          <p:cNvCxnSpPr>
            <a:stCxn id="5" idx="2"/>
            <a:endCxn id="9" idx="0"/>
          </p:cNvCxnSpPr>
          <p:nvPr/>
        </p:nvCxnSpPr>
        <p:spPr>
          <a:xfrm>
            <a:off x="210314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7473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4631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21790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74732"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46317"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46317"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03147"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8329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Describe the environment in which the service is provided</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External requirements or demands that impact service delivery</a:t>
            </a:r>
            <a:endParaRPr lang="en-US" sz="1400" dirty="0">
              <a:solidFill>
                <a:srgbClr val="000000"/>
              </a:solidFill>
            </a:endParaRPr>
          </a:p>
        </p:txBody>
      </p:sp>
    </p:spTree>
    <p:extLst>
      <p:ext uri="{BB962C8B-B14F-4D97-AF65-F5344CB8AC3E}">
        <p14:creationId xmlns:p14="http://schemas.microsoft.com/office/powerpoint/2010/main" val="194927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Equipment Operators</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Tons collected per month</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Refuse is collected in a reliable and clean manner</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Tons collected per month  per operator</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Productivity</a:t>
            </a:r>
          </a:p>
          <a:p>
            <a:pPr algn="ctr"/>
            <a:r>
              <a:rPr lang="en-US" sz="1400" dirty="0" smtClean="0">
                <a:solidFill>
                  <a:srgbClr val="000000"/>
                </a:solidFill>
              </a:rPr>
              <a:t>Tons of complaint-free collection per operator</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Tons collected per month without complaints of missed or messy collection</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a:p>
            <a:pPr algn="ctr"/>
            <a:r>
              <a:rPr lang="en-US" sz="1400" dirty="0" smtClean="0">
                <a:solidFill>
                  <a:srgbClr val="000000"/>
                </a:solidFill>
              </a:rPr>
              <a:t>Cost to provide residential  refuse collection services per operator</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Solid Waste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Number of households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State law requiring twice per week pick-up</a:t>
            </a:r>
          </a:p>
        </p:txBody>
      </p:sp>
    </p:spTree>
    <p:extLst>
      <p:ext uri="{BB962C8B-B14F-4D97-AF65-F5344CB8AC3E}">
        <p14:creationId xmlns:p14="http://schemas.microsoft.com/office/powerpoint/2010/main" val="43225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5" name="Rounded Rectangle 4"/>
          <p:cNvSpPr/>
          <p:nvPr/>
        </p:nvSpPr>
        <p:spPr>
          <a:xfrm>
            <a:off x="792568"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Input</a:t>
            </a:r>
          </a:p>
          <a:p>
            <a:pPr algn="ctr"/>
            <a:r>
              <a:rPr lang="en-US" sz="1400" dirty="0" smtClean="0">
                <a:solidFill>
                  <a:srgbClr val="000000"/>
                </a:solidFill>
              </a:rPr>
              <a:t>How much resources (staff/$$$, etc.) did you use? </a:t>
            </a:r>
            <a:endParaRPr lang="en-US" sz="1400" dirty="0">
              <a:solidFill>
                <a:srgbClr val="000000"/>
              </a:solidFill>
            </a:endParaRPr>
          </a:p>
        </p:txBody>
      </p:sp>
      <p:sp>
        <p:nvSpPr>
          <p:cNvPr id="6" name="Rounded Rectangle 5"/>
          <p:cNvSpPr/>
          <p:nvPr/>
        </p:nvSpPr>
        <p:spPr>
          <a:xfrm>
            <a:off x="3535738"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Output</a:t>
            </a:r>
          </a:p>
          <a:p>
            <a:pPr algn="ctr"/>
            <a:r>
              <a:rPr lang="en-US" sz="1400" dirty="0" smtClean="0">
                <a:solidFill>
                  <a:srgbClr val="000000"/>
                </a:solidFill>
              </a:rPr>
              <a:t>How much work was accomplished? </a:t>
            </a:r>
            <a:endParaRPr lang="en-US" sz="1400" dirty="0">
              <a:solidFill>
                <a:srgbClr val="000000"/>
              </a:solidFill>
            </a:endParaRPr>
          </a:p>
        </p:txBody>
      </p:sp>
      <p:sp>
        <p:nvSpPr>
          <p:cNvPr id="8" name="Rounded Rectangle 7"/>
          <p:cNvSpPr/>
          <p:nvPr/>
        </p:nvSpPr>
        <p:spPr>
          <a:xfrm>
            <a:off x="6278908"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Outcome</a:t>
            </a:r>
          </a:p>
          <a:p>
            <a:pPr algn="ctr"/>
            <a:r>
              <a:rPr lang="en-US" sz="1400" dirty="0" smtClean="0">
                <a:solidFill>
                  <a:srgbClr val="000000"/>
                </a:solidFill>
              </a:rPr>
              <a:t>What are the desired results (short-term or long-term)?</a:t>
            </a:r>
            <a:endParaRPr lang="en-US" sz="1400" dirty="0">
              <a:solidFill>
                <a:srgbClr val="000000"/>
              </a:solidFill>
            </a:endParaRPr>
          </a:p>
        </p:txBody>
      </p:sp>
      <p:sp>
        <p:nvSpPr>
          <p:cNvPr id="9" name="Rounded Rectangle 8"/>
          <p:cNvSpPr/>
          <p:nvPr/>
        </p:nvSpPr>
        <p:spPr>
          <a:xfrm>
            <a:off x="2164153"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Efficiency</a:t>
            </a:r>
          </a:p>
          <a:p>
            <a:pPr algn="ctr"/>
            <a:r>
              <a:rPr lang="en-US" sz="1400" dirty="0" smtClean="0">
                <a:solidFill>
                  <a:srgbClr val="000000"/>
                </a:solidFill>
              </a:rPr>
              <a:t>How much work was accomplished with available resources?</a:t>
            </a:r>
            <a:endParaRPr lang="en-US" sz="1400" dirty="0">
              <a:solidFill>
                <a:srgbClr val="000000"/>
              </a:solidFill>
            </a:endParaRPr>
          </a:p>
        </p:txBody>
      </p:sp>
      <p:sp>
        <p:nvSpPr>
          <p:cNvPr id="10" name="Rounded Rectangle 9"/>
          <p:cNvSpPr/>
          <p:nvPr/>
        </p:nvSpPr>
        <p:spPr>
          <a:xfrm>
            <a:off x="3535738"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Productivity</a:t>
            </a:r>
          </a:p>
          <a:p>
            <a:pPr algn="ctr"/>
            <a:r>
              <a:rPr lang="en-US" sz="1400" dirty="0" smtClean="0">
                <a:solidFill>
                  <a:srgbClr val="000000"/>
                </a:solidFill>
              </a:rPr>
              <a:t>How much time/effort was expended on quality work? </a:t>
            </a:r>
            <a:endParaRPr lang="en-US" sz="1400" dirty="0">
              <a:solidFill>
                <a:srgbClr val="000000"/>
              </a:solidFill>
            </a:endParaRPr>
          </a:p>
        </p:txBody>
      </p:sp>
      <p:sp>
        <p:nvSpPr>
          <p:cNvPr id="11" name="Rounded Rectangle 10"/>
          <p:cNvSpPr/>
          <p:nvPr/>
        </p:nvSpPr>
        <p:spPr>
          <a:xfrm>
            <a:off x="4907323"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Effectiveness</a:t>
            </a:r>
          </a:p>
          <a:p>
            <a:pPr algn="ctr"/>
            <a:r>
              <a:rPr lang="en-US" sz="1400" dirty="0" smtClean="0">
                <a:solidFill>
                  <a:srgbClr val="000000"/>
                </a:solidFill>
              </a:rPr>
              <a:t>How well did you achieve the desired results? </a:t>
            </a:r>
            <a:endParaRPr lang="en-US" sz="1400" dirty="0">
              <a:solidFill>
                <a:srgbClr val="000000"/>
              </a:solidFill>
            </a:endParaRPr>
          </a:p>
        </p:txBody>
      </p:sp>
      <p:sp>
        <p:nvSpPr>
          <p:cNvPr id="12" name="Rounded Rectangle 11"/>
          <p:cNvSpPr/>
          <p:nvPr/>
        </p:nvSpPr>
        <p:spPr>
          <a:xfrm>
            <a:off x="3535738"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How much value was provided per dollar spent?</a:t>
            </a:r>
            <a:endParaRPr lang="en-US" sz="1400" dirty="0">
              <a:solidFill>
                <a:srgbClr val="000000"/>
              </a:solidFill>
            </a:endParaRPr>
          </a:p>
        </p:txBody>
      </p:sp>
      <p:sp>
        <p:nvSpPr>
          <p:cNvPr id="13" name="Title 1"/>
          <p:cNvSpPr txBox="1">
            <a:spLocks/>
          </p:cNvSpPr>
          <p:nvPr/>
        </p:nvSpPr>
        <p:spPr>
          <a:xfrm>
            <a:off x="182928" y="0"/>
            <a:ext cx="8732472"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chemeClr val="bg1"/>
                </a:solidFill>
              </a:rPr>
              <a:t>Questions performance measures can help answer</a:t>
            </a:r>
            <a:endParaRPr lang="en-US" sz="2800" b="1" dirty="0">
              <a:solidFill>
                <a:schemeClr val="bg1"/>
              </a:solidFill>
            </a:endParaRPr>
          </a:p>
        </p:txBody>
      </p:sp>
      <p:cxnSp>
        <p:nvCxnSpPr>
          <p:cNvPr id="15" name="Straight Connector 14"/>
          <p:cNvCxnSpPr>
            <a:stCxn id="5" idx="2"/>
            <a:endCxn id="9" idx="0"/>
          </p:cNvCxnSpPr>
          <p:nvPr/>
        </p:nvCxnSpPr>
        <p:spPr>
          <a:xfrm>
            <a:off x="2072714"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44299"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15884"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187469"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44299"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15884"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15884"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072714"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52860"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096030"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How large is your service area? What population and demographics do you serve?</a:t>
            </a:r>
            <a:endParaRPr lang="en-US" sz="1400" dirty="0">
              <a:solidFill>
                <a:srgbClr val="000000"/>
              </a:solidFill>
            </a:endParaRPr>
          </a:p>
        </p:txBody>
      </p:sp>
      <p:sp>
        <p:nvSpPr>
          <p:cNvPr id="22" name="Rounded Rectangle 21"/>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What legal or regulatory requirements impact how you provide service?</a:t>
            </a:r>
            <a:endParaRPr lang="en-US" sz="2000" b="1" dirty="0" smtClean="0">
              <a:solidFill>
                <a:srgbClr val="000000"/>
              </a:solidFill>
            </a:endParaRPr>
          </a:p>
          <a:p>
            <a:pPr algn="ctr"/>
            <a:endParaRPr lang="en-US" sz="1400" dirty="0">
              <a:solidFill>
                <a:srgbClr val="000000"/>
              </a:solidFill>
            </a:endParaRPr>
          </a:p>
        </p:txBody>
      </p:sp>
    </p:spTree>
    <p:extLst>
      <p:ext uri="{BB962C8B-B14F-4D97-AF65-F5344CB8AC3E}">
        <p14:creationId xmlns:p14="http://schemas.microsoft.com/office/powerpoint/2010/main" val="1018723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0" grpId="0" animBg="1"/>
      <p:bldP spid="2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74228"/>
          </a:xfrm>
          <a:prstGeom prst="rect">
            <a:avLst/>
          </a:prstGeom>
        </p:spPr>
      </p:pic>
      <p:sp>
        <p:nvSpPr>
          <p:cNvPr id="9" name="Subtitle 2"/>
          <p:cNvSpPr txBox="1">
            <a:spLocks/>
          </p:cNvSpPr>
          <p:nvPr/>
        </p:nvSpPr>
        <p:spPr>
          <a:xfrm>
            <a:off x="0" y="5562600"/>
            <a:ext cx="9144000" cy="609600"/>
          </a:xfrm>
          <a:prstGeom prst="rect">
            <a:avLst/>
          </a:prstGeom>
          <a:solidFill>
            <a:srgbClr val="000000">
              <a:alpha val="89804"/>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1775" algn="l"/>
            <a:r>
              <a:rPr lang="en-US" sz="2800" b="1" dirty="0" smtClean="0"/>
              <a:t>Are you staying with me? Any questions?</a:t>
            </a:r>
            <a:endParaRPr lang="en-US" sz="2800" dirty="0"/>
          </a:p>
        </p:txBody>
      </p:sp>
    </p:spTree>
    <p:extLst>
      <p:ext uri="{BB962C8B-B14F-4D97-AF65-F5344CB8AC3E}">
        <p14:creationId xmlns:p14="http://schemas.microsoft.com/office/powerpoint/2010/main" val="7255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4E9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9" name="Subtitle 2"/>
          <p:cNvSpPr txBox="1">
            <a:spLocks/>
          </p:cNvSpPr>
          <p:nvPr/>
        </p:nvSpPr>
        <p:spPr>
          <a:xfrm>
            <a:off x="457200" y="3124200"/>
            <a:ext cx="8153400" cy="3048000"/>
          </a:xfrm>
          <a:prstGeom prst="rect">
            <a:avLst/>
          </a:prstGeom>
          <a:solidFill>
            <a:srgbClr val="000000">
              <a:alpha val="89804"/>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b="1" dirty="0" smtClean="0"/>
              <a:t>Group Exercise</a:t>
            </a:r>
          </a:p>
          <a:p>
            <a:pPr marL="457200" indent="-457200" algn="l">
              <a:buFont typeface="Wingdings" panose="05000000000000000000" pitchFamily="2" charset="2"/>
              <a:buChar char="§"/>
            </a:pPr>
            <a:r>
              <a:rPr lang="en-US" sz="2800" dirty="0"/>
              <a:t>Pick one key service that you provide</a:t>
            </a:r>
          </a:p>
          <a:p>
            <a:pPr marL="457200" indent="-457200" algn="l">
              <a:buFont typeface="Wingdings" panose="05000000000000000000" pitchFamily="2" charset="2"/>
              <a:buChar char="§"/>
            </a:pPr>
            <a:r>
              <a:rPr lang="en-US" sz="2800" dirty="0"/>
              <a:t>Fill out the performance measures chart</a:t>
            </a:r>
          </a:p>
          <a:p>
            <a:pPr marL="457200" indent="-457200" algn="l">
              <a:buFont typeface="Wingdings" panose="05000000000000000000" pitchFamily="2" charset="2"/>
              <a:buChar char="§"/>
            </a:pPr>
            <a:r>
              <a:rPr lang="en-US" sz="2800" dirty="0"/>
              <a:t>Share your chart with others at your table</a:t>
            </a:r>
          </a:p>
          <a:p>
            <a:pPr marL="457200" indent="-457200" algn="l">
              <a:buFont typeface="Wingdings" panose="05000000000000000000" pitchFamily="2" charset="2"/>
              <a:buChar char="§"/>
            </a:pPr>
            <a:r>
              <a:rPr lang="en-US" sz="2800" dirty="0"/>
              <a:t>One person should be willing to share with the class</a:t>
            </a:r>
          </a:p>
        </p:txBody>
      </p:sp>
    </p:spTree>
    <p:extLst>
      <p:ext uri="{BB962C8B-B14F-4D97-AF65-F5344CB8AC3E}">
        <p14:creationId xmlns:p14="http://schemas.microsoft.com/office/powerpoint/2010/main" val="280026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174844"/>
            <a:ext cx="4987636" cy="5302156"/>
          </a:xfrm>
          <a:prstGeom prst="rect">
            <a:avLst/>
          </a:prstGeom>
        </p:spPr>
      </p:pic>
      <p:sp>
        <p:nvSpPr>
          <p:cNvPr id="6" name="Content Placeholder 1"/>
          <p:cNvSpPr txBox="1">
            <a:spLocks/>
          </p:cNvSpPr>
          <p:nvPr/>
        </p:nvSpPr>
        <p:spPr>
          <a:xfrm>
            <a:off x="4800600" y="1219200"/>
            <a:ext cx="4038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b="1" dirty="0" smtClean="0">
                <a:solidFill>
                  <a:srgbClr val="000000"/>
                </a:solidFill>
              </a:rPr>
              <a:t>Tools for success.</a:t>
            </a:r>
          </a:p>
          <a:p>
            <a:pPr>
              <a:defRPr/>
            </a:pPr>
            <a:endParaRPr lang="en-US" sz="2800" dirty="0">
              <a:solidFill>
                <a:srgbClr val="000000"/>
              </a:solidFill>
            </a:endParaRPr>
          </a:p>
          <a:p>
            <a:pPr marL="457200" indent="-457200" algn="l">
              <a:buFont typeface="Wingdings" panose="05000000000000000000" pitchFamily="2" charset="2"/>
              <a:buChar char="§"/>
              <a:defRPr/>
            </a:pPr>
            <a:r>
              <a:rPr lang="en-US" sz="2800" dirty="0" smtClean="0">
                <a:solidFill>
                  <a:srgbClr val="000000"/>
                </a:solidFill>
              </a:rPr>
              <a:t>Strategic Planning</a:t>
            </a:r>
          </a:p>
          <a:p>
            <a:pPr marL="457200" indent="-457200" algn="l">
              <a:buFont typeface="Wingdings" panose="05000000000000000000" pitchFamily="2" charset="2"/>
              <a:buChar char="§"/>
              <a:defRPr/>
            </a:pPr>
            <a:r>
              <a:rPr lang="en-US" sz="2800" dirty="0" smtClean="0">
                <a:solidFill>
                  <a:srgbClr val="000000"/>
                </a:solidFill>
              </a:rPr>
              <a:t>Logic Models</a:t>
            </a:r>
          </a:p>
          <a:p>
            <a:pPr marL="457200" indent="-457200" algn="l">
              <a:buFont typeface="Wingdings" panose="05000000000000000000" pitchFamily="2" charset="2"/>
              <a:buChar char="§"/>
              <a:defRPr/>
            </a:pPr>
            <a:r>
              <a:rPr lang="en-US" sz="2800" dirty="0" smtClean="0">
                <a:solidFill>
                  <a:srgbClr val="000000"/>
                </a:solidFill>
              </a:rPr>
              <a:t>Performance Measures</a:t>
            </a:r>
          </a:p>
          <a:p>
            <a:pPr marL="457200" indent="-457200" algn="l">
              <a:buFont typeface="Wingdings" panose="05000000000000000000" pitchFamily="2" charset="2"/>
              <a:buChar char="§"/>
              <a:defRPr/>
            </a:pPr>
            <a:r>
              <a:rPr lang="en-US" sz="2800" dirty="0" smtClean="0">
                <a:solidFill>
                  <a:srgbClr val="000000"/>
                </a:solidFill>
              </a:rPr>
              <a:t>Evaluation &amp; Analysis</a:t>
            </a:r>
          </a:p>
          <a:p>
            <a:pPr marL="457200" indent="-457200" algn="l">
              <a:buFont typeface="Wingdings" panose="05000000000000000000" pitchFamily="2" charset="2"/>
              <a:buChar char="§"/>
              <a:defRPr/>
            </a:pPr>
            <a:r>
              <a:rPr lang="en-US" sz="2800" dirty="0" smtClean="0">
                <a:solidFill>
                  <a:srgbClr val="000000"/>
                </a:solidFill>
              </a:rPr>
              <a:t>Reporting</a:t>
            </a:r>
          </a:p>
          <a:p>
            <a:pPr>
              <a:defRPr/>
            </a:pPr>
            <a:endParaRPr lang="en-US" sz="2800" dirty="0">
              <a:solidFill>
                <a:srgbClr val="000000"/>
              </a:solidFill>
            </a:endParaRPr>
          </a:p>
        </p:txBody>
      </p:sp>
    </p:spTree>
    <p:extLst>
      <p:ext uri="{BB962C8B-B14F-4D97-AF65-F5344CB8AC3E}">
        <p14:creationId xmlns:p14="http://schemas.microsoft.com/office/powerpoint/2010/main" val="29330645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Input</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Output</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Outcome</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2000" b="1" dirty="0">
              <a:solidFill>
                <a:srgbClr val="000000"/>
              </a:solidFill>
              <a:latin typeface="Calibri" panose="020F0502020204030204" pitchFamily="34" charset="0"/>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Efficiency</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Productivity</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Effectiveness</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Cost-Effectiveness</a:t>
            </a:r>
          </a:p>
          <a:p>
            <a:pPr algn="ctr"/>
            <a:endParaRPr lang="en-US" sz="2000" b="1"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Indicators</a:t>
            </a:r>
          </a:p>
          <a:p>
            <a:pPr algn="ctr"/>
            <a:endParaRPr lang="en-US" sz="1600" b="1" dirty="0">
              <a:solidFill>
                <a:srgbClr val="000000"/>
              </a:solidFill>
              <a:latin typeface="Calibri" panose="020F0502020204030204" pitchFamily="34" charset="0"/>
            </a:endParaRPr>
          </a:p>
          <a:p>
            <a:pPr algn="ctr"/>
            <a:endParaRPr lang="en-US" sz="1600" b="1" dirty="0" smtClean="0">
              <a:solidFill>
                <a:srgbClr val="000000"/>
              </a:solidFill>
              <a:latin typeface="Calibri" panose="020F0502020204030204" pitchFamily="34" charset="0"/>
            </a:endParaRPr>
          </a:p>
          <a:p>
            <a:pPr algn="ctr"/>
            <a:endParaRPr lang="en-US" sz="1600" b="1" dirty="0">
              <a:solidFill>
                <a:srgbClr val="000000"/>
              </a:solidFill>
              <a:latin typeface="Calibri" panose="020F0502020204030204" pitchFamily="34" charset="0"/>
            </a:endParaRPr>
          </a:p>
          <a:p>
            <a:pPr algn="ctr"/>
            <a:endParaRPr lang="en-US" sz="1600" b="1" dirty="0" smtClean="0">
              <a:solidFill>
                <a:srgbClr val="000000"/>
              </a:solidFill>
              <a:latin typeface="Calibri" panose="020F0502020204030204" pitchFamily="34" charset="0"/>
            </a:endParaRPr>
          </a:p>
          <a:p>
            <a:pPr algn="ctr"/>
            <a:endParaRPr lang="en-US" sz="1600" b="1" dirty="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Conditions</a:t>
            </a:r>
          </a:p>
          <a:p>
            <a:pPr algn="ctr"/>
            <a:endParaRPr lang="en-US" sz="1600" b="1" dirty="0">
              <a:solidFill>
                <a:srgbClr val="000000"/>
              </a:solidFill>
              <a:latin typeface="Calibri" panose="020F0502020204030204" pitchFamily="34" charset="0"/>
            </a:endParaRPr>
          </a:p>
          <a:p>
            <a:pPr algn="ctr"/>
            <a:endParaRPr lang="en-US" sz="1600" b="1" dirty="0" smtClean="0">
              <a:solidFill>
                <a:srgbClr val="000000"/>
              </a:solidFill>
              <a:latin typeface="Calibri" panose="020F0502020204030204" pitchFamily="34" charset="0"/>
            </a:endParaRPr>
          </a:p>
          <a:p>
            <a:pPr algn="ctr"/>
            <a:endParaRPr lang="en-US" sz="1600" b="1" dirty="0">
              <a:solidFill>
                <a:srgbClr val="000000"/>
              </a:solidFill>
              <a:latin typeface="Calibri" panose="020F0502020204030204" pitchFamily="34" charset="0"/>
            </a:endParaRPr>
          </a:p>
          <a:p>
            <a:pPr algn="ctr"/>
            <a:endParaRPr lang="en-US" sz="1600" b="1" dirty="0" smtClean="0">
              <a:solidFill>
                <a:srgbClr val="000000"/>
              </a:solidFill>
              <a:latin typeface="Calibri" panose="020F0502020204030204" pitchFamily="34" charset="0"/>
            </a:endParaRPr>
          </a:p>
          <a:p>
            <a:pPr algn="ctr"/>
            <a:endParaRPr lang="en-US" sz="1600" dirty="0" smtClean="0">
              <a:solidFill>
                <a:srgbClr val="000000"/>
              </a:solidFill>
              <a:latin typeface="Calibri" panose="020F0502020204030204" pitchFamily="34" charset="0"/>
            </a:endParaRPr>
          </a:p>
        </p:txBody>
      </p:sp>
      <p:sp>
        <p:nvSpPr>
          <p:cNvPr id="26"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latin typeface="Calibri" panose="020F0502020204030204" pitchFamily="34" charset="0"/>
              </a:rPr>
              <a:t>Now it’s your turn…</a:t>
            </a:r>
            <a:endParaRPr lang="en-US" sz="28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153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endParaRPr lang="en-US"/>
          </a:p>
        </p:txBody>
      </p:sp>
      <p:sp>
        <p:nvSpPr>
          <p:cNvPr id="3" name="Subtitle 2"/>
          <p:cNvSpPr>
            <a:spLocks noGrp="1"/>
          </p:cNvSpPr>
          <p:nvPr>
            <p:ph type="subTitle" idx="1"/>
          </p:nvPr>
        </p:nvSpPr>
        <p:spPr>
          <a:xfrm>
            <a:off x="381000" y="3886200"/>
            <a:ext cx="6400800" cy="1752600"/>
          </a:xfrm>
        </p:spPr>
        <p:txBody>
          <a:bodyPr/>
          <a:lstStyle/>
          <a:p>
            <a:endParaRPr lang="en-US"/>
          </a:p>
        </p:txBody>
      </p:sp>
      <p:sp>
        <p:nvSpPr>
          <p:cNvPr id="4" name="Slide Number Placeholder 3"/>
          <p:cNvSpPr>
            <a:spLocks noGrp="1"/>
          </p:cNvSpPr>
          <p:nvPr>
            <p:ph type="sldNum" sz="quarter" idx="12"/>
          </p:nvPr>
        </p:nvSpPr>
        <p:spPr>
          <a:xfrm>
            <a:off x="6019800" y="6493626"/>
            <a:ext cx="2133600" cy="365125"/>
          </a:xfrm>
        </p:spPr>
        <p:txBody>
          <a:bodyPr/>
          <a:lstStyle/>
          <a:p>
            <a:fld id="{5D87EB1B-7FBB-4261-B9AB-77AAA570F4C0}" type="slidenum">
              <a:rPr lang="en-US" smtClean="0">
                <a:solidFill>
                  <a:srgbClr val="FFFFFF">
                    <a:tint val="75000"/>
                  </a:srgbClr>
                </a:solidFill>
              </a:rPr>
              <a:pPr/>
              <a:t>81</a:t>
            </a:fld>
            <a:endParaRPr lang="en-US">
              <a:solidFill>
                <a:srgbClr val="FFFFFF">
                  <a:tint val="75000"/>
                </a:srgbClr>
              </a:solidFill>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06"/>
          <a:stretch/>
        </p:blipFill>
        <p:spPr bwMode="auto">
          <a:xfrm>
            <a:off x="0" y="5316"/>
            <a:ext cx="9144000" cy="700060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4"/>
          <p:cNvSpPr>
            <a:spLocks noChangeArrowheads="1"/>
          </p:cNvSpPr>
          <p:nvPr/>
        </p:nvSpPr>
        <p:spPr bwMode="auto">
          <a:xfrm>
            <a:off x="0" y="0"/>
            <a:ext cx="900113" cy="2349500"/>
          </a:xfrm>
          <a:prstGeom prst="rect">
            <a:avLst/>
          </a:prstGeom>
          <a:solidFill>
            <a:schemeClr val="bg2"/>
          </a:solidFill>
          <a:ln w="9525">
            <a:solidFill>
              <a:schemeClr val="tx1"/>
            </a:solidFill>
            <a:miter lim="800000"/>
            <a:headEnd/>
            <a:tailEnd/>
          </a:ln>
          <a:effectLst/>
        </p:spPr>
        <p:txBody>
          <a:bodyPr wrap="none" anchor="ctr"/>
          <a:lstStyle/>
          <a:p>
            <a:endParaRPr lang="en-US">
              <a:solidFill>
                <a:srgbClr val="FFFFFF"/>
              </a:solidFill>
            </a:endParaRPr>
          </a:p>
        </p:txBody>
      </p:sp>
      <p:sp>
        <p:nvSpPr>
          <p:cNvPr id="30" name="Rectangle 5"/>
          <p:cNvSpPr>
            <a:spLocks noChangeArrowheads="1"/>
          </p:cNvSpPr>
          <p:nvPr/>
        </p:nvSpPr>
        <p:spPr bwMode="auto">
          <a:xfrm>
            <a:off x="900113" y="0"/>
            <a:ext cx="2224085" cy="1752600"/>
          </a:xfrm>
          <a:prstGeom prst="rect">
            <a:avLst/>
          </a:prstGeom>
          <a:solidFill>
            <a:schemeClr val="accent6"/>
          </a:solidFill>
          <a:ln w="9525">
            <a:solidFill>
              <a:schemeClr val="tx1"/>
            </a:solidFill>
            <a:miter lim="800000"/>
            <a:headEnd/>
            <a:tailEnd/>
          </a:ln>
          <a:effectLst/>
        </p:spPr>
        <p:txBody>
          <a:bodyPr wrap="none" anchor="ctr"/>
          <a:lstStyle/>
          <a:p>
            <a:endParaRPr lang="en-US">
              <a:solidFill>
                <a:srgbClr val="FFFFFF"/>
              </a:solidFill>
            </a:endParaRPr>
          </a:p>
        </p:txBody>
      </p:sp>
      <p:sp>
        <p:nvSpPr>
          <p:cNvPr id="31" name="Rectangle 6"/>
          <p:cNvSpPr>
            <a:spLocks noChangeArrowheads="1"/>
          </p:cNvSpPr>
          <p:nvPr/>
        </p:nvSpPr>
        <p:spPr bwMode="auto">
          <a:xfrm>
            <a:off x="3124199" y="0"/>
            <a:ext cx="6019802" cy="908050"/>
          </a:xfrm>
          <a:prstGeom prst="rect">
            <a:avLst/>
          </a:prstGeom>
          <a:solidFill>
            <a:schemeClr val="accent1"/>
          </a:solidFill>
          <a:ln w="9525">
            <a:solidFill>
              <a:schemeClr val="tx1"/>
            </a:solidFill>
            <a:miter lim="800000"/>
            <a:headEnd/>
            <a:tailEnd/>
          </a:ln>
          <a:effectLst/>
        </p:spPr>
        <p:txBody>
          <a:bodyPr wrap="none" anchor="ctr"/>
          <a:lstStyle/>
          <a:p>
            <a:endParaRPr lang="en-US">
              <a:solidFill>
                <a:srgbClr val="FFFFFF"/>
              </a:solidFill>
            </a:endParaRPr>
          </a:p>
        </p:txBody>
      </p:sp>
      <p:sp>
        <p:nvSpPr>
          <p:cNvPr id="32" name="Rectangle 7"/>
          <p:cNvSpPr>
            <a:spLocks noChangeArrowheads="1"/>
          </p:cNvSpPr>
          <p:nvPr/>
        </p:nvSpPr>
        <p:spPr bwMode="auto">
          <a:xfrm>
            <a:off x="6516688" y="908050"/>
            <a:ext cx="2627312" cy="1873250"/>
          </a:xfrm>
          <a:prstGeom prst="rect">
            <a:avLst/>
          </a:prstGeom>
          <a:solidFill>
            <a:schemeClr val="accent6"/>
          </a:solidFill>
          <a:ln w="9525">
            <a:solidFill>
              <a:schemeClr val="tx1"/>
            </a:solidFill>
            <a:miter lim="800000"/>
            <a:headEnd/>
            <a:tailEnd/>
          </a:ln>
          <a:effectLst/>
        </p:spPr>
        <p:txBody>
          <a:bodyPr wrap="none" anchor="ctr"/>
          <a:lstStyle/>
          <a:p>
            <a:endParaRPr lang="en-US">
              <a:solidFill>
                <a:srgbClr val="FFFFFF"/>
              </a:solidFill>
            </a:endParaRPr>
          </a:p>
        </p:txBody>
      </p:sp>
      <p:sp>
        <p:nvSpPr>
          <p:cNvPr id="33" name="Rectangle 8"/>
          <p:cNvSpPr>
            <a:spLocks noChangeArrowheads="1"/>
          </p:cNvSpPr>
          <p:nvPr/>
        </p:nvSpPr>
        <p:spPr bwMode="auto">
          <a:xfrm>
            <a:off x="6516688" y="2781300"/>
            <a:ext cx="2627312" cy="2160588"/>
          </a:xfrm>
          <a:prstGeom prst="rect">
            <a:avLst/>
          </a:prstGeom>
          <a:solidFill>
            <a:schemeClr val="accent2"/>
          </a:solidFill>
          <a:ln w="9525">
            <a:solidFill>
              <a:schemeClr val="tx1"/>
            </a:solidFill>
            <a:miter lim="800000"/>
            <a:headEnd/>
            <a:tailEnd/>
          </a:ln>
          <a:effectLst/>
        </p:spPr>
        <p:txBody>
          <a:bodyPr wrap="none" anchor="ctr"/>
          <a:lstStyle/>
          <a:p>
            <a:endParaRPr lang="en-US">
              <a:solidFill>
                <a:srgbClr val="FFFFFF"/>
              </a:solidFill>
            </a:endParaRPr>
          </a:p>
        </p:txBody>
      </p:sp>
      <p:sp>
        <p:nvSpPr>
          <p:cNvPr id="34" name="Rectangle 9"/>
          <p:cNvSpPr>
            <a:spLocks noChangeArrowheads="1"/>
          </p:cNvSpPr>
          <p:nvPr/>
        </p:nvSpPr>
        <p:spPr bwMode="auto">
          <a:xfrm>
            <a:off x="0" y="2349500"/>
            <a:ext cx="900113" cy="4508500"/>
          </a:xfrm>
          <a:prstGeom prst="rect">
            <a:avLst/>
          </a:prstGeom>
          <a:solidFill>
            <a:schemeClr val="accent2"/>
          </a:solidFill>
          <a:ln w="9525">
            <a:solidFill>
              <a:schemeClr val="tx1"/>
            </a:solidFill>
            <a:miter lim="800000"/>
            <a:headEnd/>
            <a:tailEnd/>
          </a:ln>
          <a:effectLst/>
        </p:spPr>
        <p:txBody>
          <a:bodyPr wrap="none" anchor="ctr"/>
          <a:lstStyle/>
          <a:p>
            <a:endParaRPr lang="en-US">
              <a:solidFill>
                <a:srgbClr val="FFFFFF"/>
              </a:solidFill>
            </a:endParaRPr>
          </a:p>
        </p:txBody>
      </p:sp>
      <p:sp>
        <p:nvSpPr>
          <p:cNvPr id="35" name="Rectangle 10"/>
          <p:cNvSpPr>
            <a:spLocks noChangeArrowheads="1"/>
          </p:cNvSpPr>
          <p:nvPr/>
        </p:nvSpPr>
        <p:spPr bwMode="auto">
          <a:xfrm>
            <a:off x="900112" y="1752600"/>
            <a:ext cx="2224087" cy="2181225"/>
          </a:xfrm>
          <a:prstGeom prst="rect">
            <a:avLst/>
          </a:prstGeom>
          <a:solidFill>
            <a:schemeClr val="accent4"/>
          </a:solidFill>
          <a:ln w="9525">
            <a:solidFill>
              <a:schemeClr val="tx1"/>
            </a:solidFill>
            <a:miter lim="800000"/>
            <a:headEnd/>
            <a:tailEnd/>
          </a:ln>
          <a:effectLst/>
        </p:spPr>
        <p:txBody>
          <a:bodyPr wrap="none" anchor="ctr"/>
          <a:lstStyle/>
          <a:p>
            <a:endParaRPr lang="en-US">
              <a:solidFill>
                <a:srgbClr val="FFFFFF"/>
              </a:solidFill>
            </a:endParaRPr>
          </a:p>
        </p:txBody>
      </p:sp>
      <p:sp>
        <p:nvSpPr>
          <p:cNvPr id="36" name="Rectangle 11"/>
          <p:cNvSpPr>
            <a:spLocks noChangeArrowheads="1"/>
          </p:cNvSpPr>
          <p:nvPr/>
        </p:nvSpPr>
        <p:spPr bwMode="auto">
          <a:xfrm>
            <a:off x="3962400" y="3933825"/>
            <a:ext cx="1401763" cy="2924175"/>
          </a:xfrm>
          <a:prstGeom prst="rect">
            <a:avLst/>
          </a:prstGeom>
          <a:solidFill>
            <a:schemeClr val="accent2"/>
          </a:solidFill>
          <a:ln w="9525">
            <a:solidFill>
              <a:schemeClr val="tx1"/>
            </a:solidFill>
            <a:miter lim="800000"/>
            <a:headEnd/>
            <a:tailEnd/>
          </a:ln>
          <a:effectLst/>
        </p:spPr>
        <p:txBody>
          <a:bodyPr wrap="none" anchor="ctr"/>
          <a:lstStyle/>
          <a:p>
            <a:endParaRPr lang="en-US">
              <a:solidFill>
                <a:srgbClr val="FFFFFF"/>
              </a:solidFill>
            </a:endParaRPr>
          </a:p>
        </p:txBody>
      </p:sp>
      <p:sp>
        <p:nvSpPr>
          <p:cNvPr id="37" name="Rectangle 12"/>
          <p:cNvSpPr>
            <a:spLocks noChangeArrowheads="1"/>
          </p:cNvSpPr>
          <p:nvPr/>
        </p:nvSpPr>
        <p:spPr bwMode="auto">
          <a:xfrm>
            <a:off x="5364163" y="3933825"/>
            <a:ext cx="1152525" cy="2924175"/>
          </a:xfrm>
          <a:prstGeom prst="rect">
            <a:avLst/>
          </a:prstGeom>
          <a:solidFill>
            <a:schemeClr val="accent1"/>
          </a:solidFill>
          <a:ln w="9525">
            <a:solidFill>
              <a:schemeClr val="tx1"/>
            </a:solidFill>
            <a:miter lim="800000"/>
            <a:headEnd/>
            <a:tailEnd/>
          </a:ln>
          <a:effectLst/>
        </p:spPr>
        <p:txBody>
          <a:bodyPr wrap="none" anchor="ctr"/>
          <a:lstStyle/>
          <a:p>
            <a:endParaRPr lang="en-US">
              <a:solidFill>
                <a:srgbClr val="FFFFFF"/>
              </a:solidFill>
            </a:endParaRPr>
          </a:p>
        </p:txBody>
      </p:sp>
      <p:sp>
        <p:nvSpPr>
          <p:cNvPr id="38" name="Rectangle 13"/>
          <p:cNvSpPr>
            <a:spLocks noChangeArrowheads="1"/>
          </p:cNvSpPr>
          <p:nvPr/>
        </p:nvSpPr>
        <p:spPr bwMode="auto">
          <a:xfrm>
            <a:off x="900113" y="3933825"/>
            <a:ext cx="3062287" cy="2924175"/>
          </a:xfrm>
          <a:prstGeom prst="rect">
            <a:avLst/>
          </a:prstGeom>
          <a:solidFill>
            <a:schemeClr val="bg2"/>
          </a:solidFill>
          <a:ln w="9525">
            <a:solidFill>
              <a:schemeClr val="tx1"/>
            </a:solidFill>
            <a:miter lim="800000"/>
            <a:headEnd/>
            <a:tailEnd/>
          </a:ln>
          <a:effectLst/>
        </p:spPr>
        <p:txBody>
          <a:bodyPr wrap="none" anchor="ctr"/>
          <a:lstStyle/>
          <a:p>
            <a:endParaRPr lang="en-US">
              <a:solidFill>
                <a:srgbClr val="FFFFFF"/>
              </a:solidFill>
            </a:endParaRPr>
          </a:p>
        </p:txBody>
      </p:sp>
      <p:sp>
        <p:nvSpPr>
          <p:cNvPr id="39" name="Rectangle 14"/>
          <p:cNvSpPr>
            <a:spLocks noChangeArrowheads="1"/>
          </p:cNvSpPr>
          <p:nvPr/>
        </p:nvSpPr>
        <p:spPr bwMode="auto">
          <a:xfrm>
            <a:off x="6516688" y="4941888"/>
            <a:ext cx="2627312" cy="1916112"/>
          </a:xfrm>
          <a:prstGeom prst="rect">
            <a:avLst/>
          </a:prstGeom>
          <a:solidFill>
            <a:schemeClr val="accent5"/>
          </a:solidFill>
          <a:ln w="9525">
            <a:solidFill>
              <a:schemeClr val="tx1"/>
            </a:solidFill>
            <a:miter lim="800000"/>
            <a:headEnd/>
            <a:tailEnd/>
          </a:ln>
          <a:effectLst/>
        </p:spPr>
        <p:txBody>
          <a:bodyPr wrap="none" anchor="ctr"/>
          <a:lstStyle/>
          <a:p>
            <a:endParaRPr lang="en-US">
              <a:solidFill>
                <a:srgbClr val="FFFFFF"/>
              </a:solidFill>
            </a:endParaRPr>
          </a:p>
        </p:txBody>
      </p:sp>
      <p:sp>
        <p:nvSpPr>
          <p:cNvPr id="40" name="Rectangle 15"/>
          <p:cNvSpPr>
            <a:spLocks noChangeArrowheads="1"/>
          </p:cNvSpPr>
          <p:nvPr/>
        </p:nvSpPr>
        <p:spPr bwMode="auto">
          <a:xfrm>
            <a:off x="3124199" y="908050"/>
            <a:ext cx="3392489" cy="3025775"/>
          </a:xfrm>
          <a:prstGeom prst="rect">
            <a:avLst/>
          </a:prstGeom>
          <a:solidFill>
            <a:schemeClr val="accent5"/>
          </a:solidFill>
          <a:ln w="9525">
            <a:solidFill>
              <a:schemeClr val="tx1"/>
            </a:solidFill>
            <a:miter lim="800000"/>
            <a:headEnd/>
            <a:tailEnd/>
          </a:ln>
          <a:effectLst/>
        </p:spPr>
        <p:txBody>
          <a:bodyPr wrap="none" anchor="ctr"/>
          <a:lstStyle/>
          <a:p>
            <a:endParaRPr lang="en-US">
              <a:solidFill>
                <a:srgbClr val="FFFFFF"/>
              </a:solidFill>
            </a:endParaRPr>
          </a:p>
        </p:txBody>
      </p:sp>
      <p:sp>
        <p:nvSpPr>
          <p:cNvPr id="41" name="Text Box 16"/>
          <p:cNvSpPr txBox="1">
            <a:spLocks noChangeArrowheads="1"/>
          </p:cNvSpPr>
          <p:nvPr/>
        </p:nvSpPr>
        <p:spPr bwMode="auto">
          <a:xfrm>
            <a:off x="323851" y="80204"/>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1</a:t>
            </a:r>
            <a:endParaRPr lang="en-US" sz="2000" b="1" dirty="0">
              <a:solidFill>
                <a:srgbClr val="FFFFFF"/>
              </a:solidFill>
            </a:endParaRPr>
          </a:p>
        </p:txBody>
      </p:sp>
      <p:sp>
        <p:nvSpPr>
          <p:cNvPr id="42" name="Text Box 29"/>
          <p:cNvSpPr txBox="1">
            <a:spLocks noChangeArrowheads="1"/>
          </p:cNvSpPr>
          <p:nvPr/>
        </p:nvSpPr>
        <p:spPr bwMode="auto">
          <a:xfrm>
            <a:off x="2197100" y="97525"/>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2</a:t>
            </a:r>
            <a:endParaRPr lang="en-US" sz="2000" b="1" dirty="0">
              <a:solidFill>
                <a:srgbClr val="FFFFFF"/>
              </a:solidFill>
            </a:endParaRPr>
          </a:p>
        </p:txBody>
      </p:sp>
      <p:sp>
        <p:nvSpPr>
          <p:cNvPr id="43" name="Text Box 30"/>
          <p:cNvSpPr txBox="1">
            <a:spLocks noChangeArrowheads="1"/>
          </p:cNvSpPr>
          <p:nvPr/>
        </p:nvSpPr>
        <p:spPr bwMode="auto">
          <a:xfrm>
            <a:off x="8640763" y="365125"/>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3</a:t>
            </a:r>
            <a:endParaRPr lang="en-US" sz="2000" b="1">
              <a:solidFill>
                <a:srgbClr val="FFFFFF"/>
              </a:solidFill>
            </a:endParaRPr>
          </a:p>
        </p:txBody>
      </p:sp>
      <p:sp>
        <p:nvSpPr>
          <p:cNvPr id="44" name="Text Box 31"/>
          <p:cNvSpPr txBox="1">
            <a:spLocks noChangeArrowheads="1"/>
          </p:cNvSpPr>
          <p:nvPr/>
        </p:nvSpPr>
        <p:spPr bwMode="auto">
          <a:xfrm>
            <a:off x="5940425" y="1932627"/>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4</a:t>
            </a:r>
            <a:endParaRPr lang="en-US" sz="2000" b="1">
              <a:solidFill>
                <a:srgbClr val="FFFFFF"/>
              </a:solidFill>
            </a:endParaRPr>
          </a:p>
        </p:txBody>
      </p:sp>
      <p:sp>
        <p:nvSpPr>
          <p:cNvPr id="45" name="Text Box 33"/>
          <p:cNvSpPr txBox="1">
            <a:spLocks noChangeArrowheads="1"/>
          </p:cNvSpPr>
          <p:nvPr/>
        </p:nvSpPr>
        <p:spPr bwMode="auto">
          <a:xfrm>
            <a:off x="8640763" y="981075"/>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5</a:t>
            </a:r>
            <a:endParaRPr lang="en-US" sz="2000" b="1">
              <a:solidFill>
                <a:srgbClr val="FFFFFF"/>
              </a:solidFill>
            </a:endParaRPr>
          </a:p>
        </p:txBody>
      </p:sp>
      <p:sp>
        <p:nvSpPr>
          <p:cNvPr id="46" name="Text Box 34"/>
          <p:cNvSpPr txBox="1">
            <a:spLocks noChangeArrowheads="1"/>
          </p:cNvSpPr>
          <p:nvPr/>
        </p:nvSpPr>
        <p:spPr bwMode="auto">
          <a:xfrm>
            <a:off x="2567782" y="1844675"/>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6</a:t>
            </a:r>
            <a:endParaRPr lang="en-US" sz="2000" b="1" dirty="0">
              <a:solidFill>
                <a:srgbClr val="FFFFFF"/>
              </a:solidFill>
            </a:endParaRPr>
          </a:p>
        </p:txBody>
      </p:sp>
      <p:sp>
        <p:nvSpPr>
          <p:cNvPr id="47" name="Text Box 35"/>
          <p:cNvSpPr txBox="1">
            <a:spLocks noChangeArrowheads="1"/>
          </p:cNvSpPr>
          <p:nvPr/>
        </p:nvSpPr>
        <p:spPr bwMode="auto">
          <a:xfrm>
            <a:off x="323850" y="2420938"/>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7</a:t>
            </a:r>
            <a:endParaRPr lang="en-US" sz="2000" b="1">
              <a:solidFill>
                <a:srgbClr val="FFFFFF"/>
              </a:solidFill>
            </a:endParaRPr>
          </a:p>
        </p:txBody>
      </p:sp>
      <p:sp>
        <p:nvSpPr>
          <p:cNvPr id="48" name="Text Box 36"/>
          <p:cNvSpPr txBox="1">
            <a:spLocks noChangeArrowheads="1"/>
          </p:cNvSpPr>
          <p:nvPr/>
        </p:nvSpPr>
        <p:spPr bwMode="auto">
          <a:xfrm>
            <a:off x="8640763" y="2781300"/>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8</a:t>
            </a:r>
            <a:endParaRPr lang="en-US" sz="2000" b="1">
              <a:solidFill>
                <a:srgbClr val="FFFFFF"/>
              </a:solidFill>
            </a:endParaRPr>
          </a:p>
        </p:txBody>
      </p:sp>
      <p:sp>
        <p:nvSpPr>
          <p:cNvPr id="49" name="Text Box 37"/>
          <p:cNvSpPr txBox="1">
            <a:spLocks noChangeArrowheads="1"/>
          </p:cNvSpPr>
          <p:nvPr/>
        </p:nvSpPr>
        <p:spPr bwMode="auto">
          <a:xfrm>
            <a:off x="5940425" y="4005263"/>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9</a:t>
            </a:r>
            <a:endParaRPr lang="en-US" sz="2000" b="1">
              <a:solidFill>
                <a:srgbClr val="FFFFFF"/>
              </a:solidFill>
            </a:endParaRPr>
          </a:p>
        </p:txBody>
      </p:sp>
      <p:sp>
        <p:nvSpPr>
          <p:cNvPr id="50" name="Text Box 38"/>
          <p:cNvSpPr txBox="1">
            <a:spLocks noChangeArrowheads="1"/>
          </p:cNvSpPr>
          <p:nvPr/>
        </p:nvSpPr>
        <p:spPr bwMode="auto">
          <a:xfrm>
            <a:off x="3336926" y="4005263"/>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10</a:t>
            </a:r>
            <a:endParaRPr lang="en-US" sz="2000" b="1" dirty="0">
              <a:solidFill>
                <a:srgbClr val="FFFFFF"/>
              </a:solidFill>
            </a:endParaRPr>
          </a:p>
        </p:txBody>
      </p:sp>
      <p:sp>
        <p:nvSpPr>
          <p:cNvPr id="51" name="Text Box 39"/>
          <p:cNvSpPr txBox="1">
            <a:spLocks noChangeArrowheads="1"/>
          </p:cNvSpPr>
          <p:nvPr/>
        </p:nvSpPr>
        <p:spPr bwMode="auto">
          <a:xfrm>
            <a:off x="4787900" y="4076700"/>
            <a:ext cx="503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11</a:t>
            </a:r>
            <a:endParaRPr lang="en-US" sz="2000" b="1">
              <a:solidFill>
                <a:srgbClr val="FFFFFF"/>
              </a:solidFill>
            </a:endParaRPr>
          </a:p>
        </p:txBody>
      </p:sp>
      <p:sp>
        <p:nvSpPr>
          <p:cNvPr id="52" name="Text Box 40"/>
          <p:cNvSpPr txBox="1">
            <a:spLocks noChangeArrowheads="1"/>
          </p:cNvSpPr>
          <p:nvPr/>
        </p:nvSpPr>
        <p:spPr bwMode="auto">
          <a:xfrm>
            <a:off x="8640763" y="4941888"/>
            <a:ext cx="50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12</a:t>
            </a:r>
            <a:endParaRPr lang="en-US" sz="2000" b="1">
              <a:solidFill>
                <a:srgbClr val="FFFFFF"/>
              </a:solidFill>
            </a:endParaRPr>
          </a:p>
        </p:txBody>
      </p:sp>
    </p:spTree>
    <p:extLst>
      <p:ext uri="{BB962C8B-B14F-4D97-AF65-F5344CB8AC3E}">
        <p14:creationId xmlns:p14="http://schemas.microsoft.com/office/powerpoint/2010/main" val="561062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4" presetClass="exit" presetSubtype="16" fill="hold" grpId="0" nodeType="clickEffect">
                                  <p:stCondLst>
                                    <p:cond delay="0"/>
                                  </p:stCondLst>
                                  <p:childTnLst>
                                    <p:animEffect transition="out" filter="box(in)">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4" presetClass="exit" presetSubtype="16" fill="hold" grpId="0" nodeType="withEffect">
                                  <p:stCondLst>
                                    <p:cond delay="0"/>
                                  </p:stCondLst>
                                  <p:childTnLst>
                                    <p:animEffect transition="out" filter="box(in)">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par>
                                <p:cTn id="26" presetID="4" presetClass="exit" presetSubtype="16" fill="hold" grpId="0" nodeType="withEffect">
                                  <p:stCondLst>
                                    <p:cond delay="0"/>
                                  </p:stCondLst>
                                  <p:childTnLst>
                                    <p:animEffect transition="out" filter="box(in)">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par>
                                <p:cTn id="35" presetID="4" presetClass="exit" presetSubtype="16" fill="hold" grpId="0" nodeType="withEffect">
                                  <p:stCondLst>
                                    <p:cond delay="0"/>
                                  </p:stCondLst>
                                  <p:childTnLst>
                                    <p:animEffect transition="out" filter="box(in)">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par>
                                <p:cTn id="44" presetID="4" presetClass="exit" presetSubtype="16" fill="hold" grpId="0" nodeType="withEffect">
                                  <p:stCondLst>
                                    <p:cond delay="0"/>
                                  </p:stCondLst>
                                  <p:childTnLst>
                                    <p:animEffect transition="out" filter="box(in)">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4" presetClass="exit" presetSubtype="16" fill="hold" grpId="0" nodeType="withEffect">
                                  <p:stCondLst>
                                    <p:cond delay="0"/>
                                  </p:stCondLst>
                                  <p:childTnLst>
                                    <p:animEffect transition="out" filter="box(i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par>
                                <p:cTn id="62" presetID="4" presetClass="exit" presetSubtype="16" fill="hold" grpId="0" nodeType="withEffect">
                                  <p:stCondLst>
                                    <p:cond delay="0"/>
                                  </p:stCondLst>
                                  <p:childTnLst>
                                    <p:animEffect transition="out" filter="box(in)">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 presetClass="exit" presetSubtype="16" fill="hold" grpId="0" nodeType="clickEffect">
                                  <p:stCondLst>
                                    <p:cond delay="0"/>
                                  </p:stCondLst>
                                  <p:childTnLst>
                                    <p:animEffect transition="out" filter="box(in)">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par>
                                <p:cTn id="71" presetID="4" presetClass="exit" presetSubtype="16" fill="hold" grpId="0" nodeType="withEffect">
                                  <p:stCondLst>
                                    <p:cond delay="0"/>
                                  </p:stCondLst>
                                  <p:childTnLst>
                                    <p:animEffect transition="out" filter="box(in)">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grpId="0" nodeType="clickEffect">
                                  <p:stCondLst>
                                    <p:cond delay="0"/>
                                  </p:stCondLst>
                                  <p:childTnLst>
                                    <p:animEffect transition="out" filter="box(in)">
                                      <p:cBhvr>
                                        <p:cTn id="78" dur="500"/>
                                        <p:tgtEl>
                                          <p:spTgt spid="49"/>
                                        </p:tgtEl>
                                      </p:cBhvr>
                                    </p:animEffect>
                                    <p:set>
                                      <p:cBhvr>
                                        <p:cTn id="79" dur="1" fill="hold">
                                          <p:stCondLst>
                                            <p:cond delay="499"/>
                                          </p:stCondLst>
                                        </p:cTn>
                                        <p:tgtEl>
                                          <p:spTgt spid="49"/>
                                        </p:tgtEl>
                                        <p:attrNameLst>
                                          <p:attrName>style.visibility</p:attrName>
                                        </p:attrNameLst>
                                      </p:cBhvr>
                                      <p:to>
                                        <p:strVal val="hidden"/>
                                      </p:to>
                                    </p:set>
                                  </p:childTnLst>
                                </p:cTn>
                              </p:par>
                              <p:par>
                                <p:cTn id="80" presetID="4" presetClass="exit" presetSubtype="16" fill="hold" grpId="0" nodeType="withEffect">
                                  <p:stCondLst>
                                    <p:cond delay="0"/>
                                  </p:stCondLst>
                                  <p:childTnLst>
                                    <p:animEffect transition="out" filter="box(in)">
                                      <p:cBhvr>
                                        <p:cTn id="81" dur="500"/>
                                        <p:tgtEl>
                                          <p:spTgt spid="37"/>
                                        </p:tgtEl>
                                      </p:cBhvr>
                                    </p:animEffect>
                                    <p:set>
                                      <p:cBhvr>
                                        <p:cTn id="8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4" presetClass="exit" presetSubtype="16" fill="hold" grpId="0" nodeType="clickEffect">
                                  <p:stCondLst>
                                    <p:cond delay="0"/>
                                  </p:stCondLst>
                                  <p:childTnLst>
                                    <p:animEffect transition="out" filter="box(in)">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par>
                                <p:cTn id="89" presetID="4" presetClass="exit" presetSubtype="16" fill="hold" grpId="0" nodeType="withEffect">
                                  <p:stCondLst>
                                    <p:cond delay="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6"/>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grpId="0" nodeType="clickEffect">
                                  <p:stCondLst>
                                    <p:cond delay="0"/>
                                  </p:stCondLst>
                                  <p:childTnLst>
                                    <p:animEffect transition="out" filter="box(in)">
                                      <p:cBhvr>
                                        <p:cTn id="96" dur="500"/>
                                        <p:tgtEl>
                                          <p:spTgt spid="51"/>
                                        </p:tgtEl>
                                      </p:cBhvr>
                                    </p:animEffect>
                                    <p:set>
                                      <p:cBhvr>
                                        <p:cTn id="97" dur="1" fill="hold">
                                          <p:stCondLst>
                                            <p:cond delay="499"/>
                                          </p:stCondLst>
                                        </p:cTn>
                                        <p:tgtEl>
                                          <p:spTgt spid="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1" restart="whenNotActive" fill="hold" evtFilter="cancelBubble" nodeType="interactiveSeq">
                <p:stCondLst>
                  <p:cond evt="onClick" delay="0">
                    <p:tgtEl>
                      <p:spTgt spid="39"/>
                    </p:tgtEl>
                  </p:cond>
                </p:stCondLst>
                <p:endSync evt="end" delay="0">
                  <p:rtn val="all"/>
                </p:endSync>
                <p:childTnLst>
                  <p:par>
                    <p:cTn id="102" fill="hold">
                      <p:stCondLst>
                        <p:cond delay="0"/>
                      </p:stCondLst>
                      <p:childTnLst>
                        <p:par>
                          <p:cTn id="103" fill="hold">
                            <p:stCondLst>
                              <p:cond delay="0"/>
                            </p:stCondLst>
                            <p:childTnLst>
                              <p:par>
                                <p:cTn id="104" presetID="4" presetClass="exit" presetSubtype="16" fill="hold" grpId="0" nodeType="clickEffect">
                                  <p:stCondLst>
                                    <p:cond delay="0"/>
                                  </p:stCondLst>
                                  <p:childTnLst>
                                    <p:animEffect transition="out" filter="box(in)">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4" presetClass="exit" presetSubtype="16" fill="hold" grpId="0" nodeType="withEffect">
                                  <p:stCondLst>
                                    <p:cond delay="0"/>
                                  </p:stCondLst>
                                  <p:childTnLst>
                                    <p:animEffect transition="out" filter="box(in)">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1"/>
          <p:cNvSpPr txBox="1">
            <a:spLocks/>
          </p:cNvSpPr>
          <p:nvPr/>
        </p:nvSpPr>
        <p:spPr>
          <a:xfrm>
            <a:off x="6858000" y="152400"/>
            <a:ext cx="2133600" cy="365125"/>
          </a:xfrm>
          <a:prstGeom prst="rect">
            <a:avLst/>
          </a:prstGeom>
        </p:spPr>
        <p:txBody>
          <a:bodyPr/>
          <a:lstStyle>
            <a:defPPr>
              <a:defRPr lang="en-US"/>
            </a:defPPr>
            <a:lvl1pPr marL="0" algn="r" defTabSz="914400" rtl="0" eaLnBrk="1" latinLnBrk="0" hangingPunct="1">
              <a:defRPr sz="1200" kern="1200">
                <a:solidFill>
                  <a:schemeClr val="tx1"/>
                </a:solidFill>
                <a:latin typeface="Gill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F1074F-113E-4400-BB97-240B3A8419BD}" type="slidenum">
              <a:rPr kumimoji="0" lang="en-US" sz="1200" b="0" i="0" u="none" strike="noStrike" kern="1200" cap="none" spc="0" normalizeH="0" baseline="0" noProof="0" smtClean="0">
                <a:ln>
                  <a:noFill/>
                </a:ln>
                <a:solidFill>
                  <a:schemeClr val="bg1"/>
                </a:solidFill>
                <a:effectLst/>
                <a:uLnTx/>
                <a:uFillTx/>
                <a:latin typeface="Gill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chemeClr val="bg1"/>
              </a:solidFill>
              <a:effectLst/>
              <a:uLnTx/>
              <a:uFillTx/>
              <a:latin typeface="GillSans"/>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0" y="5587425"/>
            <a:ext cx="9156032" cy="584775"/>
          </a:xfrm>
          <a:prstGeom prst="rect">
            <a:avLst/>
          </a:prstGeom>
          <a:solidFill>
            <a:srgbClr val="000000"/>
          </a:solidFill>
        </p:spPr>
        <p:txBody>
          <a:bodyPr wrap="square" rtlCol="0" anchor="ctr">
            <a:spAutoFit/>
          </a:bodyPr>
          <a:lstStyle/>
          <a:p>
            <a:pPr marL="236538" algn="ctr"/>
            <a:r>
              <a:rPr lang="en-US" sz="3200" b="1" dirty="0" smtClean="0">
                <a:solidFill>
                  <a:prstClr val="white"/>
                </a:solidFill>
              </a:rPr>
              <a:t>Select a palette of performance measures</a:t>
            </a:r>
            <a:endParaRPr lang="en-US" sz="3200" b="1" dirty="0">
              <a:solidFill>
                <a:prstClr val="white"/>
              </a:solidFill>
            </a:endParaRPr>
          </a:p>
        </p:txBody>
      </p:sp>
    </p:spTree>
    <p:extLst>
      <p:ext uri="{BB962C8B-B14F-4D97-AF65-F5344CB8AC3E}">
        <p14:creationId xmlns:p14="http://schemas.microsoft.com/office/powerpoint/2010/main" val="415048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6858000" y="152400"/>
            <a:ext cx="2133600" cy="365125"/>
          </a:xfrm>
          <a:prstGeom prst="rect">
            <a:avLst/>
          </a:prstGeom>
        </p:spPr>
        <p:txBody>
          <a:bodyPr/>
          <a:lstStyle>
            <a:defPPr>
              <a:defRPr lang="en-US"/>
            </a:defPPr>
            <a:lvl1pPr marL="0" algn="r" defTabSz="914400" rtl="0" eaLnBrk="1" latinLnBrk="0" hangingPunct="1">
              <a:defRPr sz="1200" kern="1200">
                <a:solidFill>
                  <a:schemeClr val="tx1"/>
                </a:solidFill>
                <a:latin typeface="Gill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F1074F-113E-4400-BB97-240B3A8419BD}" type="slidenum">
              <a:rPr kumimoji="0" lang="en-US" sz="1200" b="0" i="0" u="none" strike="noStrike" kern="1200" cap="none" spc="0" normalizeH="0" baseline="0" noProof="0" smtClean="0">
                <a:ln>
                  <a:noFill/>
                </a:ln>
                <a:solidFill>
                  <a:schemeClr val="bg1"/>
                </a:solidFill>
                <a:effectLst/>
                <a:uLnTx/>
                <a:uFillTx/>
                <a:latin typeface="Gill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chemeClr val="bg1"/>
              </a:solidFill>
              <a:effectLst/>
              <a:uLnTx/>
              <a:uFillTx/>
              <a:latin typeface="GillSans"/>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0" y="5341204"/>
            <a:ext cx="9156032" cy="1077218"/>
          </a:xfrm>
          <a:prstGeom prst="rect">
            <a:avLst/>
          </a:prstGeom>
          <a:solidFill>
            <a:srgbClr val="000000"/>
          </a:solidFill>
        </p:spPr>
        <p:txBody>
          <a:bodyPr wrap="square" rtlCol="0" anchor="ctr">
            <a:spAutoFit/>
          </a:bodyPr>
          <a:lstStyle/>
          <a:p>
            <a:pPr marL="236538" algn="ctr"/>
            <a:r>
              <a:rPr lang="en-US" sz="3200" b="1" dirty="0" smtClean="0">
                <a:solidFill>
                  <a:prstClr val="white"/>
                </a:solidFill>
                <a:latin typeface="Calibri" panose="020F0502020204030204" pitchFamily="34" charset="0"/>
              </a:rPr>
              <a:t>Your palette should be:</a:t>
            </a:r>
          </a:p>
          <a:p>
            <a:pPr marL="236538" algn="ctr"/>
            <a:r>
              <a:rPr lang="en-US" sz="3200" b="1" dirty="0" smtClean="0">
                <a:solidFill>
                  <a:prstClr val="white"/>
                </a:solidFill>
                <a:latin typeface="Calibri" panose="020F0502020204030204" pitchFamily="34" charset="0"/>
              </a:rPr>
              <a:t>relevant		understandable		complete</a:t>
            </a:r>
            <a:endParaRPr lang="en-US" sz="3200" b="1" dirty="0">
              <a:solidFill>
                <a:prstClr val="white"/>
              </a:solidFill>
              <a:latin typeface="Calibri" panose="020F0502020204030204" pitchFamily="34" charset="0"/>
            </a:endParaRPr>
          </a:p>
        </p:txBody>
      </p:sp>
    </p:spTree>
    <p:extLst>
      <p:ext uri="{BB962C8B-B14F-4D97-AF65-F5344CB8AC3E}">
        <p14:creationId xmlns:p14="http://schemas.microsoft.com/office/powerpoint/2010/main" val="180515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8945786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3657610" y="0"/>
            <a:ext cx="5486389" cy="685800"/>
          </a:xfrm>
        </p:spPr>
        <p:txBody>
          <a:bodyPr>
            <a:noAutofit/>
          </a:bodyPr>
          <a:lstStyle/>
          <a:p>
            <a:pPr lvl="1" algn="l" rtl="0">
              <a:spcBef>
                <a:spcPct val="0"/>
              </a:spcBef>
            </a:pPr>
            <a:r>
              <a:rPr lang="en-US" sz="2800" b="1" kern="1200" dirty="0" smtClean="0">
                <a:solidFill>
                  <a:schemeClr val="bg1"/>
                </a:solidFill>
                <a:latin typeface="Calibri" panose="020F0502020204030204" pitchFamily="34" charset="0"/>
                <a:ea typeface="+mj-ea"/>
                <a:cs typeface="+mj-cs"/>
              </a:rPr>
              <a:t>Why measure? </a:t>
            </a:r>
            <a:endParaRPr lang="en-US" sz="2800" b="1" kern="1200" dirty="0">
              <a:solidFill>
                <a:schemeClr val="bg1"/>
              </a:solidFill>
              <a:latin typeface="Calibri" panose="020F0502020204030204" pitchFamily="34" charset="0"/>
              <a:ea typeface="+mj-ea"/>
              <a:cs typeface="+mj-cs"/>
            </a:endParaRPr>
          </a:p>
        </p:txBody>
      </p:sp>
      <p:sp>
        <p:nvSpPr>
          <p:cNvPr id="5" name="Rectangle 4"/>
          <p:cNvSpPr/>
          <p:nvPr/>
        </p:nvSpPr>
        <p:spPr>
          <a:xfrm>
            <a:off x="3383293" y="6259139"/>
            <a:ext cx="5669218" cy="461665"/>
          </a:xfrm>
          <a:prstGeom prst="rect">
            <a:avLst/>
          </a:prstGeom>
        </p:spPr>
        <p:txBody>
          <a:bodyPr wrap="square">
            <a:spAutoFit/>
          </a:bodyPr>
          <a:lstStyle/>
          <a:p>
            <a:pPr marL="0" lvl="2" algn="ctr"/>
            <a:r>
              <a:rPr lang="en-US" sz="1200" dirty="0" smtClean="0">
                <a:solidFill>
                  <a:srgbClr val="FFFFFF"/>
                </a:solidFill>
                <a:latin typeface="Calibri" panose="020F0502020204030204" pitchFamily="34" charset="0"/>
              </a:rPr>
              <a:t>David Osborne </a:t>
            </a:r>
            <a:r>
              <a:rPr lang="en-US" sz="1200" dirty="0">
                <a:solidFill>
                  <a:srgbClr val="FFFFFF"/>
                </a:solidFill>
                <a:latin typeface="Calibri" panose="020F0502020204030204" pitchFamily="34" charset="0"/>
              </a:rPr>
              <a:t>and Ted Gaebler. 1992. </a:t>
            </a:r>
            <a:r>
              <a:rPr lang="en-US" sz="1200" i="1" dirty="0">
                <a:solidFill>
                  <a:srgbClr val="FFFFFF"/>
                </a:solidFill>
                <a:latin typeface="Calibri" panose="020F0502020204030204" pitchFamily="34" charset="0"/>
              </a:rPr>
              <a:t>Reinventing Government: How the Entrepreneurial Spirit Is Transforming the Public Sector</a:t>
            </a:r>
            <a:r>
              <a:rPr lang="en-US" sz="1200" dirty="0">
                <a:solidFill>
                  <a:srgbClr val="FFFFFF"/>
                </a:solidFill>
                <a:latin typeface="Calibri" panose="020F0502020204030204" pitchFamily="34" charset="0"/>
              </a:rPr>
              <a:t>. </a:t>
            </a:r>
            <a:endParaRPr lang="en-US" sz="1200" b="1" dirty="0">
              <a:solidFill>
                <a:srgbClr val="FFFFFF"/>
              </a:solidFill>
              <a:latin typeface="Calibri" panose="020F0502020204030204" pitchFamily="34" charset="0"/>
            </a:endParaRPr>
          </a:p>
        </p:txBody>
      </p:sp>
      <p:sp>
        <p:nvSpPr>
          <p:cNvPr id="6" name="Rectangle 5"/>
          <p:cNvSpPr/>
          <p:nvPr/>
        </p:nvSpPr>
        <p:spPr>
          <a:xfrm>
            <a:off x="3657610" y="1049478"/>
            <a:ext cx="5212022" cy="4939814"/>
          </a:xfrm>
          <a:prstGeom prst="rect">
            <a:avLst/>
          </a:prstGeom>
        </p:spPr>
        <p:txBody>
          <a:bodyPr wrap="square">
            <a:spAutoFit/>
          </a:bodyPr>
          <a:lstStyle/>
          <a:p>
            <a:pPr>
              <a:spcAft>
                <a:spcPts val="1800"/>
              </a:spcAft>
            </a:pPr>
            <a:r>
              <a:rPr lang="en-US" sz="2000" b="1" dirty="0" smtClean="0">
                <a:solidFill>
                  <a:srgbClr val="FFFFFF"/>
                </a:solidFill>
                <a:latin typeface="Calibri" panose="020F0502020204030204" pitchFamily="34" charset="0"/>
              </a:rPr>
              <a:t>If You Don't Measure Results,</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 Can't Tell Success from Failure</a:t>
            </a:r>
            <a:endParaRPr lang="en-US" sz="2000" b="1" dirty="0">
              <a:solidFill>
                <a:srgbClr val="FFFFFF"/>
              </a:solidFill>
              <a:latin typeface="Calibri" panose="020F0502020204030204" pitchFamily="34" charset="0"/>
            </a:endParaRPr>
          </a:p>
          <a:p>
            <a:pPr>
              <a:spcAft>
                <a:spcPts val="1800"/>
              </a:spcAft>
            </a:pPr>
            <a:r>
              <a:rPr lang="en-US" sz="2000" b="1" dirty="0" smtClean="0">
                <a:solidFill>
                  <a:srgbClr val="FFFFFF"/>
                </a:solidFill>
                <a:latin typeface="Calibri" panose="020F0502020204030204" pitchFamily="34" charset="0"/>
              </a:rPr>
              <a:t>If You Can’t See Success,</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 Can’t Reward It</a:t>
            </a:r>
            <a:endParaRPr lang="en-US" sz="2000" b="1" dirty="0">
              <a:solidFill>
                <a:srgbClr val="FFFFFF"/>
              </a:solidFill>
              <a:latin typeface="Calibri" panose="020F0502020204030204" pitchFamily="34" charset="0"/>
            </a:endParaRPr>
          </a:p>
          <a:p>
            <a:pPr>
              <a:spcAft>
                <a:spcPts val="1800"/>
              </a:spcAft>
            </a:pPr>
            <a:r>
              <a:rPr lang="en-US" sz="2000" b="1" dirty="0">
                <a:solidFill>
                  <a:srgbClr val="FFFFFF"/>
                </a:solidFill>
                <a:latin typeface="Calibri" panose="020F0502020204030204" pitchFamily="34" charset="0"/>
              </a:rPr>
              <a:t>If </a:t>
            </a:r>
            <a:r>
              <a:rPr lang="en-US" sz="2000" b="1" dirty="0" smtClean="0">
                <a:solidFill>
                  <a:srgbClr val="FFFFFF"/>
                </a:solidFill>
                <a:latin typeface="Calibri" panose="020F0502020204030204" pitchFamily="34" charset="0"/>
              </a:rPr>
              <a:t>You Can’t Reward Success,</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You’re Probably Rewarding Failure</a:t>
            </a:r>
          </a:p>
          <a:p>
            <a:pPr>
              <a:spcAft>
                <a:spcPts val="1800"/>
              </a:spcAft>
            </a:pPr>
            <a:r>
              <a:rPr lang="en-US" sz="2000" b="1" dirty="0" smtClean="0">
                <a:solidFill>
                  <a:srgbClr val="FFFFFF"/>
                </a:solidFill>
                <a:latin typeface="Calibri" panose="020F0502020204030204" pitchFamily="34" charset="0"/>
              </a:rPr>
              <a:t>If You Can't See Success,</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 Can't Learn From It</a:t>
            </a:r>
            <a:endParaRPr lang="en-US" sz="2000" b="1" dirty="0">
              <a:solidFill>
                <a:srgbClr val="FFFFFF"/>
              </a:solidFill>
              <a:latin typeface="Calibri" panose="020F0502020204030204" pitchFamily="34" charset="0"/>
            </a:endParaRPr>
          </a:p>
          <a:p>
            <a:pPr>
              <a:spcAft>
                <a:spcPts val="1800"/>
              </a:spcAft>
            </a:pPr>
            <a:r>
              <a:rPr lang="en-US" sz="2000" b="1" dirty="0">
                <a:solidFill>
                  <a:srgbClr val="FFFFFF"/>
                </a:solidFill>
                <a:latin typeface="Calibri" panose="020F0502020204030204" pitchFamily="34" charset="0"/>
              </a:rPr>
              <a:t>If </a:t>
            </a:r>
            <a:r>
              <a:rPr lang="en-US" sz="2000" b="1" dirty="0" smtClean="0">
                <a:solidFill>
                  <a:srgbClr val="FFFFFF"/>
                </a:solidFill>
                <a:latin typeface="Calibri" panose="020F0502020204030204" pitchFamily="34" charset="0"/>
              </a:rPr>
              <a:t>You Can't Recognize Failure,</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 Can't Correct It</a:t>
            </a:r>
          </a:p>
          <a:p>
            <a:pPr>
              <a:spcAft>
                <a:spcPts val="1800"/>
              </a:spcAft>
            </a:pPr>
            <a:r>
              <a:rPr lang="en-US" sz="2000" b="1" dirty="0" smtClean="0">
                <a:solidFill>
                  <a:srgbClr val="FFFFFF"/>
                </a:solidFill>
                <a:latin typeface="Calibri" panose="020F0502020204030204" pitchFamily="34" charset="0"/>
              </a:rPr>
              <a:t>If You </a:t>
            </a:r>
            <a:r>
              <a:rPr lang="en-US" sz="2000" b="1" u="sng" dirty="0" smtClean="0">
                <a:solidFill>
                  <a:srgbClr val="FFFFFF"/>
                </a:solidFill>
                <a:latin typeface="Calibri" panose="020F0502020204030204" pitchFamily="34" charset="0"/>
              </a:rPr>
              <a:t>Can</a:t>
            </a:r>
            <a:r>
              <a:rPr lang="en-US" sz="2000" b="1" dirty="0" smtClean="0">
                <a:solidFill>
                  <a:srgbClr val="FFFFFF"/>
                </a:solidFill>
                <a:latin typeface="Calibri" panose="020F0502020204030204" pitchFamily="34" charset="0"/>
              </a:rPr>
              <a:t> Demonstrate Results,</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	You </a:t>
            </a:r>
            <a:r>
              <a:rPr lang="en-US" sz="2000" b="1" u="sng" dirty="0" smtClean="0">
                <a:solidFill>
                  <a:srgbClr val="FFFFFF"/>
                </a:solidFill>
                <a:latin typeface="Calibri" panose="020F0502020204030204" pitchFamily="34" charset="0"/>
              </a:rPr>
              <a:t>Can</a:t>
            </a:r>
            <a:r>
              <a:rPr lang="en-US" sz="2000" b="1" dirty="0" smtClean="0">
                <a:solidFill>
                  <a:srgbClr val="FFFFFF"/>
                </a:solidFill>
                <a:latin typeface="Calibri" panose="020F0502020204030204" pitchFamily="34" charset="0"/>
              </a:rPr>
              <a:t> Win </a:t>
            </a:r>
            <a:r>
              <a:rPr lang="en-US" sz="2000" b="1" dirty="0">
                <a:solidFill>
                  <a:srgbClr val="FFFFFF"/>
                </a:solidFill>
                <a:latin typeface="Calibri" panose="020F0502020204030204" pitchFamily="34" charset="0"/>
              </a:rPr>
              <a:t>P</a:t>
            </a:r>
            <a:r>
              <a:rPr lang="en-US" sz="2000" b="1" dirty="0" smtClean="0">
                <a:solidFill>
                  <a:srgbClr val="FFFFFF"/>
                </a:solidFill>
                <a:latin typeface="Calibri" panose="020F0502020204030204" pitchFamily="34" charset="0"/>
              </a:rPr>
              <a:t>ublic </a:t>
            </a:r>
            <a:r>
              <a:rPr lang="en-US" sz="2000" b="1" dirty="0">
                <a:solidFill>
                  <a:srgbClr val="FFFFFF"/>
                </a:solidFill>
                <a:latin typeface="Calibri" panose="020F0502020204030204" pitchFamily="34" charset="0"/>
              </a:rPr>
              <a:t>S</a:t>
            </a:r>
            <a:r>
              <a:rPr lang="en-US" sz="2000" b="1" dirty="0" smtClean="0">
                <a:solidFill>
                  <a:srgbClr val="FFFFFF"/>
                </a:solidFill>
                <a:latin typeface="Calibri" panose="020F0502020204030204" pitchFamily="34" charset="0"/>
              </a:rPr>
              <a:t>upport</a:t>
            </a:r>
            <a:endParaRPr lang="en-US" sz="2000" b="1" dirty="0">
              <a:solidFill>
                <a:srgbClr val="FFFFFF"/>
              </a:solidFill>
              <a:latin typeface="Calibri" panose="020F0502020204030204" pitchFamily="34" charset="0"/>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 y="-1943"/>
            <a:ext cx="32004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44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7" y="0"/>
            <a:ext cx="9135533" cy="6858000"/>
          </a:xfrm>
          <a:prstGeom prst="rect">
            <a:avLst/>
          </a:prstGeom>
        </p:spPr>
      </p:pic>
      <p:sp>
        <p:nvSpPr>
          <p:cNvPr id="6" name="TextBox 5"/>
          <p:cNvSpPr txBox="1"/>
          <p:nvPr/>
        </p:nvSpPr>
        <p:spPr>
          <a:xfrm>
            <a:off x="0" y="59684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Abigail do? </a:t>
            </a:r>
            <a:endParaRPr lang="en-US" sz="3200" b="1" dirty="0">
              <a:solidFill>
                <a:prstClr val="white"/>
              </a:solidFill>
            </a:endParaRPr>
          </a:p>
        </p:txBody>
      </p:sp>
      <p:sp>
        <p:nvSpPr>
          <p:cNvPr id="4" name="TextBox 3"/>
          <p:cNvSpPr txBox="1"/>
          <p:nvPr/>
        </p:nvSpPr>
        <p:spPr>
          <a:xfrm>
            <a:off x="4191000" y="381000"/>
            <a:ext cx="4419601" cy="1431161"/>
          </a:xfrm>
          <a:prstGeom prst="rect">
            <a:avLst/>
          </a:prstGeom>
          <a:solidFill>
            <a:srgbClr val="000000"/>
          </a:solidFill>
        </p:spPr>
        <p:txBody>
          <a:bodyPr wrap="square" rtlCol="0">
            <a:spAutoFit/>
          </a:bodyPr>
          <a:lstStyle/>
          <a:p>
            <a:pPr marL="3175">
              <a:spcBef>
                <a:spcPts val="0"/>
              </a:spcBef>
              <a:spcAft>
                <a:spcPts val="1800"/>
              </a:spcAft>
            </a:pPr>
            <a:r>
              <a:rPr lang="en-US" dirty="0">
                <a:solidFill>
                  <a:schemeClr val="bg1"/>
                </a:solidFill>
                <a:latin typeface="Calibri" panose="020F0502020204030204" pitchFamily="34" charset="0"/>
              </a:rPr>
              <a:t>Lead her team in an effort to identify possible performance measures</a:t>
            </a:r>
          </a:p>
          <a:p>
            <a:pPr marL="3175">
              <a:spcBef>
                <a:spcPts val="0"/>
              </a:spcBef>
              <a:spcAft>
                <a:spcPts val="1800"/>
              </a:spcAft>
            </a:pPr>
            <a:r>
              <a:rPr lang="en-US" dirty="0">
                <a:solidFill>
                  <a:schemeClr val="bg1"/>
                </a:solidFill>
                <a:latin typeface="Calibri" panose="020F0502020204030204" pitchFamily="34" charset="0"/>
              </a:rPr>
              <a:t>Build a palette of measures that are relevant, understandable and complete</a:t>
            </a:r>
          </a:p>
        </p:txBody>
      </p:sp>
    </p:spTree>
    <p:extLst>
      <p:ext uri="{BB962C8B-B14F-4D97-AF65-F5344CB8AC3E}">
        <p14:creationId xmlns:p14="http://schemas.microsoft.com/office/powerpoint/2010/main" val="40372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Daniel do? </a:t>
            </a:r>
            <a:endParaRPr lang="en-US" sz="3200" b="1" dirty="0">
              <a:solidFill>
                <a:prstClr val="white"/>
              </a:solidFill>
            </a:endParaRPr>
          </a:p>
        </p:txBody>
      </p:sp>
      <p:sp>
        <p:nvSpPr>
          <p:cNvPr id="5" name="TextBox 4"/>
          <p:cNvSpPr txBox="1"/>
          <p:nvPr/>
        </p:nvSpPr>
        <p:spPr>
          <a:xfrm>
            <a:off x="4191000" y="381000"/>
            <a:ext cx="4419601" cy="1200329"/>
          </a:xfrm>
          <a:prstGeom prst="rect">
            <a:avLst/>
          </a:prstGeom>
          <a:solidFill>
            <a:srgbClr val="000000"/>
          </a:solidFill>
        </p:spPr>
        <p:txBody>
          <a:bodyPr wrap="square" rtlCol="0">
            <a:spAutoFit/>
          </a:bodyPr>
          <a:lstStyle/>
          <a:p>
            <a:r>
              <a:rPr lang="en-US" dirty="0">
                <a:solidFill>
                  <a:schemeClr val="bg1"/>
                </a:solidFill>
              </a:rPr>
              <a:t>Evaluate the selected measures to ensure they provide a relevant understandable and complete picture of performance in the department</a:t>
            </a:r>
          </a:p>
        </p:txBody>
      </p:sp>
    </p:spTree>
    <p:extLst>
      <p:ext uri="{BB962C8B-B14F-4D97-AF65-F5344CB8AC3E}">
        <p14:creationId xmlns:p14="http://schemas.microsoft.com/office/powerpoint/2010/main" val="10910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4" name="TextBox 3"/>
          <p:cNvSpPr txBox="1"/>
          <p:nvPr/>
        </p:nvSpPr>
        <p:spPr>
          <a:xfrm>
            <a:off x="0" y="5892225"/>
            <a:ext cx="9144000" cy="584775"/>
          </a:xfrm>
          <a:prstGeom prst="rect">
            <a:avLst/>
          </a:prstGeom>
          <a:solidFill>
            <a:srgbClr val="000000"/>
          </a:solidFill>
        </p:spPr>
        <p:txBody>
          <a:bodyPr wrap="square" rtlCol="0">
            <a:spAutoFit/>
          </a:bodyPr>
          <a:lstStyle/>
          <a:p>
            <a:pPr marL="236538"/>
            <a:r>
              <a:rPr lang="en-US" sz="3200" b="1" dirty="0" smtClean="0">
                <a:solidFill>
                  <a:prstClr val="white"/>
                </a:solidFill>
              </a:rPr>
              <a:t>What should Emily do? </a:t>
            </a:r>
            <a:endParaRPr lang="en-US" sz="3200" b="1" dirty="0">
              <a:solidFill>
                <a:prstClr val="white"/>
              </a:solidFill>
            </a:endParaRPr>
          </a:p>
        </p:txBody>
      </p:sp>
      <p:sp>
        <p:nvSpPr>
          <p:cNvPr id="5" name="TextBox 4"/>
          <p:cNvSpPr txBox="1"/>
          <p:nvPr/>
        </p:nvSpPr>
        <p:spPr>
          <a:xfrm>
            <a:off x="4191000" y="381000"/>
            <a:ext cx="4419601" cy="1708160"/>
          </a:xfrm>
          <a:prstGeom prst="rect">
            <a:avLst/>
          </a:prstGeom>
          <a:solidFill>
            <a:srgbClr val="000000"/>
          </a:solidFill>
        </p:spPr>
        <p:txBody>
          <a:bodyPr wrap="square" rtlCol="0">
            <a:spAutoFit/>
          </a:bodyPr>
          <a:lstStyle/>
          <a:p>
            <a:pPr marL="3175">
              <a:spcBef>
                <a:spcPts val="0"/>
              </a:spcBef>
              <a:spcAft>
                <a:spcPts val="1800"/>
              </a:spcAft>
            </a:pPr>
            <a:r>
              <a:rPr lang="en-US" dirty="0">
                <a:solidFill>
                  <a:schemeClr val="bg1"/>
                </a:solidFill>
                <a:latin typeface="Calibri" panose="020F0502020204030204" pitchFamily="34" charset="0"/>
              </a:rPr>
              <a:t>Provide feedback on whether the measures accurately measure what they are trying to measure</a:t>
            </a:r>
          </a:p>
          <a:p>
            <a:pPr marL="3175">
              <a:spcBef>
                <a:spcPts val="0"/>
              </a:spcBef>
              <a:spcAft>
                <a:spcPts val="1800"/>
              </a:spcAft>
            </a:pPr>
            <a:r>
              <a:rPr lang="en-US" dirty="0">
                <a:solidFill>
                  <a:schemeClr val="bg1"/>
                </a:solidFill>
                <a:latin typeface="Calibri" panose="020F0502020204030204" pitchFamily="34" charset="0"/>
              </a:rPr>
              <a:t>Make sure data is accurate and reported in a timely manner</a:t>
            </a:r>
          </a:p>
        </p:txBody>
      </p:sp>
    </p:spTree>
    <p:extLst>
      <p:ext uri="{BB962C8B-B14F-4D97-AF65-F5344CB8AC3E}">
        <p14:creationId xmlns:p14="http://schemas.microsoft.com/office/powerpoint/2010/main" val="221401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pSp>
        <p:nvGrpSpPr>
          <p:cNvPr id="22" name="Group 21"/>
          <p:cNvGrpSpPr/>
          <p:nvPr/>
        </p:nvGrpSpPr>
        <p:grpSpPr>
          <a:xfrm>
            <a:off x="76202" y="-2"/>
            <a:ext cx="9144000" cy="6858001"/>
            <a:chOff x="0" y="-2"/>
            <a:chExt cx="9144000" cy="6858001"/>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
              <a:ext cx="9144000" cy="6858001"/>
            </a:xfrm>
            <a:prstGeom prst="rect">
              <a:avLst/>
            </a:prstGeom>
          </p:spPr>
        </p:pic>
        <p:sp>
          <p:nvSpPr>
            <p:cNvPr id="18" name="Text Box 6"/>
            <p:cNvSpPr txBox="1">
              <a:spLocks noChangeArrowheads="1"/>
            </p:cNvSpPr>
            <p:nvPr/>
          </p:nvSpPr>
          <p:spPr bwMode="auto">
            <a:xfrm>
              <a:off x="3136648" y="4160512"/>
              <a:ext cx="1343913" cy="1470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What must you improve to achieve your desired results?</a:t>
              </a:r>
              <a:endParaRPr lang="en-US" sz="4000" dirty="0" smtClean="0">
                <a:solidFill>
                  <a:srgbClr val="FFFFFF"/>
                </a:solidFill>
                <a:cs typeface="Arial" pitchFamily="34" charset="0"/>
              </a:endParaRPr>
            </a:p>
          </p:txBody>
        </p:sp>
      </p:grpSp>
      <p:sp>
        <p:nvSpPr>
          <p:cNvPr id="19" name="Title 1"/>
          <p:cNvSpPr>
            <a:spLocks noGrp="1"/>
          </p:cNvSpPr>
          <p:nvPr>
            <p:ph type="title"/>
          </p:nvPr>
        </p:nvSpPr>
        <p:spPr>
          <a:xfrm>
            <a:off x="166789" y="152400"/>
            <a:ext cx="3017486" cy="1828800"/>
          </a:xfrm>
        </p:spPr>
        <p:txBody>
          <a:bodyPr anchor="t">
            <a:normAutofit/>
          </a:bodyPr>
          <a:lstStyle/>
          <a:p>
            <a:pPr algn="l"/>
            <a:r>
              <a:rPr lang="en-US" sz="2800" b="1" dirty="0" smtClean="0">
                <a:solidFill>
                  <a:schemeClr val="bg1"/>
                </a:solidFill>
                <a:latin typeface="+mn-lt"/>
              </a:rPr>
              <a:t>Evaluating and Reporting</a:t>
            </a:r>
            <a:br>
              <a:rPr lang="en-US" sz="2800" b="1" dirty="0" smtClean="0">
                <a:solidFill>
                  <a:schemeClr val="bg1"/>
                </a:solidFill>
                <a:latin typeface="+mn-lt"/>
              </a:rPr>
            </a:br>
            <a:r>
              <a:rPr lang="en-US" sz="2800" b="1" dirty="0" smtClean="0">
                <a:solidFill>
                  <a:schemeClr val="bg1"/>
                </a:solidFill>
                <a:latin typeface="+mn-lt"/>
              </a:rPr>
              <a:t>Results</a:t>
            </a:r>
            <a:endParaRPr lang="en-US" sz="2800" b="1" dirty="0">
              <a:solidFill>
                <a:schemeClr val="bg1"/>
              </a:solidFill>
              <a:latin typeface="+mn-lt"/>
            </a:endParaRPr>
          </a:p>
        </p:txBody>
      </p:sp>
      <p:sp>
        <p:nvSpPr>
          <p:cNvPr id="7" name="Text Box 5"/>
          <p:cNvSpPr txBox="1">
            <a:spLocks noChangeArrowheads="1"/>
          </p:cNvSpPr>
          <p:nvPr/>
        </p:nvSpPr>
        <p:spPr bwMode="auto">
          <a:xfrm>
            <a:off x="4739641" y="4158906"/>
            <a:ext cx="1511192" cy="177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dirty="0" smtClean="0">
                <a:solidFill>
                  <a:srgbClr val="FFFFFF"/>
                </a:solidFill>
                <a:cs typeface="Arial" pitchFamily="34" charset="0"/>
              </a:rPr>
              <a:t>How will you know if you are successful?</a:t>
            </a:r>
            <a:endParaRPr lang="en-US" sz="4000" dirty="0" smtClean="0">
              <a:solidFill>
                <a:srgbClr val="FFFFFF"/>
              </a:solidFill>
              <a:cs typeface="Arial" pitchFamily="34" charset="0"/>
            </a:endParaRPr>
          </a:p>
        </p:txBody>
      </p:sp>
    </p:spTree>
    <p:extLst>
      <p:ext uri="{BB962C8B-B14F-4D97-AF65-F5344CB8AC3E}">
        <p14:creationId xmlns:p14="http://schemas.microsoft.com/office/powerpoint/2010/main" val="241136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525" y="3072825"/>
            <a:ext cx="2729834"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Anonymity</a:t>
            </a:r>
            <a:endParaRPr lang="en-US" dirty="0" smtClean="0">
              <a:solidFill>
                <a:srgbClr val="FFFFFF"/>
              </a:solidFill>
              <a:latin typeface="Corbel" panose="020B0503020204020204" pitchFamily="34" charset="0"/>
            </a:endParaRPr>
          </a:p>
        </p:txBody>
      </p:sp>
      <p:sp>
        <p:nvSpPr>
          <p:cNvPr id="9" name="Rectangle 8"/>
          <p:cNvSpPr/>
          <p:nvPr/>
        </p:nvSpPr>
        <p:spPr>
          <a:xfrm>
            <a:off x="2720309" y="3072825"/>
            <a:ext cx="3046083"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Irrelevance</a:t>
            </a:r>
            <a:endParaRPr lang="en-US" dirty="0">
              <a:solidFill>
                <a:srgbClr val="FFFFFF"/>
              </a:solidFill>
              <a:latin typeface="Corbel" panose="020B0503020204020204" pitchFamily="34" charset="0"/>
            </a:endParaRPr>
          </a:p>
        </p:txBody>
      </p:sp>
      <p:sp>
        <p:nvSpPr>
          <p:cNvPr id="21" name="Rectangle 20"/>
          <p:cNvSpPr/>
          <p:nvPr/>
        </p:nvSpPr>
        <p:spPr>
          <a:xfrm>
            <a:off x="5769321" y="3072825"/>
            <a:ext cx="3374679" cy="584775"/>
          </a:xfrm>
          <a:prstGeom prst="rect">
            <a:avLst/>
          </a:prstGeom>
          <a:solidFill>
            <a:srgbClr val="000000"/>
          </a:solidFill>
        </p:spPr>
        <p:txBody>
          <a:bodyPr wrap="square">
            <a:spAutoFit/>
          </a:bodyPr>
          <a:lstStyle/>
          <a:p>
            <a:pPr marL="0" lvl="3" algn="ctr">
              <a:spcAft>
                <a:spcPts val="1800"/>
              </a:spcAft>
            </a:pPr>
            <a:r>
              <a:rPr lang="en-US" sz="3200" b="1" dirty="0" smtClean="0">
                <a:solidFill>
                  <a:srgbClr val="FFFFFF"/>
                </a:solidFill>
                <a:latin typeface="Corbel" panose="020B0503020204020204" pitchFamily="34" charset="0"/>
              </a:rPr>
              <a:t>Immeasurability</a:t>
            </a:r>
            <a:endParaRPr lang="en-US" dirty="0">
              <a:solidFill>
                <a:srgbClr val="FFFFFF"/>
              </a:solidFill>
              <a:latin typeface="Corbel" panose="020B0503020204020204" pitchFamily="34" charset="0"/>
            </a:endParaRPr>
          </a:p>
        </p:txBody>
      </p:sp>
      <p:sp>
        <p:nvSpPr>
          <p:cNvPr id="6" name="Rectangle 5"/>
          <p:cNvSpPr/>
          <p:nvPr/>
        </p:nvSpPr>
        <p:spPr>
          <a:xfrm>
            <a:off x="100" y="0"/>
            <a:ext cx="9143900" cy="523220"/>
          </a:xfrm>
          <a:prstGeom prst="rect">
            <a:avLst/>
          </a:prstGeom>
        </p:spPr>
        <p:txBody>
          <a:bodyPr wrap="square">
            <a:spAutoFit/>
          </a:bodyPr>
          <a:lstStyle/>
          <a:p>
            <a:pPr marL="0" lvl="2"/>
            <a:r>
              <a:rPr lang="en-US" sz="1400" b="1" dirty="0" smtClean="0">
                <a:solidFill>
                  <a:srgbClr val="FFFFFF"/>
                </a:solidFill>
                <a:latin typeface="Corbel" panose="020B0503020204020204" pitchFamily="34" charset="0"/>
              </a:rPr>
              <a:t>Three reasons employees don’t like their jobs</a:t>
            </a:r>
          </a:p>
          <a:p>
            <a:pPr marL="0" lvl="2"/>
            <a:r>
              <a:rPr lang="en-US" sz="1400" b="1" dirty="0" smtClean="0">
                <a:solidFill>
                  <a:srgbClr val="FFFFFF"/>
                </a:solidFill>
                <a:latin typeface="Corbel" panose="020B0503020204020204" pitchFamily="34" charset="0"/>
              </a:rPr>
              <a:t>From Patrick </a:t>
            </a:r>
            <a:r>
              <a:rPr lang="en-US" sz="1400" b="1" dirty="0" err="1" smtClean="0">
                <a:solidFill>
                  <a:srgbClr val="FFFFFF"/>
                </a:solidFill>
                <a:latin typeface="Corbel" panose="020B0503020204020204" pitchFamily="34" charset="0"/>
              </a:rPr>
              <a:t>Lencioni</a:t>
            </a:r>
            <a:r>
              <a:rPr lang="en-US" sz="1400" b="1" dirty="0" smtClean="0">
                <a:solidFill>
                  <a:srgbClr val="FFFFFF"/>
                </a:solidFill>
                <a:latin typeface="Corbel" panose="020B0503020204020204" pitchFamily="34" charset="0"/>
              </a:rPr>
              <a:t>. 2007. </a:t>
            </a:r>
            <a:r>
              <a:rPr lang="en-US" sz="1400" b="1" i="1" dirty="0" smtClean="0">
                <a:solidFill>
                  <a:srgbClr val="FFFFFF"/>
                </a:solidFill>
                <a:latin typeface="Corbel" panose="020B0503020204020204" pitchFamily="34" charset="0"/>
              </a:rPr>
              <a:t>“The </a:t>
            </a:r>
            <a:r>
              <a:rPr lang="en-US" sz="1400" b="1" i="1" dirty="0">
                <a:solidFill>
                  <a:srgbClr val="FFFFFF"/>
                </a:solidFill>
                <a:latin typeface="Corbel" panose="020B0503020204020204" pitchFamily="34" charset="0"/>
              </a:rPr>
              <a:t>Three Signs of a Miserable </a:t>
            </a:r>
            <a:r>
              <a:rPr lang="en-US" sz="1400" b="1" i="1" dirty="0" smtClean="0">
                <a:solidFill>
                  <a:srgbClr val="FFFFFF"/>
                </a:solidFill>
                <a:latin typeface="Corbel" panose="020B0503020204020204" pitchFamily="34" charset="0"/>
              </a:rPr>
              <a:t>Job</a:t>
            </a:r>
            <a:r>
              <a:rPr lang="en-US" sz="1400" b="1" i="1" dirty="0">
                <a:solidFill>
                  <a:srgbClr val="FFFFFF"/>
                </a:solidFill>
                <a:latin typeface="Corbel" panose="020B0503020204020204" pitchFamily="34" charset="0"/>
              </a:rPr>
              <a:t>.</a:t>
            </a:r>
            <a:r>
              <a:rPr lang="en-US" sz="1400" b="1" i="1" dirty="0" smtClean="0">
                <a:solidFill>
                  <a:srgbClr val="FFFFFF"/>
                </a:solidFill>
                <a:latin typeface="Corbel" panose="020B0503020204020204" pitchFamily="34" charset="0"/>
              </a:rPr>
              <a:t>” </a:t>
            </a:r>
            <a:endParaRPr lang="en-US" sz="1400" b="1" i="1" dirty="0">
              <a:solidFill>
                <a:srgbClr val="FFFFFF"/>
              </a:solidFill>
              <a:latin typeface="Corbel" panose="020B0503020204020204" pitchFamily="34" charset="0"/>
            </a:endParaRPr>
          </a:p>
        </p:txBody>
      </p:sp>
      <p:sp>
        <p:nvSpPr>
          <p:cNvPr id="10" name="Rectangle 9"/>
          <p:cNvSpPr/>
          <p:nvPr/>
        </p:nvSpPr>
        <p:spPr>
          <a:xfrm>
            <a:off x="5768309" y="3657600"/>
            <a:ext cx="3374679" cy="3185487"/>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latin typeface="Corbel" panose="020B0503020204020204" pitchFamily="34" charset="0"/>
              </a:rPr>
              <a:t>We don’t get a daily sense of measurable accomplishment</a:t>
            </a: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endParaRPr lang="en-US" dirty="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endParaRPr lang="en-US" dirty="0">
              <a:solidFill>
                <a:srgbClr val="FFFFFF"/>
              </a:solidFill>
              <a:latin typeface="Corbel" panose="020B0503020204020204" pitchFamily="34" charset="0"/>
            </a:endParaRPr>
          </a:p>
        </p:txBody>
      </p:sp>
      <p:sp>
        <p:nvSpPr>
          <p:cNvPr id="17" name="Rectangle 16"/>
          <p:cNvSpPr/>
          <p:nvPr/>
        </p:nvSpPr>
        <p:spPr>
          <a:xfrm>
            <a:off x="-9525" y="3657600"/>
            <a:ext cx="2751713" cy="2954655"/>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latin typeface="Corbel" panose="020B0503020204020204" pitchFamily="34" charset="0"/>
              </a:rPr>
              <a:t>We aren’t understood or appreciated for our unique contribution</a:t>
            </a:r>
          </a:p>
          <a:p>
            <a:pPr marL="0" lvl="3" algn="ctr">
              <a:spcAft>
                <a:spcPts val="1800"/>
              </a:spcAft>
            </a:pPr>
            <a:endParaRPr lang="en-US" dirty="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p:txBody>
      </p:sp>
      <p:sp>
        <p:nvSpPr>
          <p:cNvPr id="19" name="Rectangle 18"/>
          <p:cNvSpPr/>
          <p:nvPr/>
        </p:nvSpPr>
        <p:spPr>
          <a:xfrm>
            <a:off x="2742188" y="3657600"/>
            <a:ext cx="3046083" cy="2954655"/>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latin typeface="Corbel" panose="020B0503020204020204" pitchFamily="34" charset="0"/>
              </a:rPr>
              <a:t>We don’t see how our work impacts the lives of others</a:t>
            </a:r>
          </a:p>
          <a:p>
            <a:pPr marL="0" lvl="3" algn="ctr">
              <a:spcAft>
                <a:spcPts val="1800"/>
              </a:spcAft>
            </a:pPr>
            <a:endParaRPr lang="en-US" dirty="0">
              <a:solidFill>
                <a:srgbClr val="FFFFFF"/>
              </a:solidFill>
              <a:latin typeface="Corbel" panose="020B0503020204020204" pitchFamily="34" charset="0"/>
            </a:endParaRPr>
          </a:p>
          <a:p>
            <a:pPr marL="0" lvl="3" algn="ctr">
              <a:spcAft>
                <a:spcPts val="1800"/>
              </a:spcAft>
            </a:pPr>
            <a:endParaRPr lang="en-US" dirty="0" smtClean="0">
              <a:solidFill>
                <a:srgbClr val="FFFFFF"/>
              </a:solidFill>
              <a:latin typeface="Corbel" panose="020B0503020204020204" pitchFamily="34" charset="0"/>
            </a:endParaRPr>
          </a:p>
          <a:p>
            <a:pPr marL="0" lvl="3" algn="ctr">
              <a:spcAft>
                <a:spcPts val="1800"/>
              </a:spcAft>
            </a:pPr>
            <a:r>
              <a:rPr lang="en-US" dirty="0" smtClean="0">
                <a:solidFill>
                  <a:srgbClr val="FFFFFF"/>
                </a:solidFill>
                <a:latin typeface="Corbel" panose="020B0503020204020204" pitchFamily="34" charset="0"/>
              </a:rPr>
              <a:t/>
            </a:r>
            <a:br>
              <a:rPr lang="en-US" dirty="0" smtClean="0">
                <a:solidFill>
                  <a:srgbClr val="FFFFFF"/>
                </a:solidFill>
                <a:latin typeface="Corbel" panose="020B0503020204020204" pitchFamily="34" charset="0"/>
              </a:rPr>
            </a:br>
            <a:endParaRPr lang="en-US" dirty="0" smtClean="0">
              <a:solidFill>
                <a:srgbClr val="FFFFFF"/>
              </a:solidFill>
              <a:latin typeface="Corbel" panose="020B0503020204020204" pitchFamily="34" charset="0"/>
            </a:endParaRPr>
          </a:p>
          <a:p>
            <a:pPr marL="0" lvl="3" algn="ctr">
              <a:spcAft>
                <a:spcPts val="1800"/>
              </a:spcAft>
            </a:pPr>
            <a:endParaRPr lang="en-US" dirty="0">
              <a:solidFill>
                <a:srgbClr val="FFFFFF"/>
              </a:solidFill>
              <a:latin typeface="Corbel" panose="020B0503020204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60758" y="472113"/>
            <a:ext cx="3383242"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14674" y="473347"/>
            <a:ext cx="3046084"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 y="473347"/>
            <a:ext cx="2714575"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40997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1" grpId="0" animBg="1"/>
      <p:bldP spid="6" grpId="0"/>
      <p:bldP spid="10" grpId="0" animBg="1"/>
      <p:bldP spid="17" grpId="0" animBg="1"/>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idx="4294967295"/>
          </p:nvPr>
        </p:nvSpPr>
        <p:spPr>
          <a:xfrm>
            <a:off x="304800" y="2133600"/>
            <a:ext cx="8504237" cy="639762"/>
          </a:xfrm>
        </p:spPr>
        <p:txBody>
          <a:bodyPr anchor="t">
            <a:noAutofit/>
          </a:bodyPr>
          <a:lstStyle/>
          <a:p>
            <a:r>
              <a:rPr lang="en-US" sz="3600" dirty="0" smtClean="0">
                <a:solidFill>
                  <a:srgbClr val="0070C0"/>
                </a:solidFill>
                <a:latin typeface="Segoe Print" panose="02000600000000000000" pitchFamily="2" charset="0"/>
                <a:ea typeface="Segoe UI" panose="020B0502040204020203" pitchFamily="34" charset="0"/>
                <a:cs typeface="Segoe UI" panose="020B0502040204020203" pitchFamily="34" charset="0"/>
              </a:rPr>
              <a:t>Why did it happen?</a:t>
            </a:r>
            <a:endParaRPr lang="en-US" sz="3600" dirty="0">
              <a:solidFill>
                <a:srgbClr val="0070C0"/>
              </a:solidFill>
              <a:latin typeface="Segoe Print" panose="02000600000000000000" pitchFamily="2" charset="0"/>
              <a:ea typeface="Segoe UI" panose="020B0502040204020203" pitchFamily="34" charset="0"/>
              <a:cs typeface="Segoe UI" panose="020B0502040204020203" pitchFamily="34" charset="0"/>
            </a:endParaRPr>
          </a:p>
        </p:txBody>
      </p:sp>
      <p:sp>
        <p:nvSpPr>
          <p:cNvPr id="5" name="Title 3"/>
          <p:cNvSpPr txBox="1">
            <a:spLocks/>
          </p:cNvSpPr>
          <p:nvPr/>
        </p:nvSpPr>
        <p:spPr>
          <a:xfrm>
            <a:off x="311530" y="27889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504D"/>
                </a:solidFill>
                <a:latin typeface="Segoe Print" panose="02000600000000000000" pitchFamily="2" charset="0"/>
                <a:ea typeface="Segoe UI" panose="020B0502040204020203" pitchFamily="34" charset="0"/>
                <a:cs typeface="Segoe UI" panose="020B0502040204020203" pitchFamily="34" charset="0"/>
              </a:rPr>
              <a:t>How did it happen?</a:t>
            </a:r>
            <a:endParaRPr lang="en-US" sz="3600" dirty="0">
              <a:solidFill>
                <a:srgbClr val="C0504D"/>
              </a:solidFill>
              <a:latin typeface="Segoe Print" panose="02000600000000000000" pitchFamily="2" charset="0"/>
              <a:ea typeface="Segoe UI" panose="020B0502040204020203" pitchFamily="34" charset="0"/>
              <a:cs typeface="Segoe UI" panose="020B0502040204020203" pitchFamily="34" charset="0"/>
            </a:endParaRPr>
          </a:p>
        </p:txBody>
      </p:sp>
      <p:sp>
        <p:nvSpPr>
          <p:cNvPr id="6" name="Title 3"/>
          <p:cNvSpPr txBox="1">
            <a:spLocks/>
          </p:cNvSpPr>
          <p:nvPr/>
        </p:nvSpPr>
        <p:spPr>
          <a:xfrm>
            <a:off x="316675" y="34747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BBB59"/>
                </a:solidFill>
                <a:latin typeface="Segoe Print" panose="02000600000000000000" pitchFamily="2" charset="0"/>
                <a:ea typeface="Segoe UI" panose="020B0502040204020203" pitchFamily="34" charset="0"/>
                <a:cs typeface="Segoe UI" panose="020B0502040204020203" pitchFamily="34" charset="0"/>
              </a:rPr>
              <a:t>Was this the most efficient use of resources?</a:t>
            </a:r>
            <a:endParaRPr lang="en-US" sz="3600" dirty="0">
              <a:solidFill>
                <a:srgbClr val="9BBB59"/>
              </a:solidFill>
              <a:latin typeface="Segoe Print" panose="02000600000000000000" pitchFamily="2" charset="0"/>
              <a:ea typeface="Segoe UI" panose="020B0502040204020203" pitchFamily="34" charset="0"/>
              <a:cs typeface="Segoe UI" panose="020B0502040204020203" pitchFamily="34" charset="0"/>
            </a:endParaRPr>
          </a:p>
        </p:txBody>
      </p:sp>
      <p:sp>
        <p:nvSpPr>
          <p:cNvPr id="8" name="Title 3"/>
          <p:cNvSpPr txBox="1">
            <a:spLocks/>
          </p:cNvSpPr>
          <p:nvPr/>
        </p:nvSpPr>
        <p:spPr>
          <a:xfrm>
            <a:off x="304800" y="46177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70C0"/>
                </a:solidFill>
                <a:latin typeface="Segoe Print" panose="02000600000000000000" pitchFamily="2" charset="0"/>
                <a:ea typeface="Segoe UI" panose="020B0502040204020203" pitchFamily="34" charset="0"/>
                <a:cs typeface="Segoe UI" panose="020B0502040204020203" pitchFamily="34" charset="0"/>
              </a:rPr>
              <a:t>How effective was the effort?</a:t>
            </a:r>
            <a:endParaRPr lang="en-US" sz="3600" dirty="0">
              <a:solidFill>
                <a:srgbClr val="0070C0"/>
              </a:solidFill>
              <a:latin typeface="Segoe Print" panose="02000600000000000000" pitchFamily="2" charset="0"/>
              <a:ea typeface="Segoe UI" panose="020B0502040204020203" pitchFamily="34" charset="0"/>
              <a:cs typeface="Segoe UI" panose="020B0502040204020203" pitchFamily="34" charset="0"/>
            </a:endParaRPr>
          </a:p>
        </p:txBody>
      </p:sp>
      <p:sp>
        <p:nvSpPr>
          <p:cNvPr id="9" name="Title 3"/>
          <p:cNvSpPr txBox="1">
            <a:spLocks/>
          </p:cNvSpPr>
          <p:nvPr/>
        </p:nvSpPr>
        <p:spPr>
          <a:xfrm>
            <a:off x="316675" y="530352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79646"/>
                </a:solidFill>
                <a:latin typeface="Segoe Print" panose="02000600000000000000" pitchFamily="2" charset="0"/>
                <a:ea typeface="Segoe UI" panose="020B0502040204020203" pitchFamily="34" charset="0"/>
                <a:cs typeface="Segoe UI" panose="020B0502040204020203" pitchFamily="34" charset="0"/>
              </a:rPr>
              <a:t>How can we improve on the result?</a:t>
            </a:r>
            <a:endParaRPr lang="en-US" sz="3600" dirty="0">
              <a:solidFill>
                <a:srgbClr val="F79646"/>
              </a:solidFill>
              <a:latin typeface="Segoe Print" panose="02000600000000000000" pitchFamily="2" charset="0"/>
              <a:ea typeface="Segoe UI" panose="020B0502040204020203" pitchFamily="34" charset="0"/>
              <a:cs typeface="Segoe UI" panose="020B0502040204020203" pitchFamily="34" charset="0"/>
            </a:endParaRPr>
          </a:p>
        </p:txBody>
      </p:sp>
      <p:sp>
        <p:nvSpPr>
          <p:cNvPr id="11" name="Title 3"/>
          <p:cNvSpPr txBox="1">
            <a:spLocks/>
          </p:cNvSpPr>
          <p:nvPr/>
        </p:nvSpPr>
        <p:spPr>
          <a:xfrm>
            <a:off x="304800" y="762000"/>
            <a:ext cx="8503920" cy="64008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latin typeface="Segoe Print" panose="02000600000000000000" pitchFamily="2" charset="0"/>
                <a:ea typeface="Segoe UI" panose="020B0502040204020203" pitchFamily="34" charset="0"/>
                <a:cs typeface="Segoe UI" panose="020B0502040204020203" pitchFamily="34" charset="0"/>
              </a:rPr>
              <a:t>Questions for evaluation:</a:t>
            </a:r>
            <a:endParaRPr lang="en-US" sz="3600" dirty="0">
              <a:solidFill>
                <a:prstClr val="black"/>
              </a:solidFill>
              <a:latin typeface="Segoe Print" panose="02000600000000000000" pitchFamily="2" charset="0"/>
              <a:ea typeface="Segoe UI" panose="020B0502040204020203" pitchFamily="34" charset="0"/>
              <a:cs typeface="Segoe UI" panose="020B0502040204020203" pitchFamily="34" charset="0"/>
            </a:endParaRPr>
          </a:p>
        </p:txBody>
      </p:sp>
      <p:sp>
        <p:nvSpPr>
          <p:cNvPr id="10" name="Title 3"/>
          <p:cNvSpPr txBox="1">
            <a:spLocks/>
          </p:cNvSpPr>
          <p:nvPr/>
        </p:nvSpPr>
        <p:spPr>
          <a:xfrm>
            <a:off x="315035" y="1493838"/>
            <a:ext cx="8504237" cy="639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rgbClr val="004E95"/>
                </a:solidFill>
                <a:latin typeface="GillSans" pitchFamily="34" charset="0"/>
                <a:ea typeface="+mj-ea"/>
                <a:cs typeface="+mj-cs"/>
              </a:defRPr>
            </a:lvl1pPr>
          </a:lstStyle>
          <a:p>
            <a:r>
              <a:rPr lang="en-US" sz="3600" dirty="0" smtClean="0">
                <a:solidFill>
                  <a:schemeClr val="accent4"/>
                </a:solidFill>
                <a:latin typeface="Segoe Print" panose="02000600000000000000" pitchFamily="2" charset="0"/>
                <a:ea typeface="Segoe UI" panose="020B0502040204020203" pitchFamily="34" charset="0"/>
                <a:cs typeface="Segoe UI" panose="020B0502040204020203" pitchFamily="34" charset="0"/>
              </a:rPr>
              <a:t>What happened?</a:t>
            </a:r>
            <a:endParaRPr lang="en-US" sz="3600" dirty="0">
              <a:solidFill>
                <a:schemeClr val="accent4"/>
              </a:solidFill>
              <a:latin typeface="Segoe Print" panose="02000600000000000000" pitchFamily="2"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27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201"/>
                            </p:stCondLst>
                            <p:childTnLst>
                              <p:par>
                                <p:cTn id="8" presetID="1" presetClass="entr" presetSubtype="0" fill="hold" grpId="0" nodeType="afterEffect">
                                  <p:stCondLst>
                                    <p:cond delay="0"/>
                                  </p:stCondLst>
                                  <p:iterate type="lt">
                                    <p:tmAbs val="100"/>
                                  </p:iterate>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602"/>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4003"/>
                            </p:stCondLst>
                            <p:childTnLst>
                              <p:par>
                                <p:cTn id="14" presetID="1" presetClass="entr" presetSubtype="0" fill="hold" grpId="0" nodeType="afterEffect">
                                  <p:stCondLst>
                                    <p:cond delay="0"/>
                                  </p:stCondLst>
                                  <p:iterate type="lt">
                                    <p:tmAbs val="100"/>
                                  </p:iterate>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7704"/>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0105"/>
                            </p:stCondLst>
                            <p:childTnLst>
                              <p:par>
                                <p:cTn id="20" presetID="1" presetClass="entr" presetSubtype="0" fill="hold" grpId="0" nodeType="afterEffect">
                                  <p:stCondLst>
                                    <p:cond delay="0"/>
                                  </p:stCondLst>
                                  <p:iterate type="lt">
                                    <p:tmAbs val="100"/>
                                  </p:iterate>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 y="0"/>
            <a:ext cx="4604686" cy="69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486422" y="838200"/>
            <a:ext cx="2743155" cy="4893647"/>
          </a:xfrm>
          <a:prstGeom prst="rect">
            <a:avLst/>
          </a:prstGeom>
        </p:spPr>
        <p:txBody>
          <a:bodyPr wrap="square">
            <a:spAutoFit/>
          </a:bodyPr>
          <a:lstStyle/>
          <a:p>
            <a:r>
              <a:rPr lang="en-US" sz="2400" dirty="0" smtClean="0">
                <a:solidFill>
                  <a:schemeClr val="bg1"/>
                </a:solidFill>
              </a:rPr>
              <a:t>Assign staff to analyze the performance data</a:t>
            </a:r>
          </a:p>
          <a:p>
            <a:endParaRPr lang="en-US" sz="2400" dirty="0">
              <a:solidFill>
                <a:schemeClr val="bg1"/>
              </a:solidFill>
            </a:endParaRPr>
          </a:p>
          <a:p>
            <a:r>
              <a:rPr lang="en-US" sz="2400" dirty="0">
                <a:solidFill>
                  <a:schemeClr val="bg1"/>
                </a:solidFill>
              </a:rPr>
              <a:t>Ask questions about the data – does this make sense? </a:t>
            </a:r>
          </a:p>
          <a:p>
            <a:endParaRPr lang="en-US" sz="2400" dirty="0" smtClean="0">
              <a:solidFill>
                <a:schemeClr val="bg1"/>
              </a:solidFill>
            </a:endParaRPr>
          </a:p>
          <a:p>
            <a:r>
              <a:rPr lang="en-US" sz="2400" dirty="0" smtClean="0">
                <a:solidFill>
                  <a:schemeClr val="bg1"/>
                </a:solidFill>
              </a:rPr>
              <a:t>Regularly </a:t>
            </a:r>
            <a:r>
              <a:rPr lang="en-US" sz="2400" dirty="0">
                <a:solidFill>
                  <a:schemeClr val="bg1"/>
                </a:solidFill>
              </a:rPr>
              <a:t>review reports as part of the management  cycle</a:t>
            </a:r>
          </a:p>
          <a:p>
            <a:endParaRPr lang="en-US" sz="2400" dirty="0">
              <a:solidFill>
                <a:schemeClr val="bg1"/>
              </a:solidFill>
            </a:endParaRPr>
          </a:p>
        </p:txBody>
      </p:sp>
    </p:spTree>
    <p:extLst>
      <p:ext uri="{BB962C8B-B14F-4D97-AF65-F5344CB8AC3E}">
        <p14:creationId xmlns:p14="http://schemas.microsoft.com/office/powerpoint/2010/main" val="31205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Content Placeholder 2"/>
          <p:cNvSpPr>
            <a:spLocks noGrp="1"/>
          </p:cNvSpPr>
          <p:nvPr>
            <p:ph idx="4294967295"/>
          </p:nvPr>
        </p:nvSpPr>
        <p:spPr>
          <a:xfrm>
            <a:off x="0" y="5410200"/>
            <a:ext cx="9144000" cy="715963"/>
          </a:xfrm>
          <a:solidFill>
            <a:srgbClr val="000000"/>
          </a:solidFill>
        </p:spPr>
        <p:txBody>
          <a:bodyPr>
            <a:normAutofit/>
          </a:bodyPr>
          <a:lstStyle/>
          <a:p>
            <a:pPr marL="233363" indent="0">
              <a:buNone/>
            </a:pPr>
            <a:r>
              <a:rPr lang="en-US" dirty="0" smtClean="0">
                <a:solidFill>
                  <a:schemeClr val="bg1"/>
                </a:solidFill>
                <a:latin typeface="+mn-lt"/>
              </a:rPr>
              <a:t>Historical Trending</a:t>
            </a:r>
          </a:p>
        </p:txBody>
      </p:sp>
    </p:spTree>
    <p:extLst>
      <p:ext uri="{BB962C8B-B14F-4D97-AF65-F5344CB8AC3E}">
        <p14:creationId xmlns:p14="http://schemas.microsoft.com/office/powerpoint/2010/main" val="31969419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3960448840"/>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746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3944975578"/>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440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3773AD"/>
        </a:solidFill>
        <a:effectLst/>
      </p:bgPr>
    </p:bg>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type="chart" idx="1"/>
            <p:extLst>
              <p:ext uri="{D42A27DB-BD31-4B8C-83A1-F6EECF244321}">
                <p14:modId xmlns:p14="http://schemas.microsoft.com/office/powerpoint/2010/main" val="2551694536"/>
              </p:ext>
            </p:extLst>
          </p:nvPr>
        </p:nvGraphicFramePr>
        <p:xfrm>
          <a:off x="182928" y="137196"/>
          <a:ext cx="8778144" cy="6492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365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7758" y="0"/>
            <a:ext cx="4986242" cy="6858000"/>
          </a:xfrm>
          <a:prstGeom prst="rect">
            <a:avLst/>
          </a:prstGeom>
        </p:spPr>
      </p:pic>
      <p:sp>
        <p:nvSpPr>
          <p:cNvPr id="5" name="Content Placeholder 4"/>
          <p:cNvSpPr>
            <a:spLocks noGrp="1"/>
          </p:cNvSpPr>
          <p:nvPr>
            <p:ph idx="1"/>
          </p:nvPr>
        </p:nvSpPr>
        <p:spPr>
          <a:xfrm>
            <a:off x="228600" y="685800"/>
            <a:ext cx="3657600" cy="5943600"/>
          </a:xfrm>
        </p:spPr>
        <p:txBody>
          <a:bodyPr>
            <a:noAutofit/>
          </a:bodyPr>
          <a:lstStyle/>
          <a:p>
            <a:pPr marL="0" indent="0" algn="ctr">
              <a:buNone/>
            </a:pPr>
            <a:r>
              <a:rPr lang="en-US" sz="2800" dirty="0" smtClean="0">
                <a:solidFill>
                  <a:srgbClr val="004E95"/>
                </a:solidFill>
                <a:latin typeface="+mn-lt"/>
              </a:rPr>
              <a:t>“We must understand variation.”</a:t>
            </a:r>
          </a:p>
          <a:p>
            <a:pPr marL="0" indent="0" algn="ctr">
              <a:buNone/>
            </a:pPr>
            <a:endParaRPr lang="en-US" sz="2800" dirty="0" smtClean="0">
              <a:solidFill>
                <a:srgbClr val="004E95"/>
              </a:solidFill>
              <a:latin typeface="+mn-lt"/>
            </a:endParaRPr>
          </a:p>
          <a:p>
            <a:pPr marL="0" indent="0" algn="ctr">
              <a:buNone/>
            </a:pPr>
            <a:endParaRPr lang="en-US" sz="2800" dirty="0" smtClean="0">
              <a:solidFill>
                <a:srgbClr val="004E95"/>
              </a:solidFill>
              <a:latin typeface="+mn-lt"/>
            </a:endParaRPr>
          </a:p>
          <a:p>
            <a:pPr marL="0" indent="0" algn="ctr">
              <a:buNone/>
            </a:pPr>
            <a:endParaRPr lang="en-US" sz="2800" dirty="0" smtClean="0">
              <a:solidFill>
                <a:srgbClr val="004E95"/>
              </a:solidFill>
              <a:latin typeface="+mn-lt"/>
            </a:endParaRPr>
          </a:p>
          <a:p>
            <a:pPr marL="0" indent="0" algn="ctr">
              <a:buNone/>
            </a:pPr>
            <a:r>
              <a:rPr lang="en-US" sz="2800" dirty="0" smtClean="0">
                <a:solidFill>
                  <a:srgbClr val="004E95"/>
                </a:solidFill>
                <a:latin typeface="+mn-lt"/>
              </a:rPr>
              <a:t>(avoid management tampering)</a:t>
            </a:r>
          </a:p>
          <a:p>
            <a:pPr marL="0" indent="0" algn="ctr">
              <a:buNone/>
            </a:pPr>
            <a:endParaRPr lang="en-US" sz="2800" dirty="0" smtClean="0">
              <a:solidFill>
                <a:srgbClr val="004E95"/>
              </a:solidFill>
              <a:latin typeface="+mn-lt"/>
            </a:endParaRPr>
          </a:p>
          <a:p>
            <a:pPr marL="0" indent="0" algn="ctr">
              <a:buNone/>
            </a:pPr>
            <a:endParaRPr lang="en-US" sz="2800" dirty="0" smtClean="0">
              <a:solidFill>
                <a:srgbClr val="004E95"/>
              </a:solidFill>
              <a:latin typeface="+mn-lt"/>
            </a:endParaRPr>
          </a:p>
          <a:p>
            <a:pPr marL="0" indent="0" algn="ctr">
              <a:buNone/>
            </a:pPr>
            <a:endParaRPr lang="en-US" sz="2800" dirty="0" smtClean="0">
              <a:solidFill>
                <a:srgbClr val="004E95"/>
              </a:solidFill>
              <a:latin typeface="+mn-lt"/>
            </a:endParaRPr>
          </a:p>
          <a:p>
            <a:pPr marL="0" indent="0" algn="ctr">
              <a:buNone/>
            </a:pPr>
            <a:r>
              <a:rPr lang="en-US" sz="2800" dirty="0">
                <a:solidFill>
                  <a:srgbClr val="004E95"/>
                </a:solidFill>
                <a:latin typeface="+mn-lt"/>
              </a:rPr>
              <a:t>Dr. W. Edwards </a:t>
            </a:r>
            <a:r>
              <a:rPr lang="en-US" sz="2800" dirty="0" smtClean="0">
                <a:solidFill>
                  <a:srgbClr val="004E95"/>
                </a:solidFill>
                <a:latin typeface="+mn-lt"/>
              </a:rPr>
              <a:t>Deming</a:t>
            </a:r>
          </a:p>
          <a:p>
            <a:pPr marL="0" indent="0" algn="ctr">
              <a:buNone/>
            </a:pPr>
            <a:endParaRPr lang="en-US" sz="2800" dirty="0">
              <a:solidFill>
                <a:srgbClr val="004E95"/>
              </a:solidFill>
              <a:latin typeface="+mn-lt"/>
            </a:endParaRPr>
          </a:p>
        </p:txBody>
      </p:sp>
    </p:spTree>
    <p:extLst>
      <p:ext uri="{BB962C8B-B14F-4D97-AF65-F5344CB8AC3E}">
        <p14:creationId xmlns:p14="http://schemas.microsoft.com/office/powerpoint/2010/main" val="39218755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6199"/>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51825" y="1219200"/>
            <a:ext cx="4301176" cy="2554545"/>
          </a:xfrm>
          <a:prstGeom prst="rect">
            <a:avLst/>
          </a:prstGeom>
        </p:spPr>
        <p:txBody>
          <a:bodyPr wrap="square">
            <a:spAutoFit/>
          </a:bodyPr>
          <a:lstStyle/>
          <a:p>
            <a:pPr marL="0" lvl="2" indent="3175">
              <a:buFont typeface="Arial" pitchFamily="34" charset="0"/>
              <a:buNone/>
            </a:pPr>
            <a:r>
              <a:rPr lang="en-US" sz="3200" b="1" dirty="0">
                <a:solidFill>
                  <a:srgbClr val="000000"/>
                </a:solidFill>
              </a:rPr>
              <a:t>Targets </a:t>
            </a:r>
            <a:r>
              <a:rPr lang="en-US" sz="3200" dirty="0">
                <a:solidFill>
                  <a:srgbClr val="000000"/>
                </a:solidFill>
              </a:rPr>
              <a:t>express a specific level of performance the organization is aiming to achieve. </a:t>
            </a:r>
          </a:p>
        </p:txBody>
      </p:sp>
    </p:spTree>
    <p:extLst>
      <p:ext uri="{BB962C8B-B14F-4D97-AF65-F5344CB8AC3E}">
        <p14:creationId xmlns:p14="http://schemas.microsoft.com/office/powerpoint/2010/main" val="408119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6199"/>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26123" y="709246"/>
            <a:ext cx="4484077" cy="3539430"/>
          </a:xfrm>
          <a:prstGeom prst="rect">
            <a:avLst/>
          </a:prstGeom>
        </p:spPr>
        <p:txBody>
          <a:bodyPr wrap="square">
            <a:spAutoFit/>
          </a:bodyPr>
          <a:lstStyle/>
          <a:p>
            <a:pPr marL="0" lvl="2" indent="3175">
              <a:buFont typeface="Arial" pitchFamily="34" charset="0"/>
              <a:buNone/>
            </a:pPr>
            <a:r>
              <a:rPr lang="en-US" sz="3200" b="1" dirty="0">
                <a:solidFill>
                  <a:srgbClr val="000000"/>
                </a:solidFill>
              </a:rPr>
              <a:t>Standards</a:t>
            </a:r>
            <a:r>
              <a:rPr lang="en-US" sz="3200" dirty="0">
                <a:solidFill>
                  <a:srgbClr val="000000"/>
                </a:solidFill>
              </a:rPr>
              <a:t> (also called “benchmarks”) express the minimum acceptable level of performance that is expected and achieved by other, high-performing organizations. </a:t>
            </a:r>
          </a:p>
        </p:txBody>
      </p:sp>
    </p:spTree>
    <p:extLst>
      <p:ext uri="{BB962C8B-B14F-4D97-AF65-F5344CB8AC3E}">
        <p14:creationId xmlns:p14="http://schemas.microsoft.com/office/powerpoint/2010/main" val="1689300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6199"/>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1825" y="1219200"/>
            <a:ext cx="4301176" cy="1569660"/>
          </a:xfrm>
          <a:prstGeom prst="rect">
            <a:avLst/>
          </a:prstGeom>
        </p:spPr>
        <p:txBody>
          <a:bodyPr wrap="square">
            <a:spAutoFit/>
          </a:bodyPr>
          <a:lstStyle/>
          <a:p>
            <a:pPr marL="3175" lvl="2" indent="-3175">
              <a:buFont typeface="Arial" pitchFamily="34" charset="0"/>
              <a:buNone/>
            </a:pPr>
            <a:r>
              <a:rPr lang="en-US" sz="3200" b="1" dirty="0" smtClean="0">
                <a:solidFill>
                  <a:srgbClr val="000000"/>
                </a:solidFill>
              </a:rPr>
              <a:t>How else will you know how well you are doing without context?</a:t>
            </a:r>
            <a:endParaRPr lang="en-US" sz="3200" b="1" dirty="0">
              <a:solidFill>
                <a:srgbClr val="000000"/>
              </a:solidFill>
            </a:endParaRPr>
          </a:p>
        </p:txBody>
      </p:sp>
    </p:spTree>
    <p:extLst>
      <p:ext uri="{BB962C8B-B14F-4D97-AF65-F5344CB8AC3E}">
        <p14:creationId xmlns:p14="http://schemas.microsoft.com/office/powerpoint/2010/main" val="347033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6.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Formatted">
  <a:themeElements>
    <a:clrScheme name="Custom 1">
      <a:dk1>
        <a:srgbClr val="000000"/>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Office Theme">
  <a:themeElements>
    <a:clrScheme name="Scottsdale_Strategic">
      <a:dk1>
        <a:srgbClr val="000000"/>
      </a:dk1>
      <a:lt1>
        <a:srgbClr val="FFFFFF"/>
      </a:lt1>
      <a:dk2>
        <a:srgbClr val="26354A"/>
      </a:dk2>
      <a:lt2>
        <a:srgbClr val="BFCCDF"/>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Scottsdale 2">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Office Theme">
  <a:themeElements>
    <a:clrScheme name="Scottsdale_Strategic">
      <a:dk1>
        <a:srgbClr val="FFFFFF"/>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 &amp; Subtitle">
  <a:themeElements>
    <a:clrScheme name="Scottsdale_Strategic">
      <a:dk1>
        <a:srgbClr val="FFFFFF"/>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4A7594"/>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4A7594"/>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Scottsdale_Strategic">
      <a:dk1>
        <a:srgbClr val="FFFFFF"/>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5_Office Theme">
  <a:themeElements>
    <a:clrScheme name="Scottsdale_Strategic">
      <a:dk1>
        <a:srgbClr val="000000"/>
      </a:dk1>
      <a:lt1>
        <a:srgbClr val="FFFFFF"/>
      </a:lt1>
      <a:dk2>
        <a:srgbClr val="26354A"/>
      </a:dk2>
      <a:lt2>
        <a:srgbClr val="BFCCDF"/>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Formatted">
  <a:themeElements>
    <a:clrScheme name="Custom 1">
      <a:dk1>
        <a:srgbClr val="000000"/>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Formatted</Template>
  <TotalTime>0</TotalTime>
  <Words>13143</Words>
  <Application>Microsoft Office PowerPoint</Application>
  <PresentationFormat>On-screen Show (4:3)</PresentationFormat>
  <Paragraphs>1937</Paragraphs>
  <Slides>160</Slides>
  <Notes>160</Notes>
  <HiddenSlides>0</HiddenSlides>
  <MMClips>0</MMClips>
  <ScaleCrop>false</ScaleCrop>
  <HeadingPairs>
    <vt:vector size="8" baseType="variant">
      <vt:variant>
        <vt:lpstr>Fonts Used</vt:lpstr>
      </vt:variant>
      <vt:variant>
        <vt:i4>17</vt:i4>
      </vt:variant>
      <vt:variant>
        <vt:lpstr>Theme</vt:lpstr>
      </vt:variant>
      <vt:variant>
        <vt:i4>10</vt:i4>
      </vt:variant>
      <vt:variant>
        <vt:lpstr>Embedded OLE Servers</vt:lpstr>
      </vt:variant>
      <vt:variant>
        <vt:i4>1</vt:i4>
      </vt:variant>
      <vt:variant>
        <vt:lpstr>Slide Titles</vt:lpstr>
      </vt:variant>
      <vt:variant>
        <vt:i4>160</vt:i4>
      </vt:variant>
    </vt:vector>
  </HeadingPairs>
  <TitlesOfParts>
    <vt:vector size="188" baseType="lpstr">
      <vt:lpstr>Arial</vt:lpstr>
      <vt:lpstr>Calibri</vt:lpstr>
      <vt:lpstr>Calibri Light</vt:lpstr>
      <vt:lpstr>Cambria</vt:lpstr>
      <vt:lpstr>Corbel</vt:lpstr>
      <vt:lpstr>Franklin Gothic Book</vt:lpstr>
      <vt:lpstr>Franklin Gothic Medium</vt:lpstr>
      <vt:lpstr>GillSans</vt:lpstr>
      <vt:lpstr>Helvetica</vt:lpstr>
      <vt:lpstr>Helvetica Neue Bold Condensed</vt:lpstr>
      <vt:lpstr>MV Boli</vt:lpstr>
      <vt:lpstr>Segoe Print</vt:lpstr>
      <vt:lpstr>Segoe UI</vt:lpstr>
      <vt:lpstr>Segoe UI Semibold</vt:lpstr>
      <vt:lpstr>Times New Roman</vt:lpstr>
      <vt:lpstr>Wingdings</vt:lpstr>
      <vt:lpstr>ヒラギノ角ゴ ProN W6</vt:lpstr>
      <vt:lpstr>Formatted</vt:lpstr>
      <vt:lpstr>FINAL</vt:lpstr>
      <vt:lpstr>5_Office Theme</vt:lpstr>
      <vt:lpstr>21_Office Theme</vt:lpstr>
      <vt:lpstr>22_Office Theme</vt:lpstr>
      <vt:lpstr>Title &amp; Subtitle</vt:lpstr>
      <vt:lpstr>6_Office Theme</vt:lpstr>
      <vt:lpstr>25_Office Theme</vt:lpstr>
      <vt:lpstr>12_Formatted</vt:lpstr>
      <vt:lpstr>Office Theme</vt:lpstr>
      <vt:lpstr>think-cell Slide</vt:lpstr>
      <vt:lpstr>Managing  Organizational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management is…</vt:lpstr>
      <vt:lpstr>Performance Management  Process</vt:lpstr>
      <vt:lpstr>PowerPoint Presentation</vt:lpstr>
      <vt:lpstr>PowerPoint Presentation</vt:lpstr>
      <vt:lpstr>PowerPoint Presentation</vt:lpstr>
      <vt:lpstr>PowerPoint Presentation</vt:lpstr>
      <vt:lpstr>Planning for Performance</vt:lpstr>
      <vt:lpstr>PowerPoint Presentation</vt:lpstr>
      <vt:lpstr>PowerPoint Presentation</vt:lpstr>
      <vt:lpstr>What is a Strategic Planning?</vt:lpstr>
      <vt:lpstr>PowerPoint Presentation</vt:lpstr>
      <vt:lpstr>PowerPoint Presentation</vt:lpstr>
      <vt:lpstr>PowerPoint Presentation</vt:lpstr>
      <vt:lpstr>PowerPoint Presentation</vt:lpstr>
      <vt:lpstr>PowerPoint Presentation</vt:lpstr>
      <vt:lpstr>Simply better service for a world-class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logic model?</vt:lpstr>
      <vt:lpstr>PowerPoint Presentation</vt:lpstr>
      <vt:lpstr>PowerPoint Presentation</vt:lpstr>
      <vt:lpstr>Internal Services</vt:lpstr>
      <vt:lpstr>PowerPoint Presentation</vt:lpstr>
      <vt:lpstr>PowerPoint Presentation</vt:lpstr>
      <vt:lpstr>PowerPoint Presentation</vt:lpstr>
      <vt:lpstr>What’s your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measure? </vt:lpstr>
      <vt:lpstr>PowerPoint Presentation</vt:lpstr>
      <vt:lpstr>PowerPoint Presentation</vt:lpstr>
      <vt:lpstr>PowerPoint Presentation</vt:lpstr>
      <vt:lpstr>Evaluating and Reporting Results</vt:lpstr>
      <vt:lpstr>Why did it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Management 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“effective information visualization (is) premised on:</vt:lpstr>
      <vt:lpstr>“effective information visualization (is) premised on:</vt:lpstr>
      <vt:lpstr>“effective information visualization (is) premised on:</vt:lpstr>
      <vt:lpstr>“effective information visualization (is) premised on:</vt:lpstr>
      <vt:lpstr>“effective information visualization (is) premised on:</vt:lpstr>
      <vt:lpstr>Edward R. Tufte</vt:lpstr>
      <vt:lpstr>Remove Chartjunk</vt:lpstr>
      <vt:lpstr>Increase Data-Ink</vt:lpstr>
      <vt:lpstr>Accessible Complexity: The Friendly Data Graphic</vt:lpstr>
      <vt:lpstr>Total Full-Time Attrition and Unemployment Rate</vt:lpstr>
      <vt:lpstr>First Response Unit - Station 602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we asking you to do?</vt:lpstr>
      <vt:lpstr>Managing  Organizational  Performance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2015-01-28T19:25:55Z</dcterms:created>
  <dcterms:modified xsi:type="dcterms:W3CDTF">2015-02-17T21:49:58Z</dcterms:modified>
</cp:coreProperties>
</file>